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42"/>
  </p:notesMasterIdLst>
  <p:sldIdLst>
    <p:sldId id="393" r:id="rId3"/>
    <p:sldId id="390" r:id="rId4"/>
    <p:sldId id="322" r:id="rId5"/>
    <p:sldId id="354" r:id="rId6"/>
    <p:sldId id="355" r:id="rId7"/>
    <p:sldId id="356" r:id="rId8"/>
    <p:sldId id="358" r:id="rId9"/>
    <p:sldId id="359" r:id="rId10"/>
    <p:sldId id="360" r:id="rId11"/>
    <p:sldId id="361" r:id="rId12"/>
    <p:sldId id="387" r:id="rId13"/>
    <p:sldId id="363" r:id="rId14"/>
    <p:sldId id="362" r:id="rId15"/>
    <p:sldId id="364" r:id="rId16"/>
    <p:sldId id="365" r:id="rId17"/>
    <p:sldId id="391" r:id="rId18"/>
    <p:sldId id="388" r:id="rId19"/>
    <p:sldId id="392" r:id="rId20"/>
    <p:sldId id="389" r:id="rId21"/>
    <p:sldId id="366" r:id="rId22"/>
    <p:sldId id="367" r:id="rId23"/>
    <p:sldId id="368" r:id="rId24"/>
    <p:sldId id="369" r:id="rId25"/>
    <p:sldId id="370" r:id="rId26"/>
    <p:sldId id="371" r:id="rId27"/>
    <p:sldId id="372" r:id="rId28"/>
    <p:sldId id="373" r:id="rId29"/>
    <p:sldId id="374" r:id="rId30"/>
    <p:sldId id="375" r:id="rId31"/>
    <p:sldId id="376" r:id="rId32"/>
    <p:sldId id="378" r:id="rId33"/>
    <p:sldId id="379" r:id="rId34"/>
    <p:sldId id="380" r:id="rId35"/>
    <p:sldId id="381" r:id="rId36"/>
    <p:sldId id="382" r:id="rId37"/>
    <p:sldId id="383" r:id="rId38"/>
    <p:sldId id="384" r:id="rId39"/>
    <p:sldId id="385" r:id="rId40"/>
    <p:sldId id="386"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3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2" autoAdjust="0"/>
    <p:restoredTop sz="91566" autoAdjust="0"/>
  </p:normalViewPr>
  <p:slideViewPr>
    <p:cSldViewPr snapToGrid="0">
      <p:cViewPr varScale="1">
        <p:scale>
          <a:sx n="105" d="100"/>
          <a:sy n="105" d="100"/>
        </p:scale>
        <p:origin x="180" y="66"/>
      </p:cViewPr>
      <p:guideLst>
        <p:guide orient="horz" pos="984"/>
        <p:guide pos="360"/>
      </p:guideLst>
    </p:cSldViewPr>
  </p:slideViewPr>
  <p:notesTextViewPr>
    <p:cViewPr>
      <p:scale>
        <a:sx n="1" d="1"/>
        <a:sy n="1" d="1"/>
      </p:scale>
      <p:origin x="0" y="0"/>
    </p:cViewPr>
  </p:notesTextViewPr>
  <p:sorterViewPr>
    <p:cViewPr>
      <p:scale>
        <a:sx n="150" d="100"/>
        <a:sy n="150" d="100"/>
      </p:scale>
      <p:origin x="0" y="10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98125-4FBF-482A-9EA1-91C0990C24DA}"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28081-53F9-4F84-9CC1-20AFB5348BDB}" type="slidenum">
              <a:rPr lang="en-US" smtClean="0"/>
              <a:t>‹#›</a:t>
            </a:fld>
            <a:endParaRPr lang="en-US"/>
          </a:p>
        </p:txBody>
      </p:sp>
    </p:spTree>
    <p:extLst>
      <p:ext uri="{BB962C8B-B14F-4D97-AF65-F5344CB8AC3E}">
        <p14:creationId xmlns:p14="http://schemas.microsoft.com/office/powerpoint/2010/main" val="3445867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http://www.cardiaccathpro.com/Rotation_for_Angiography.html</a:t>
            </a:r>
          </a:p>
        </p:txBody>
      </p:sp>
      <p:sp>
        <p:nvSpPr>
          <p:cNvPr id="4" name="Slide Number Placeholder 3"/>
          <p:cNvSpPr>
            <a:spLocks noGrp="1"/>
          </p:cNvSpPr>
          <p:nvPr>
            <p:ph type="sldNum" sz="quarter" idx="10"/>
          </p:nvPr>
        </p:nvSpPr>
        <p:spPr/>
        <p:txBody>
          <a:bodyPr/>
          <a:lstStyle/>
          <a:p>
            <a:fld id="{CAD28081-53F9-4F84-9CC1-20AFB5348BDB}" type="slidenum">
              <a:rPr lang="en-US" smtClean="0"/>
              <a:t>16</a:t>
            </a:fld>
            <a:endParaRPr lang="en-US"/>
          </a:p>
        </p:txBody>
      </p:sp>
    </p:spTree>
    <p:extLst>
      <p:ext uri="{BB962C8B-B14F-4D97-AF65-F5344CB8AC3E}">
        <p14:creationId xmlns:p14="http://schemas.microsoft.com/office/powerpoint/2010/main" val="381504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http://www.cardiaccathpro.com/Rotation_for_Angiography.html</a:t>
            </a:r>
          </a:p>
        </p:txBody>
      </p:sp>
      <p:sp>
        <p:nvSpPr>
          <p:cNvPr id="4" name="Slide Number Placeholder 3"/>
          <p:cNvSpPr>
            <a:spLocks noGrp="1"/>
          </p:cNvSpPr>
          <p:nvPr>
            <p:ph type="sldNum" sz="quarter" idx="10"/>
          </p:nvPr>
        </p:nvSpPr>
        <p:spPr/>
        <p:txBody>
          <a:bodyPr/>
          <a:lstStyle/>
          <a:p>
            <a:fld id="{CAD28081-53F9-4F84-9CC1-20AFB5348BDB}" type="slidenum">
              <a:rPr lang="en-US" smtClean="0"/>
              <a:t>17</a:t>
            </a:fld>
            <a:endParaRPr lang="en-US"/>
          </a:p>
        </p:txBody>
      </p:sp>
    </p:spTree>
    <p:extLst>
      <p:ext uri="{BB962C8B-B14F-4D97-AF65-F5344CB8AC3E}">
        <p14:creationId xmlns:p14="http://schemas.microsoft.com/office/powerpoint/2010/main" val="387838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http://www.cardiaccathpro.com/Rotation_for_Angiography.html</a:t>
            </a:r>
          </a:p>
        </p:txBody>
      </p:sp>
      <p:sp>
        <p:nvSpPr>
          <p:cNvPr id="4" name="Slide Number Placeholder 3"/>
          <p:cNvSpPr>
            <a:spLocks noGrp="1"/>
          </p:cNvSpPr>
          <p:nvPr>
            <p:ph type="sldNum" sz="quarter" idx="10"/>
          </p:nvPr>
        </p:nvSpPr>
        <p:spPr/>
        <p:txBody>
          <a:bodyPr/>
          <a:lstStyle/>
          <a:p>
            <a:fld id="{CAD28081-53F9-4F84-9CC1-20AFB5348BDB}" type="slidenum">
              <a:rPr lang="en-US" smtClean="0"/>
              <a:t>18</a:t>
            </a:fld>
            <a:endParaRPr lang="en-US"/>
          </a:p>
        </p:txBody>
      </p:sp>
    </p:spTree>
    <p:extLst>
      <p:ext uri="{BB962C8B-B14F-4D97-AF65-F5344CB8AC3E}">
        <p14:creationId xmlns:p14="http://schemas.microsoft.com/office/powerpoint/2010/main" val="2393162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emf"/><Relationship Id="rId5" Type="http://schemas.openxmlformats.org/officeDocument/2006/relationships/image" Target="../media/image7.jpg"/><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5.emf"/><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image" Target="../media/image9.jpg"/><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10.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762000" y="4953000"/>
            <a:ext cx="6400800" cy="6096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fontAlgn="base">
              <a:spcBef>
                <a:spcPct val="0"/>
              </a:spcBef>
              <a:spcAft>
                <a:spcPct val="0"/>
              </a:spcAft>
              <a:defRPr/>
            </a:lvl1pPr>
          </a:lstStyle>
          <a:p>
            <a:pPr>
              <a:defRPr/>
            </a:pPr>
            <a:fld id="{3D715740-6D49-4D65-9ABC-7EA1C65C261E}" type="datetimeFigureOut">
              <a:rPr lang="en-US"/>
              <a:pPr>
                <a:defRPr/>
              </a:pPr>
              <a:t>12/7/2016</a:t>
            </a:fld>
            <a:endParaRPr lang="en-US" dirty="0"/>
          </a:p>
        </p:txBody>
      </p:sp>
      <p:sp>
        <p:nvSpPr>
          <p:cNvPr id="6"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DFADCAED-AD6D-4985-8D2E-F0B7154E3787}" type="slidenum">
              <a:rPr lang="en-US"/>
              <a:pPr>
                <a:defRPr/>
              </a:pPr>
              <a:t>‹#›</a:t>
            </a:fld>
            <a:endParaRPr lang="en-US" dirty="0"/>
          </a:p>
        </p:txBody>
      </p:sp>
      <p:sp>
        <p:nvSpPr>
          <p:cNvPr id="8" name="TextBox 7"/>
          <p:cNvSpPr txBox="1"/>
          <p:nvPr userDrawn="1"/>
        </p:nvSpPr>
        <p:spPr>
          <a:xfrm>
            <a:off x="3276600" y="6001434"/>
            <a:ext cx="259080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Internal Use Only. Do not copy or distribute.</a:t>
            </a:r>
          </a:p>
        </p:txBody>
      </p:sp>
      <p:sp>
        <p:nvSpPr>
          <p:cNvPr id="9" name="TextBox 8"/>
          <p:cNvSpPr txBox="1"/>
          <p:nvPr userDrawn="1"/>
        </p:nvSpPr>
        <p:spPr>
          <a:xfrm>
            <a:off x="0" y="6642556"/>
            <a:ext cx="824265" cy="215444"/>
          </a:xfrm>
          <a:prstGeom prst="rect">
            <a:avLst/>
          </a:prstGeom>
          <a:noFill/>
        </p:spPr>
        <p:txBody>
          <a:bodyPr wrap="none" rtlCol="0">
            <a:spAutoFit/>
          </a:bodyPr>
          <a:lstStyle/>
          <a:p>
            <a:r>
              <a:rPr lang="en-US" sz="800" kern="1200" dirty="0">
                <a:solidFill>
                  <a:schemeClr val="bg1"/>
                </a:solidFill>
                <a:effectLst/>
                <a:latin typeface="Arial" panose="020B0604020202020204" pitchFamily="34" charset="0"/>
                <a:ea typeface="+mn-ea"/>
                <a:cs typeface="Arial" panose="020B0604020202020204" pitchFamily="34" charset="0"/>
              </a:rPr>
              <a:t>600-0000.274</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54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2671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E1C20AB3-DB26-4989-AFDA-7E559DB4D43D}" type="datetimeFigureOut">
              <a:rPr lang="en-US"/>
              <a:pPr>
                <a:defRPr/>
              </a:pPr>
              <a:t>12/7/2016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8968057B-1D96-4903-AEC7-157827178718}" type="slidenum">
              <a:rPr lang="en-US"/>
              <a:pPr>
                <a:defRPr/>
              </a:pPr>
              <a:t>‹#›</a:t>
            </a:fld>
            <a:endParaRPr lang="en-US" dirty="0"/>
          </a:p>
        </p:txBody>
      </p:sp>
    </p:spTree>
    <p:extLst>
      <p:ext uri="{BB962C8B-B14F-4D97-AF65-F5344CB8AC3E}">
        <p14:creationId xmlns:p14="http://schemas.microsoft.com/office/powerpoint/2010/main" val="319374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2D04EFFE-924B-40A5-A5AE-409C73608E71}" type="datetimeFigureOut">
              <a:rPr lang="en-US"/>
              <a:pPr>
                <a:defRPr/>
              </a:pPr>
              <a:t>12/7/2016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6854D374-009E-4113-B9E0-F1E65062CB5F}" type="slidenum">
              <a:rPr lang="en-US"/>
              <a:pPr>
                <a:defRPr/>
              </a:pPr>
              <a:t>‹#›</a:t>
            </a:fld>
            <a:endParaRPr lang="en-US" dirty="0"/>
          </a:p>
        </p:txBody>
      </p:sp>
    </p:spTree>
    <p:extLst>
      <p:ext uri="{BB962C8B-B14F-4D97-AF65-F5344CB8AC3E}">
        <p14:creationId xmlns:p14="http://schemas.microsoft.com/office/powerpoint/2010/main" val="154113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276600" y="6642556"/>
            <a:ext cx="259080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Internal Use Only. Do not copy or distribute.</a:t>
            </a:r>
          </a:p>
        </p:txBody>
      </p:sp>
      <p:sp>
        <p:nvSpPr>
          <p:cNvPr id="4" name="TextBox 3"/>
          <p:cNvSpPr txBox="1"/>
          <p:nvPr userDrawn="1"/>
        </p:nvSpPr>
        <p:spPr>
          <a:xfrm>
            <a:off x="0" y="6642556"/>
            <a:ext cx="824265" cy="215444"/>
          </a:xfrm>
          <a:prstGeom prst="rect">
            <a:avLst/>
          </a:prstGeom>
          <a:noFill/>
        </p:spPr>
        <p:txBody>
          <a:bodyPr wrap="none" rtlCol="0">
            <a:spAutoFit/>
          </a:bodyPr>
          <a:lstStyle/>
          <a:p>
            <a:r>
              <a:rPr lang="en-US" sz="800" kern="1200" dirty="0">
                <a:solidFill>
                  <a:schemeClr val="bg1"/>
                </a:solidFill>
                <a:effectLst/>
                <a:latin typeface="Arial" panose="020B0604020202020204" pitchFamily="34" charset="0"/>
                <a:ea typeface="+mn-ea"/>
                <a:cs typeface="Arial" panose="020B0604020202020204" pitchFamily="34" charset="0"/>
              </a:rPr>
              <a:t>600-0000.274</a:t>
            </a:r>
            <a:endParaRPr lang="en-US" sz="8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3314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dark blue">
    <p:spTree>
      <p:nvGrpSpPr>
        <p:cNvPr id="1" name=""/>
        <p:cNvGrpSpPr/>
        <p:nvPr/>
      </p:nvGrpSpPr>
      <p:grpSpPr>
        <a:xfrm>
          <a:off x="0" y="0"/>
          <a:ext cx="0" cy="0"/>
          <a:chOff x="0" y="0"/>
          <a:chExt cx="0" cy="0"/>
        </a:xfrm>
      </p:grpSpPr>
      <p:sp>
        <p:nvSpPr>
          <p:cNvPr id="2" name="Rectangle 1"/>
          <p:cNvSpPr/>
          <p:nvPr/>
        </p:nvSpPr>
        <p:spPr bwMode="white">
          <a:xfrm>
            <a:off x="107504" y="6237312"/>
            <a:ext cx="87849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p:custDataLst>
              <p:tags r:id="rId2"/>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_Business</a:t>
            </a:r>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Date</a:t>
            </a:r>
          </a:p>
          <a:p>
            <a:pPr lvl="0"/>
            <a:endParaRPr lang="en-US" noProof="0" dirty="0"/>
          </a:p>
        </p:txBody>
      </p:sp>
      <p:pic>
        <p:nvPicPr>
          <p:cNvPr id="9" name="Picture 8"/>
          <p:cNvPicPr>
            <a:picLocks noChangeAspect="1"/>
          </p:cNvPicPr>
          <p:nvPr/>
        </p:nvPicPr>
        <p:blipFill>
          <a:blip r:embed="rId6"/>
          <a:stretch>
            <a:fillRect/>
          </a:stretch>
        </p:blipFill>
        <p:spPr>
          <a:xfrm>
            <a:off x="827584" y="6399593"/>
            <a:ext cx="1728192" cy="2697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custDataLst>
      <p:tags r:id="rId1"/>
    </p:custDataLst>
    <p:extLst>
      <p:ext uri="{BB962C8B-B14F-4D97-AF65-F5344CB8AC3E}">
        <p14:creationId xmlns:p14="http://schemas.microsoft.com/office/powerpoint/2010/main" val="30051174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p:cNvSpPr/>
          <p:nvPr/>
        </p:nvSpPr>
        <p:spPr bwMode="gray">
          <a:xfrm>
            <a:off x="107504" y="6237312"/>
            <a:ext cx="900100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p:custDataLst>
              <p:tags r:id="rId2"/>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_Business</a:t>
            </a:r>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Date</a:t>
            </a:r>
          </a:p>
          <a:p>
            <a:pPr lvl="0"/>
            <a:endParaRPr lang="en-US" noProof="0" dirty="0"/>
          </a:p>
        </p:txBody>
      </p:sp>
      <p:pic>
        <p:nvPicPr>
          <p:cNvPr id="9" name="Picture 8"/>
          <p:cNvPicPr>
            <a:picLocks noChangeAspect="1"/>
          </p:cNvPicPr>
          <p:nvPr/>
        </p:nvPicPr>
        <p:blipFill>
          <a:blip r:embed="rId6"/>
          <a:stretch>
            <a:fillRect/>
          </a:stretch>
        </p:blipFill>
        <p:spPr>
          <a:xfrm>
            <a:off x="827584" y="6399593"/>
            <a:ext cx="1728192" cy="2697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custDataLst>
      <p:tags r:id="rId1"/>
    </p:custDataLst>
    <p:extLst>
      <p:ext uri="{BB962C8B-B14F-4D97-AF65-F5344CB8AC3E}">
        <p14:creationId xmlns:p14="http://schemas.microsoft.com/office/powerpoint/2010/main" val="24193494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image 1">
    <p:spTree>
      <p:nvGrpSpPr>
        <p:cNvPr id="1" name=""/>
        <p:cNvGrpSpPr/>
        <p:nvPr/>
      </p:nvGrpSpPr>
      <p:grpSpPr>
        <a:xfrm>
          <a:off x="0" y="0"/>
          <a:ext cx="0" cy="0"/>
          <a:chOff x="0" y="0"/>
          <a:chExt cx="0" cy="0"/>
        </a:xfrm>
      </p:grpSpPr>
      <p:sp>
        <p:nvSpPr>
          <p:cNvPr id="2" name="Rectangle 1"/>
          <p:cNvSpPr/>
          <p:nvPr/>
        </p:nvSpPr>
        <p:spPr>
          <a:xfrm>
            <a:off x="107504" y="6237312"/>
            <a:ext cx="878497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p:custDataLst>
              <p:tags r:id="rId2"/>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5"/>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_Sector</a:t>
            </a:r>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November 01, 2013</a:t>
            </a:r>
          </a:p>
          <a:p>
            <a:pPr lvl="0"/>
            <a:endParaRPr lang="en-US" noProof="0" dirty="0"/>
          </a:p>
        </p:txBody>
      </p:sp>
      <p:pic>
        <p:nvPicPr>
          <p:cNvPr id="11" name="Picture 10" descr="Volcano_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609600"/>
            <a:ext cx="1769447" cy="293908"/>
          </a:xfrm>
          <a:prstGeom prst="rect">
            <a:avLst/>
          </a:prstGeom>
        </p:spPr>
      </p:pic>
      <p:pic>
        <p:nvPicPr>
          <p:cNvPr id="14" name="Picture 13"/>
          <p:cNvPicPr>
            <a:picLocks noChangeAspect="1"/>
          </p:cNvPicPr>
          <p:nvPr/>
        </p:nvPicPr>
        <p:blipFill>
          <a:blip r:embed="rId8"/>
          <a:stretch>
            <a:fillRect/>
          </a:stretch>
        </p:blipFill>
        <p:spPr>
          <a:xfrm>
            <a:off x="838200" y="6399593"/>
            <a:ext cx="1728192" cy="269767"/>
          </a:xfrm>
          <a:prstGeom prst="rect">
            <a:avLst/>
          </a:prstGeom>
        </p:spPr>
      </p:pic>
    </p:spTree>
    <p:custDataLst>
      <p:tags r:id="rId1"/>
    </p:custDataLst>
    <p:extLst>
      <p:ext uri="{BB962C8B-B14F-4D97-AF65-F5344CB8AC3E}">
        <p14:creationId xmlns:p14="http://schemas.microsoft.com/office/powerpoint/2010/main" val="416579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image 5">
    <p:spTree>
      <p:nvGrpSpPr>
        <p:cNvPr id="1" name=""/>
        <p:cNvGrpSpPr/>
        <p:nvPr/>
      </p:nvGrpSpPr>
      <p:grpSpPr>
        <a:xfrm>
          <a:off x="0" y="0"/>
          <a:ext cx="0" cy="0"/>
          <a:chOff x="0" y="0"/>
          <a:chExt cx="0" cy="0"/>
        </a:xfrm>
      </p:grpSpPr>
      <p:sp>
        <p:nvSpPr>
          <p:cNvPr id="10" name="Rectangle 9"/>
          <p:cNvSpPr/>
          <p:nvPr/>
        </p:nvSpPr>
        <p:spPr>
          <a:xfrm>
            <a:off x="107504" y="6228547"/>
            <a:ext cx="8784976" cy="440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p:custDataLst>
              <p:tags r:id="rId2"/>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5"/>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p:nvSpPr>
        <p:spPr>
          <a:xfrm>
            <a:off x="107504" y="6237312"/>
            <a:ext cx="576064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_Sector</a:t>
            </a:r>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November 01, 2013</a:t>
            </a:r>
          </a:p>
          <a:p>
            <a:pPr lvl="0"/>
            <a:endParaRPr lang="en-US" noProof="0" dirty="0"/>
          </a:p>
        </p:txBody>
      </p:sp>
      <p:pic>
        <p:nvPicPr>
          <p:cNvPr id="14" name="Picture 13"/>
          <p:cNvPicPr>
            <a:picLocks noChangeAspect="1"/>
          </p:cNvPicPr>
          <p:nvPr/>
        </p:nvPicPr>
        <p:blipFill>
          <a:blip r:embed="rId7"/>
          <a:stretch>
            <a:fillRect/>
          </a:stretch>
        </p:blipFill>
        <p:spPr>
          <a:xfrm>
            <a:off x="838200" y="6399593"/>
            <a:ext cx="1728192" cy="269767"/>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custDataLst>
      <p:tags r:id="rId1"/>
    </p:custDataLst>
    <p:extLst>
      <p:ext uri="{BB962C8B-B14F-4D97-AF65-F5344CB8AC3E}">
        <p14:creationId xmlns:p14="http://schemas.microsoft.com/office/powerpoint/2010/main" val="214008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Textplatzhalter 4"/>
          <p:cNvSpPr>
            <a:spLocks noGrp="1"/>
          </p:cNvSpPr>
          <p:nvPr>
            <p:ph type="body" sz="quarter" idx="13"/>
          </p:nvPr>
        </p:nvSpPr>
        <p:spPr>
          <a:xfrm>
            <a:off x="539552" y="1548000"/>
            <a:ext cx="8064896"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6"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06033564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tical image - 1">
    <p:spTree>
      <p:nvGrpSpPr>
        <p:cNvPr id="1" name=""/>
        <p:cNvGrpSpPr/>
        <p:nvPr/>
      </p:nvGrpSpPr>
      <p:grpSpPr>
        <a:xfrm>
          <a:off x="0" y="0"/>
          <a:ext cx="0" cy="0"/>
          <a:chOff x="0" y="0"/>
          <a:chExt cx="0" cy="0"/>
        </a:xfrm>
      </p:grpSpPr>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3996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3995936"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216000">
              <a:lnSpc>
                <a:spcPts val="2160"/>
              </a:lnSpc>
              <a:spcBef>
                <a:spcPts val="0"/>
              </a:spcBef>
              <a:buFont typeface="Calibri" panose="020F0502020204030204" pitchFamily="34" charset="0"/>
              <a:buChar char="–"/>
              <a:defRPr sz="1600"/>
            </a:lvl2pPr>
            <a:lvl3pPr marL="648000" indent="-216000">
              <a:lnSpc>
                <a:spcPts val="2160"/>
              </a:lnSpc>
              <a:spcBef>
                <a:spcPts val="0"/>
              </a:spcBef>
              <a:buFont typeface="Arial" panose="020B0604020202020204" pitchFamily="34" charset="0"/>
              <a:buChar char="•"/>
              <a:defRPr sz="1400"/>
            </a:lvl3pPr>
            <a:lvl4pPr marL="864000" indent="-216000">
              <a:lnSpc>
                <a:spcPts val="2160"/>
              </a:lnSpc>
              <a:spcBef>
                <a:spcPts val="0"/>
              </a:spcBef>
              <a:buFont typeface="Calibri" panose="020F0502020204030204" pitchFamily="34" charset="0"/>
              <a:buChar char="–"/>
              <a:defRPr sz="1400"/>
            </a:lvl4pPr>
            <a:lvl5pPr marL="1080000" indent="-216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
          <p:cNvSpPr>
            <a:spLocks noGrp="1"/>
          </p:cNvSpPr>
          <p:nvPr>
            <p:ph type="pic" sz="quarter" idx="14"/>
          </p:nvPr>
        </p:nvSpPr>
        <p:spPr>
          <a:xfrm>
            <a:off x="0" y="0"/>
            <a:ext cx="3492500" cy="6858000"/>
          </a:xfrm>
          <a:prstGeom prst="rect">
            <a:avLst/>
          </a:prstGeom>
        </p:spPr>
        <p:txBody>
          <a:bodyPr/>
          <a:lstStyle>
            <a:lvl1pPr marL="0" indent="0">
              <a:buNone/>
              <a:defRPr sz="1400">
                <a:solidFill>
                  <a:schemeClr val="tx1"/>
                </a:solidFill>
              </a:defRPr>
            </a:lvl1pPr>
          </a:lstStyle>
          <a:p>
            <a:r>
              <a:rPr lang="en-US"/>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10396514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ertical image - 2">
    <p:spTree>
      <p:nvGrpSpPr>
        <p:cNvPr id="1" name=""/>
        <p:cNvGrpSpPr/>
        <p:nvPr/>
      </p:nvGrpSpPr>
      <p:grpSpPr>
        <a:xfrm>
          <a:off x="0" y="0"/>
          <a:ext cx="0" cy="0"/>
          <a:chOff x="0" y="0"/>
          <a:chExt cx="0" cy="0"/>
        </a:xfrm>
      </p:grpSpPr>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40000"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
          <p:cNvSpPr>
            <a:spLocks noGrp="1"/>
          </p:cNvSpPr>
          <p:nvPr>
            <p:ph type="pic" sz="quarter" idx="14"/>
          </p:nvPr>
        </p:nvSpPr>
        <p:spPr>
          <a:xfrm>
            <a:off x="5651500" y="0"/>
            <a:ext cx="3492500" cy="6858000"/>
          </a:xfrm>
          <a:prstGeom prst="rect">
            <a:avLst/>
          </a:prstGeom>
        </p:spPr>
        <p:txBody>
          <a:bodyPr/>
          <a:lstStyle>
            <a:lvl1pPr marL="0" indent="0">
              <a:buNone/>
              <a:defRPr sz="1400">
                <a:solidFill>
                  <a:schemeClr val="tx1"/>
                </a:solidFill>
              </a:defRPr>
            </a:lvl1pPr>
          </a:lstStyle>
          <a:p>
            <a:r>
              <a:rPr lang="en-US"/>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97299299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288F734F-EDE2-4791-AD1E-DB427CF4DCCC}" type="datetimeFigureOut">
              <a:rPr lang="en-US"/>
              <a:pPr>
                <a:defRPr/>
              </a:pPr>
              <a:t>12/7/2016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047D431-AB51-40EF-98BA-FE99B7B308B6}" type="slidenum">
              <a:rPr lang="en-US"/>
              <a:pPr>
                <a:defRPr/>
              </a:pPr>
              <a:t>‹#›</a:t>
            </a:fld>
            <a:endParaRPr lang="en-US" dirty="0"/>
          </a:p>
        </p:txBody>
      </p:sp>
    </p:spTree>
    <p:extLst>
      <p:ext uri="{BB962C8B-B14F-4D97-AF65-F5344CB8AC3E}">
        <p14:creationId xmlns:p14="http://schemas.microsoft.com/office/powerpoint/2010/main" val="116089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rizontal image - 1">
    <p:spTree>
      <p:nvGrpSpPr>
        <p:cNvPr id="1" name=""/>
        <p:cNvGrpSpPr/>
        <p:nvPr/>
      </p:nvGrpSpPr>
      <p:grpSpPr>
        <a:xfrm>
          <a:off x="0" y="0"/>
          <a:ext cx="0" cy="0"/>
          <a:chOff x="0" y="0"/>
          <a:chExt cx="0" cy="0"/>
        </a:xfrm>
      </p:grpSpPr>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56760"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216000" indent="-216000">
              <a:lnSpc>
                <a:spcPts val="1920"/>
              </a:lnSpc>
              <a:spcBef>
                <a:spcPts val="0"/>
              </a:spcBef>
              <a:defRPr sz="1600"/>
            </a:lvl1pPr>
            <a:lvl2pPr marL="432000" indent="-216000">
              <a:lnSpc>
                <a:spcPts val="1920"/>
              </a:lnSpc>
              <a:spcBef>
                <a:spcPts val="0"/>
              </a:spcBef>
              <a:buFont typeface="Calibri" panose="020F0502020204030204" pitchFamily="34" charset="0"/>
              <a:buChar char="–"/>
              <a:defRPr sz="1400"/>
            </a:lvl2pPr>
            <a:lvl3pPr marL="648000" indent="-216000">
              <a:lnSpc>
                <a:spcPts val="1920"/>
              </a:lnSpc>
              <a:spcBef>
                <a:spcPts val="0"/>
              </a:spcBef>
              <a:buFont typeface="Arial" panose="020B0604020202020204" pitchFamily="34" charset="0"/>
              <a:buChar char="•"/>
              <a:defRPr sz="1200"/>
            </a:lvl3pPr>
            <a:lvl4pPr marL="864000" indent="-216000">
              <a:lnSpc>
                <a:spcPts val="1920"/>
              </a:lnSpc>
              <a:spcBef>
                <a:spcPts val="0"/>
              </a:spcBef>
              <a:buFont typeface="Calibri" panose="020F0502020204030204" pitchFamily="34" charset="0"/>
              <a:buChar char="–"/>
              <a:defRPr sz="1200"/>
            </a:lvl4pPr>
            <a:lvl5pPr marL="1080000" indent="-216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
          <p:cNvSpPr>
            <a:spLocks noGrp="1"/>
          </p:cNvSpPr>
          <p:nvPr>
            <p:ph type="pic" sz="quarter" idx="14"/>
          </p:nvPr>
        </p:nvSpPr>
        <p:spPr>
          <a:xfrm>
            <a:off x="-1" y="1548000"/>
            <a:ext cx="5673725" cy="4614863"/>
          </a:xfrm>
          <a:prstGeom prst="rect">
            <a:avLst/>
          </a:prstGeom>
        </p:spPr>
        <p:txBody>
          <a:bodyPr/>
          <a:lstStyle>
            <a:lvl1pPr marL="0" indent="0">
              <a:buNone/>
              <a:defRPr sz="1400">
                <a:solidFill>
                  <a:schemeClr val="tx1"/>
                </a:solidFill>
              </a:defRPr>
            </a:lvl1pPr>
          </a:lstStyle>
          <a:p>
            <a:r>
              <a:rPr lang="en-US"/>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52222959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orizontal image - 2">
    <p:spTree>
      <p:nvGrpSpPr>
        <p:cNvPr id="1" name=""/>
        <p:cNvGrpSpPr/>
        <p:nvPr/>
      </p:nvGrpSpPr>
      <p:grpSpPr>
        <a:xfrm>
          <a:off x="0" y="0"/>
          <a:ext cx="0" cy="0"/>
          <a:chOff x="0" y="0"/>
          <a:chExt cx="0" cy="0"/>
        </a:xfrm>
      </p:grpSpPr>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62849"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40000" y="1548000"/>
            <a:ext cx="2732088" cy="4617304"/>
          </a:xfrm>
          <a:prstGeom prst="rect">
            <a:avLst/>
          </a:prstGeom>
        </p:spPr>
        <p:txBody>
          <a:bodyPr lIns="0" tIns="0" rIns="0" bIns="0" spcCol="432000"/>
          <a:lstStyle>
            <a:lvl1pPr marL="216000" indent="-216000">
              <a:lnSpc>
                <a:spcPts val="1920"/>
              </a:lnSpc>
              <a:spcBef>
                <a:spcPts val="0"/>
              </a:spcBef>
              <a:defRPr sz="1600"/>
            </a:lvl1pPr>
            <a:lvl2pPr marL="432000" indent="-180000">
              <a:lnSpc>
                <a:spcPts val="1920"/>
              </a:lnSpc>
              <a:spcBef>
                <a:spcPts val="0"/>
              </a:spcBef>
              <a:buFont typeface="Calibri" panose="020F0502020204030204" pitchFamily="34" charset="0"/>
              <a:buChar char="–"/>
              <a:defRPr sz="1400"/>
            </a:lvl2pPr>
            <a:lvl3pPr marL="576000" indent="-144000">
              <a:lnSpc>
                <a:spcPts val="1920"/>
              </a:lnSpc>
              <a:spcBef>
                <a:spcPts val="0"/>
              </a:spcBef>
              <a:buFont typeface="Arial" panose="020B0604020202020204" pitchFamily="34" charset="0"/>
              <a:buChar char="•"/>
              <a:defRPr sz="1200"/>
            </a:lvl3pPr>
            <a:lvl4pPr marL="792000" indent="-180000">
              <a:lnSpc>
                <a:spcPts val="1920"/>
              </a:lnSpc>
              <a:spcBef>
                <a:spcPts val="0"/>
              </a:spcBef>
              <a:buFont typeface="Calibri" panose="020F0502020204030204" pitchFamily="34" charset="0"/>
              <a:buChar char="–"/>
              <a:defRPr sz="1200"/>
            </a:lvl4pPr>
            <a:lvl5pPr marL="936000" indent="-144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
          <p:cNvSpPr>
            <a:spLocks noGrp="1"/>
          </p:cNvSpPr>
          <p:nvPr>
            <p:ph type="pic" sz="quarter" idx="14"/>
          </p:nvPr>
        </p:nvSpPr>
        <p:spPr>
          <a:xfrm>
            <a:off x="3511550" y="1548000"/>
            <a:ext cx="5632450" cy="4614863"/>
          </a:xfrm>
          <a:prstGeom prst="rect">
            <a:avLst/>
          </a:prstGeom>
        </p:spPr>
        <p:txBody>
          <a:bodyPr/>
          <a:lstStyle>
            <a:lvl1pPr marL="0" indent="0">
              <a:buNone/>
              <a:defRPr sz="1400">
                <a:solidFill>
                  <a:schemeClr val="tx1"/>
                </a:solidFill>
              </a:defRPr>
            </a:lvl1pPr>
          </a:lstStyle>
          <a:p>
            <a:r>
              <a:rPr lang="en-US"/>
              <a:t>Click icon to add picture</a:t>
            </a:r>
            <a:endParaRPr lang="en-US" dirty="0"/>
          </a:p>
        </p:txBody>
      </p:sp>
      <p:sp>
        <p:nvSpPr>
          <p:cNvPr id="15"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985519703"/>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4598" y="6493227"/>
            <a:ext cx="958606" cy="144000"/>
          </a:xfrm>
          <a:prstGeom prst="rect">
            <a:avLst/>
          </a:prstGeom>
        </p:spPr>
        <p:txBody>
          <a:bodyPr/>
          <a:lstStyle/>
          <a:p>
            <a:fld id="{27E0D39E-E6E5-4880-8DD1-85774D966039}" type="datetimeFigureOut">
              <a:rPr lang="en-US" smtClean="0"/>
              <a:t>12/7/2016</a:t>
            </a:fld>
            <a:endParaRPr lang="en-US" dirty="0"/>
          </a:p>
        </p:txBody>
      </p:sp>
      <p:sp>
        <p:nvSpPr>
          <p:cNvPr id="6" name="Footer Placeholder 5"/>
          <p:cNvSpPr>
            <a:spLocks noGrp="1"/>
          </p:cNvSpPr>
          <p:nvPr>
            <p:ph type="ftr" sz="quarter" idx="11"/>
          </p:nvPr>
        </p:nvSpPr>
        <p:spPr>
          <a:xfrm>
            <a:off x="2469424" y="6493227"/>
            <a:ext cx="3215824" cy="144000"/>
          </a:xfrm>
          <a:prstGeom prst="rect">
            <a:avLst/>
          </a:prstGeom>
        </p:spPr>
        <p:txBody>
          <a:bodyPr/>
          <a:lstStyle/>
          <a:p>
            <a:r>
              <a:rPr lang="en-US" dirty="0"/>
              <a:t> </a:t>
            </a:r>
          </a:p>
        </p:txBody>
      </p:sp>
      <p:sp>
        <p:nvSpPr>
          <p:cNvPr id="7" name="Slide Number Placeholder 6"/>
          <p:cNvSpPr>
            <a:spLocks noGrp="1"/>
          </p:cNvSpPr>
          <p:nvPr>
            <p:ph type="sldNum" sz="quarter" idx="12"/>
          </p:nvPr>
        </p:nvSpPr>
        <p:spPr>
          <a:xfrm>
            <a:off x="242888" y="6466430"/>
            <a:ext cx="266700" cy="200313"/>
          </a:xfrm>
          <a:prstGeom prst="rect">
            <a:avLst/>
          </a:prstGeom>
        </p:spPr>
        <p:txBody>
          <a:bodyPr/>
          <a:lstStyle/>
          <a:p>
            <a:fld id="{81E1367A-7FBD-4BAF-B126-FE70491F3DA9}" type="slidenum">
              <a:rPr lang="en-US" smtClean="0"/>
              <a:t>‹#›</a:t>
            </a:fld>
            <a:endParaRPr lang="en-US" dirty="0"/>
          </a:p>
        </p:txBody>
      </p:sp>
      <p:sp>
        <p:nvSpPr>
          <p:cNvPr id="8" name="Content Placeholder 2"/>
          <p:cNvSpPr>
            <a:spLocks noGrp="1"/>
          </p:cNvSpPr>
          <p:nvPr>
            <p:ph sz="half" idx="13"/>
          </p:nvPr>
        </p:nvSpPr>
        <p:spPr>
          <a:xfrm>
            <a:off x="4799013"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4"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Tree>
    <p:extLst>
      <p:ext uri="{BB962C8B-B14F-4D97-AF65-F5344CB8AC3E}">
        <p14:creationId xmlns:p14="http://schemas.microsoft.com/office/powerpoint/2010/main" val="180729892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column images">
    <p:spTree>
      <p:nvGrpSpPr>
        <p:cNvPr id="1" name=""/>
        <p:cNvGrpSpPr/>
        <p:nvPr/>
      </p:nvGrpSpPr>
      <p:grpSpPr>
        <a:xfrm>
          <a:off x="0" y="0"/>
          <a:ext cx="0" cy="0"/>
          <a:chOff x="0" y="0"/>
          <a:chExt cx="0" cy="0"/>
        </a:xfrm>
      </p:grpSpPr>
      <p:pic>
        <p:nvPicPr>
          <p:cNvPr id="11" name="Picture 10"/>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extplatzhalter 2"/>
          <p:cNvSpPr>
            <a:spLocks noGrp="1"/>
          </p:cNvSpPr>
          <p:nvPr>
            <p:ph type="body" sz="quarter" idx="13" hasCustomPrompt="1"/>
          </p:nvPr>
        </p:nvSpPr>
        <p:spPr>
          <a:xfrm>
            <a:off x="539552" y="5004000"/>
            <a:ext cx="3817122"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600" noProof="0" dirty="0"/>
          </a:p>
        </p:txBody>
      </p:sp>
      <p:sp>
        <p:nvSpPr>
          <p:cNvPr id="9" name="Textplatzhalter 2"/>
          <p:cNvSpPr>
            <a:spLocks noGrp="1"/>
          </p:cNvSpPr>
          <p:nvPr>
            <p:ph type="body" sz="quarter" idx="14" hasCustomPrompt="1"/>
          </p:nvPr>
        </p:nvSpPr>
        <p:spPr>
          <a:xfrm>
            <a:off x="4788000" y="5004000"/>
            <a:ext cx="3816448"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600" noProof="0" dirty="0"/>
          </a:p>
        </p:txBody>
      </p:sp>
      <p:sp>
        <p:nvSpPr>
          <p:cNvPr id="1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8" name="Picture Placeholder 3"/>
          <p:cNvSpPr>
            <a:spLocks noGrp="1"/>
          </p:cNvSpPr>
          <p:nvPr>
            <p:ph type="pic" sz="quarter" idx="15"/>
          </p:nvPr>
        </p:nvSpPr>
        <p:spPr>
          <a:xfrm>
            <a:off x="539750" y="1548000"/>
            <a:ext cx="3816350" cy="3204000"/>
          </a:xfrm>
          <a:prstGeom prst="rect">
            <a:avLst/>
          </a:prstGeom>
        </p:spPr>
        <p:txBody>
          <a:bodyPr/>
          <a:lstStyle>
            <a:lvl1pPr marL="0" indent="0">
              <a:buNone/>
              <a:defRPr sz="1400"/>
            </a:lvl1pPr>
          </a:lstStyle>
          <a:p>
            <a:r>
              <a:rPr lang="en-US"/>
              <a:t>Click icon to add picture</a:t>
            </a:r>
            <a:endParaRPr lang="en-US" dirty="0"/>
          </a:p>
        </p:txBody>
      </p:sp>
      <p:sp>
        <p:nvSpPr>
          <p:cNvPr id="14" name="Picture Placeholder 3"/>
          <p:cNvSpPr>
            <a:spLocks noGrp="1"/>
          </p:cNvSpPr>
          <p:nvPr>
            <p:ph type="pic" sz="quarter" idx="16"/>
          </p:nvPr>
        </p:nvSpPr>
        <p:spPr>
          <a:xfrm>
            <a:off x="4788024" y="1548000"/>
            <a:ext cx="3816350" cy="3204000"/>
          </a:xfrm>
          <a:prstGeom prst="rect">
            <a:avLst/>
          </a:prstGeom>
        </p:spPr>
        <p:txBody>
          <a:bodyPr/>
          <a:lstStyle>
            <a:lvl1pPr marL="0" indent="0">
              <a:buNone/>
              <a:defRPr sz="1400"/>
            </a:lvl1pPr>
          </a:lstStyle>
          <a:p>
            <a:r>
              <a:rPr lang="en-US"/>
              <a:t>Click icon to add picture</a:t>
            </a:r>
            <a:endParaRPr lang="en-US" dirty="0"/>
          </a:p>
        </p:txBody>
      </p:sp>
      <p:sp>
        <p:nvSpPr>
          <p:cNvPr id="18"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9"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20"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92281253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4" name="Picture Placeholder 3"/>
          <p:cNvSpPr>
            <a:spLocks noGrp="1"/>
          </p:cNvSpPr>
          <p:nvPr>
            <p:ph type="pic" sz="quarter" idx="14"/>
          </p:nvPr>
        </p:nvSpPr>
        <p:spPr>
          <a:xfrm>
            <a:off x="539750" y="1548000"/>
            <a:ext cx="8064500" cy="4608512"/>
          </a:xfrm>
          <a:prstGeom prst="rect">
            <a:avLst/>
          </a:prstGeom>
        </p:spPr>
        <p:txBody>
          <a:bodyPr/>
          <a:lstStyle>
            <a:lvl1pPr marL="0" indent="0">
              <a:buNone/>
              <a:defRPr sz="1400"/>
            </a:lvl1pPr>
          </a:lstStyle>
          <a:p>
            <a:r>
              <a:rPr lang="en-US"/>
              <a:t>Click icon to add picture</a:t>
            </a:r>
            <a:endParaRPr lang="en-US" dirty="0"/>
          </a:p>
        </p:txBody>
      </p:sp>
      <p:sp>
        <p:nvSpPr>
          <p:cNvPr id="10"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1"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2"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668432740"/>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9"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0"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1"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6870327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oter Only">
    <p:spTree>
      <p:nvGrpSpPr>
        <p:cNvPr id="1" name=""/>
        <p:cNvGrpSpPr/>
        <p:nvPr/>
      </p:nvGrpSpPr>
      <p:grpSpPr>
        <a:xfrm>
          <a:off x="0" y="0"/>
          <a:ext cx="0" cy="0"/>
          <a:chOff x="0" y="0"/>
          <a:chExt cx="0" cy="0"/>
        </a:xfrm>
      </p:grpSpPr>
      <p:sp>
        <p:nvSpPr>
          <p:cNvPr id="9"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0"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1"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711613076"/>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bwMode="gray">
          <a:xfrm>
            <a:off x="0" y="0"/>
            <a:ext cx="9144000" cy="6858000"/>
          </a:xfrm>
          <a:prstGeom prst="rect">
            <a:avLst/>
          </a:prstGeom>
        </p:spPr>
        <p:txBody>
          <a:bodyPr/>
          <a:lstStyle>
            <a:lvl1pPr marL="0" indent="0">
              <a:buNone/>
              <a:defRPr sz="1800"/>
            </a:lvl1pPr>
          </a:lstStyle>
          <a:p>
            <a:pPr lvl="0"/>
            <a:r>
              <a:rPr lang="en-US" noProof="0" dirty="0"/>
              <a:t>Click icon to insert photo or video (3:4)</a:t>
            </a:r>
          </a:p>
        </p:txBody>
      </p:sp>
    </p:spTree>
    <p:extLst>
      <p:ext uri="{BB962C8B-B14F-4D97-AF65-F5344CB8AC3E}">
        <p14:creationId xmlns:p14="http://schemas.microsoft.com/office/powerpoint/2010/main" val="564897291"/>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08186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1"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2"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3"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0273964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DA9B48E9-F528-4628-A0A6-9BC46CD1960E}" type="datetimeFigureOut">
              <a:rPr lang="en-US"/>
              <a:pPr>
                <a:defRPr/>
              </a:pPr>
              <a:t>12/7/2016</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EA850521-D79C-4C44-B9CE-5E3AB74FB756}" type="slidenum">
              <a:rPr lang="en-US"/>
              <a:pPr>
                <a:defRPr/>
              </a:pPr>
              <a:t>‹#›</a:t>
            </a:fld>
            <a:endParaRPr lang="en-US" dirty="0"/>
          </a:p>
        </p:txBody>
      </p:sp>
    </p:spTree>
    <p:extLst>
      <p:ext uri="{BB962C8B-B14F-4D97-AF65-F5344CB8AC3E}">
        <p14:creationId xmlns:p14="http://schemas.microsoft.com/office/powerpoint/2010/main" val="3276819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Full bleed divider dark blue">
    <p:spTree>
      <p:nvGrpSpPr>
        <p:cNvPr id="1" name=""/>
        <p:cNvGrpSpPr/>
        <p:nvPr/>
      </p:nvGrpSpPr>
      <p:grpSpPr>
        <a:xfrm>
          <a:off x="0" y="0"/>
          <a:ext cx="0" cy="0"/>
          <a:chOff x="0" y="0"/>
          <a:chExt cx="0" cy="0"/>
        </a:xfrm>
      </p:grpSpPr>
      <p:sp>
        <p:nvSpPr>
          <p:cNvPr id="4" name="Freihandform 3"/>
          <p:cNvSpPr/>
          <p:nvPr>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Tree>
    <p:extLst>
      <p:ext uri="{BB962C8B-B14F-4D97-AF65-F5344CB8AC3E}">
        <p14:creationId xmlns:p14="http://schemas.microsoft.com/office/powerpoint/2010/main" val="1361905527"/>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ll bleed divider blue">
    <p:spTree>
      <p:nvGrpSpPr>
        <p:cNvPr id="1" name=""/>
        <p:cNvGrpSpPr/>
        <p:nvPr/>
      </p:nvGrpSpPr>
      <p:grpSpPr>
        <a:xfrm>
          <a:off x="0" y="0"/>
          <a:ext cx="0" cy="0"/>
          <a:chOff x="0" y="0"/>
          <a:chExt cx="0" cy="0"/>
        </a:xfrm>
      </p:grpSpPr>
      <p:sp>
        <p:nvSpPr>
          <p:cNvPr id="4" name="Freihandform 3"/>
          <p:cNvSpPr/>
          <p:nvPr>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Tree>
    <p:extLst>
      <p:ext uri="{BB962C8B-B14F-4D97-AF65-F5344CB8AC3E}">
        <p14:creationId xmlns:p14="http://schemas.microsoft.com/office/powerpoint/2010/main" val="393567299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p:spPr>
        <p:txBody>
          <a:bodyPr/>
          <a:lstStyle>
            <a:lvl1pPr marL="0" indent="0">
              <a:buNone/>
              <a:defRPr sz="1400"/>
            </a:lvl1pPr>
          </a:lstStyle>
          <a:p>
            <a:r>
              <a:rPr lang="en-US" noProof="0"/>
              <a:t>Click icon to add picture</a:t>
            </a:r>
            <a:endParaRPr lang="en-US" noProof="0" dirty="0"/>
          </a:p>
        </p:txBody>
      </p:sp>
      <p:sp>
        <p:nvSpPr>
          <p:cNvPr id="13" name="Text Placeholder 12"/>
          <p:cNvSpPr>
            <a:spLocks noGrp="1"/>
          </p:cNvSpPr>
          <p:nvPr>
            <p:ph type="body" sz="quarter" idx="15" hasCustomPrompt="1"/>
          </p:nvPr>
        </p:nvSpPr>
        <p:spPr bwMode="gray">
          <a:xfrm>
            <a:off x="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30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751609340"/>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bwMode="gray">
          <a:xfrm>
            <a:off x="0" y="0"/>
            <a:ext cx="9144000" cy="6858000"/>
          </a:xfrm>
          <a:prstGeom prst="rect">
            <a:avLst/>
          </a:prstGeom>
          <a:noFill/>
        </p:spPr>
        <p:txBody>
          <a:bodyPr/>
          <a:lstStyle>
            <a:lvl1pPr marL="0" indent="0">
              <a:buNone/>
              <a:defRPr sz="1400"/>
            </a:lvl1pPr>
          </a:lstStyle>
          <a:p>
            <a:r>
              <a:rPr lang="en-US" noProof="0"/>
              <a:t>Click icon to add picture</a:t>
            </a:r>
            <a:endParaRPr lang="en-US" noProof="0" dirty="0"/>
          </a:p>
        </p:txBody>
      </p:sp>
      <p:sp>
        <p:nvSpPr>
          <p:cNvPr id="10" name="Text Placeholder 12"/>
          <p:cNvSpPr>
            <a:spLocks noGrp="1"/>
          </p:cNvSpPr>
          <p:nvPr>
            <p:ph type="body" sz="quarter" idx="15" hasCustomPrompt="1"/>
          </p:nvPr>
        </p:nvSpPr>
        <p:spPr bwMode="gray">
          <a:xfrm>
            <a:off x="565150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532346107"/>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a:t>Click icon to add picture</a:t>
            </a:r>
            <a:endParaRPr lang="en-US" dirty="0"/>
          </a:p>
        </p:txBody>
      </p:sp>
      <p:sp>
        <p:nvSpPr>
          <p:cNvPr id="11" name="Text Placeholder 12"/>
          <p:cNvSpPr>
            <a:spLocks noGrp="1"/>
          </p:cNvSpPr>
          <p:nvPr>
            <p:ph type="body" sz="quarter" idx="15" hasCustomPrompt="1"/>
          </p:nvPr>
        </p:nvSpPr>
        <p:spPr bwMode="gray">
          <a:xfrm>
            <a:off x="0" y="5245100"/>
            <a:ext cx="9144000" cy="16129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42925" y="5600700"/>
            <a:ext cx="8058150" cy="86995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105117233"/>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a:t>Click icon to add picture</a:t>
            </a:r>
            <a:endParaRPr lang="en-US" noProof="0" dirty="0"/>
          </a:p>
        </p:txBody>
      </p:sp>
      <p:sp>
        <p:nvSpPr>
          <p:cNvPr id="3" name="Text Placeholder 2"/>
          <p:cNvSpPr>
            <a:spLocks noGrp="1"/>
          </p:cNvSpPr>
          <p:nvPr>
            <p:ph type="body" sz="quarter" idx="10" hasCustomPrompt="1"/>
          </p:nvPr>
        </p:nvSpPr>
        <p:spPr bwMode="gray">
          <a:xfrm>
            <a:off x="542925" y="32394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99914511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a:t>Click icon to add picture</a:t>
            </a:r>
            <a:endParaRPr lang="en-US" noProof="0" dirty="0"/>
          </a:p>
        </p:txBody>
      </p:sp>
      <p:sp>
        <p:nvSpPr>
          <p:cNvPr id="5" name="Text Placeholder 2"/>
          <p:cNvSpPr>
            <a:spLocks noGrp="1"/>
          </p:cNvSpPr>
          <p:nvPr>
            <p:ph type="body" sz="quarter" idx="16" hasCustomPrompt="1"/>
          </p:nvPr>
        </p:nvSpPr>
        <p:spPr bwMode="gray">
          <a:xfrm>
            <a:off x="5091075" y="6223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58268169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anagement review – 3 rows top box">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2527300" y="0"/>
            <a:ext cx="6616700" cy="622300"/>
          </a:xfrm>
          <a:prstGeom prst="rect">
            <a:avLst/>
          </a:prstGeom>
        </p:spPr>
        <p:txBody>
          <a:bodyPr lIns="36000" tIns="36000" rIns="36000" bIns="36000" anchor="t" anchorCtr="0"/>
          <a:lstStyle>
            <a:lvl1pPr marL="0" indent="0" algn="l">
              <a:spcBef>
                <a:spcPts val="0"/>
              </a:spcBef>
              <a:buFontTx/>
              <a:buNone/>
              <a:defRPr sz="1600" baseline="0">
                <a:solidFill>
                  <a:schemeClr val="tx1"/>
                </a:solidFill>
              </a:defRPr>
            </a:lvl1pPr>
          </a:lstStyle>
          <a:p>
            <a:pPr lvl="0"/>
            <a:r>
              <a:rPr lang="en-US" sz="1600" noProof="0" dirty="0"/>
              <a:t>Click to add title</a:t>
            </a:r>
            <a:endParaRPr lang="en-US" noProof="0" dirty="0"/>
          </a:p>
        </p:txBody>
      </p:sp>
      <p:cxnSp>
        <p:nvCxnSpPr>
          <p:cNvPr id="12" name="Straight Connector 11"/>
          <p:cNvCxnSpPr/>
          <p:nvPr>
            <p:custDataLst>
              <p:tags r:id="rId1"/>
            </p:custDataLst>
          </p:nvPr>
        </p:nvCxnSpPr>
        <p:spPr>
          <a:xfrm>
            <a:off x="0" y="62957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73894"/>
          </a:xfrm>
          <a:prstGeom prst="rect">
            <a:avLst/>
          </a:prstGeom>
        </p:spPr>
        <p:txBody>
          <a:bodyPr lIns="144000" tIns="0" rIns="36000" bIns="36000"/>
          <a:lstStyle>
            <a:lvl1pPr marL="0" indent="0">
              <a:buNone/>
              <a:defRPr sz="1200"/>
            </a:lvl1pPr>
          </a:lstStyle>
          <a:p>
            <a:pPr lvl="0"/>
            <a:r>
              <a:rPr lang="en-US" dirty="0"/>
              <a:t>Reporting entity</a:t>
            </a:r>
          </a:p>
        </p:txBody>
      </p:sp>
      <p:sp>
        <p:nvSpPr>
          <p:cNvPr id="6" name="Text Placeholder 5"/>
          <p:cNvSpPr>
            <a:spLocks noGrp="1"/>
          </p:cNvSpPr>
          <p:nvPr>
            <p:ph type="body" sz="quarter" idx="17" hasCustomPrompt="1"/>
          </p:nvPr>
        </p:nvSpPr>
        <p:spPr>
          <a:xfrm>
            <a:off x="0" y="225297"/>
            <a:ext cx="2448000" cy="172800"/>
          </a:xfrm>
          <a:prstGeom prst="rect">
            <a:avLst/>
          </a:prstGeom>
        </p:spPr>
        <p:txBody>
          <a:bodyPr lIns="144000" tIns="0" rIns="36000" bIns="36000"/>
          <a:lstStyle>
            <a:lvl1pPr marL="0" indent="0">
              <a:buNone/>
              <a:defRPr sz="1200" b="1" baseline="0"/>
            </a:lvl1pPr>
          </a:lstStyle>
          <a:p>
            <a:pPr lvl="0"/>
            <a:r>
              <a:rPr lang="en-US" dirty="0"/>
              <a:t>Content, unit measurement</a:t>
            </a:r>
          </a:p>
        </p:txBody>
      </p:sp>
      <p:sp>
        <p:nvSpPr>
          <p:cNvPr id="8" name="Text Placeholder 7"/>
          <p:cNvSpPr>
            <a:spLocks noGrp="1"/>
          </p:cNvSpPr>
          <p:nvPr>
            <p:ph type="body" sz="quarter" idx="18" hasCustomPrompt="1"/>
          </p:nvPr>
        </p:nvSpPr>
        <p:spPr>
          <a:xfrm>
            <a:off x="0" y="449500"/>
            <a:ext cx="2448000" cy="172800"/>
          </a:xfrm>
          <a:prstGeom prst="rect">
            <a:avLst/>
          </a:prstGeom>
        </p:spPr>
        <p:txBody>
          <a:bodyPr lIns="144000" tIns="0" rIns="36000" bIns="0"/>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Time period, data scenario</a:t>
            </a:r>
          </a:p>
        </p:txBody>
      </p:sp>
      <p:sp>
        <p:nvSpPr>
          <p:cNvPr id="7" name="Content Placeholder 2"/>
          <p:cNvSpPr>
            <a:spLocks noGrp="1"/>
          </p:cNvSpPr>
          <p:nvPr>
            <p:ph sz="quarter" idx="19"/>
          </p:nvPr>
        </p:nvSpPr>
        <p:spPr>
          <a:xfrm>
            <a:off x="260350" y="914400"/>
            <a:ext cx="8529638" cy="5351463"/>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7"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8"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22030450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nagement review – 4 rows top box">
    <p:spTree>
      <p:nvGrpSpPr>
        <p:cNvPr id="1" name=""/>
        <p:cNvGrpSpPr/>
        <p:nvPr/>
      </p:nvGrpSpPr>
      <p:grpSpPr>
        <a:xfrm>
          <a:off x="0" y="0"/>
          <a:ext cx="0" cy="0"/>
          <a:chOff x="0" y="0"/>
          <a:chExt cx="0" cy="0"/>
        </a:xfrm>
      </p:grpSpPr>
      <p:cxnSp>
        <p:nvCxnSpPr>
          <p:cNvPr id="3" name="Straight Connector 17"/>
          <p:cNvCxnSpPr/>
          <p:nvPr>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21"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2"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5"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3" name="Content Placeholder 2"/>
          <p:cNvSpPr>
            <a:spLocks noGrp="1"/>
          </p:cNvSpPr>
          <p:nvPr>
            <p:ph sz="quarter" idx="20"/>
          </p:nvPr>
        </p:nvSpPr>
        <p:spPr>
          <a:xfrm>
            <a:off x="114300" y="852488"/>
            <a:ext cx="8955088" cy="5318125"/>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066643611"/>
      </p:ext>
    </p:extLst>
  </p:cSld>
  <p:clrMapOvr>
    <a:masterClrMapping/>
  </p:clrMapOvr>
  <p:hf hdr="0" dt="0"/>
  <p:extLst mod="1">
    <p:ext uri="{DCECCB84-F9BA-43D5-87BE-67443E8EF086}">
      <p15:sldGuideLst xmlns:p15="http://schemas.microsoft.com/office/powerpoint/2012/main">
        <p15:guide id="1" pos="63">
          <p15:clr>
            <a:srgbClr val="FBAE40"/>
          </p15:clr>
        </p15:guide>
        <p15:guide id="2" orient="horz" pos="534">
          <p15:clr>
            <a:srgbClr val="FBAE40"/>
          </p15:clr>
        </p15:guide>
        <p15:guide id="3" pos="5697">
          <p15:clr>
            <a:srgbClr val="FBAE40"/>
          </p15:clr>
        </p15:guide>
        <p15:guide id="4" orient="horz" pos="39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anagement review – blank">
    <p:spTree>
      <p:nvGrpSpPr>
        <p:cNvPr id="1" name=""/>
        <p:cNvGrpSpPr/>
        <p:nvPr/>
      </p:nvGrpSpPr>
      <p:grpSpPr>
        <a:xfrm>
          <a:off x="0" y="0"/>
          <a:ext cx="0" cy="0"/>
          <a:chOff x="0" y="0"/>
          <a:chExt cx="0" cy="0"/>
        </a:xfrm>
      </p:grpSpPr>
      <p:cxnSp>
        <p:nvCxnSpPr>
          <p:cNvPr id="7" name="Straight Connector 17"/>
          <p:cNvCxnSpPr/>
          <p:nvPr>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5"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631907903"/>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AADF5DEA-664E-4011-B854-329C0E089287}" type="datetimeFigureOut">
              <a:rPr lang="en-US"/>
              <a:pPr>
                <a:defRPr/>
              </a:pPr>
              <a:t>12/7/2016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EBD1F17B-B087-4C8E-A991-7ABF4D5A9F2A}" type="slidenum">
              <a:rPr lang="en-US"/>
              <a:pPr>
                <a:defRPr/>
              </a:pPr>
              <a:t>‹#›</a:t>
            </a:fld>
            <a:endParaRPr lang="en-US" dirty="0"/>
          </a:p>
        </p:txBody>
      </p:sp>
    </p:spTree>
    <p:extLst>
      <p:ext uri="{BB962C8B-B14F-4D97-AF65-F5344CB8AC3E}">
        <p14:creationId xmlns:p14="http://schemas.microsoft.com/office/powerpoint/2010/main" val="190513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anagement review – no top box">
    <p:spTree>
      <p:nvGrpSpPr>
        <p:cNvPr id="1" name=""/>
        <p:cNvGrpSpPr/>
        <p:nvPr/>
      </p:nvGrpSpPr>
      <p:grpSpPr>
        <a:xfrm>
          <a:off x="0" y="0"/>
          <a:ext cx="0" cy="0"/>
          <a:chOff x="0" y="0"/>
          <a:chExt cx="0" cy="0"/>
        </a:xfrm>
      </p:grpSpPr>
      <p:cxnSp>
        <p:nvCxnSpPr>
          <p:cNvPr id="7" name="Straight Connector 17"/>
          <p:cNvCxnSpPr/>
          <p:nvPr>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0"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1"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2"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4052211444"/>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anagement review – text box right">
    <p:spTree>
      <p:nvGrpSpPr>
        <p:cNvPr id="1" name=""/>
        <p:cNvGrpSpPr/>
        <p:nvPr/>
      </p:nvGrpSpPr>
      <p:grpSpPr>
        <a:xfrm>
          <a:off x="0" y="0"/>
          <a:ext cx="0" cy="0"/>
          <a:chOff x="0" y="0"/>
          <a:chExt cx="0" cy="0"/>
        </a:xfrm>
      </p:grpSpPr>
      <p:cxnSp>
        <p:nvCxnSpPr>
          <p:cNvPr id="7" name="Straight Connector 17"/>
          <p:cNvCxnSpPr/>
          <p:nvPr>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a:t>Edit Master text styles</a:t>
            </a:r>
          </a:p>
        </p:txBody>
      </p:sp>
      <p:sp>
        <p:nvSpPr>
          <p:cNvPr id="13"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5"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6"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134521798"/>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anagement review – text box left">
    <p:spTree>
      <p:nvGrpSpPr>
        <p:cNvPr id="1" name=""/>
        <p:cNvGrpSpPr/>
        <p:nvPr/>
      </p:nvGrpSpPr>
      <p:grpSpPr>
        <a:xfrm>
          <a:off x="0" y="0"/>
          <a:ext cx="0" cy="0"/>
          <a:chOff x="0" y="0"/>
          <a:chExt cx="0" cy="0"/>
        </a:xfrm>
      </p:grpSpPr>
      <p:cxnSp>
        <p:nvCxnSpPr>
          <p:cNvPr id="7" name="Straight Connector 17"/>
          <p:cNvCxnSpPr/>
          <p:nvPr>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extplatzhalter 2"/>
          <p:cNvSpPr>
            <a:spLocks noGrp="1"/>
          </p:cNvSpPr>
          <p:nvPr>
            <p:ph type="body" sz="quarter" idx="13"/>
          </p:nvPr>
        </p:nvSpPr>
        <p:spPr>
          <a:xfrm>
            <a:off x="100776" y="5009571"/>
            <a:ext cx="3817122" cy="1161304"/>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a:solidFill>
                  <a:srgbClr val="000000"/>
                </a:solidFill>
              </a:rPr>
              <a:t>Edit Master text styles</a:t>
            </a:r>
          </a:p>
        </p:txBody>
      </p:sp>
      <p:sp>
        <p:nvSpPr>
          <p:cNvPr id="12"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3"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5"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304627631"/>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sp>
        <p:nvSpPr>
          <p:cNvPr id="10" name="Freeform 9"/>
          <p:cNvSpPr/>
          <p:nvPr>
            <p:custDataLst>
              <p:tags r:id="rId1"/>
            </p:custDataLst>
          </p:nvPr>
        </p:nvSpPr>
        <p:spPr bwMode="gray">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pic>
        <p:nvPicPr>
          <p:cNvPr id="5" name="Picture 4"/>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805789" y="2457000"/>
            <a:ext cx="1526400" cy="19440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12997712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d slide white">
    <p:spTree>
      <p:nvGrpSpPr>
        <p:cNvPr id="1" name=""/>
        <p:cNvGrpSpPr/>
        <p:nvPr/>
      </p:nvGrpSpPr>
      <p:grpSpPr>
        <a:xfrm>
          <a:off x="0" y="0"/>
          <a:ext cx="0" cy="0"/>
          <a:chOff x="0" y="0"/>
          <a:chExt cx="0" cy="0"/>
        </a:xfrm>
      </p:grpSpPr>
      <p:pic>
        <p:nvPicPr>
          <p:cNvPr id="6"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3807401" y="2457000"/>
            <a:ext cx="1526400" cy="1944000"/>
          </a:xfrm>
          <a:prstGeom prst="rect">
            <a:avLst/>
          </a:prstGeom>
          <a:ln>
            <a:noFill/>
          </a:ln>
        </p:spPr>
      </p:pic>
      <p:sp>
        <p:nvSpPr>
          <p:cNvPr id="7" name="Rectangle 6"/>
          <p:cNvSpPr/>
          <p:nvPr/>
        </p:nvSpPr>
        <p:spPr bwMode="white">
          <a:xfrm>
            <a:off x="107504" y="6237312"/>
            <a:ext cx="89289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9473811"/>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44598" y="6493227"/>
            <a:ext cx="958606" cy="144000"/>
          </a:xfrm>
          <a:prstGeom prst="rect">
            <a:avLst/>
          </a:prstGeom>
        </p:spPr>
        <p:txBody>
          <a:bodyPr/>
          <a:lstStyle>
            <a:lvl1pPr fontAlgn="base">
              <a:spcBef>
                <a:spcPct val="0"/>
              </a:spcBef>
              <a:spcAft>
                <a:spcPct val="0"/>
              </a:spcAft>
              <a:defRPr/>
            </a:lvl1pPr>
          </a:lstStyle>
          <a:p>
            <a:pPr>
              <a:defRPr/>
            </a:pPr>
            <a:fld id="{288F734F-EDE2-4791-AD1E-DB427CF4DCCC}" type="datetimeFigureOut">
              <a:rPr lang="en-US"/>
              <a:pPr>
                <a:defRPr/>
              </a:pPr>
              <a:t>12/7/2016</a:t>
            </a:fld>
            <a:endParaRPr lang="en-US" dirty="0"/>
          </a:p>
        </p:txBody>
      </p:sp>
      <p:sp>
        <p:nvSpPr>
          <p:cNvPr id="5" name="Footer Placeholder 4"/>
          <p:cNvSpPr>
            <a:spLocks noGrp="1"/>
          </p:cNvSpPr>
          <p:nvPr>
            <p:ph type="ftr" sz="quarter" idx="11"/>
          </p:nvPr>
        </p:nvSpPr>
        <p:spPr>
          <a:xfrm>
            <a:off x="2469424" y="6493227"/>
            <a:ext cx="3215824" cy="144000"/>
          </a:xfrm>
          <a:prstGeom prst="rect">
            <a:avLst/>
          </a:prstGeom>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a:xfrm>
            <a:off x="242888" y="6466430"/>
            <a:ext cx="266700" cy="200313"/>
          </a:xfrm>
          <a:prstGeom prst="rect">
            <a:avLst/>
          </a:prstGeom>
        </p:spPr>
        <p:txBody>
          <a:bodyPr/>
          <a:lstStyle>
            <a:lvl1pPr fontAlgn="base">
              <a:spcBef>
                <a:spcPct val="0"/>
              </a:spcBef>
              <a:spcAft>
                <a:spcPct val="0"/>
              </a:spcAft>
              <a:defRPr/>
            </a:lvl1pPr>
          </a:lstStyle>
          <a:p>
            <a:pPr>
              <a:defRPr/>
            </a:pPr>
            <a:fld id="{1047D431-AB51-40EF-98BA-FE99B7B308B6}" type="slidenum">
              <a:rPr lang="en-US"/>
              <a:pPr>
                <a:defRPr/>
              </a:pPr>
              <a:t>‹#›</a:t>
            </a:fld>
            <a:endParaRPr lang="en-US" dirty="0"/>
          </a:p>
        </p:txBody>
      </p:sp>
    </p:spTree>
    <p:custDataLst>
      <p:tags r:id="rId1"/>
    </p:custDataLst>
    <p:extLst>
      <p:ext uri="{BB962C8B-B14F-4D97-AF65-F5344CB8AC3E}">
        <p14:creationId xmlns:p14="http://schemas.microsoft.com/office/powerpoint/2010/main" val="259160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vl1pPr>
          </a:lstStyle>
          <a:p>
            <a:pPr>
              <a:defRPr/>
            </a:pPr>
            <a:fld id="{AC9922C1-787F-4A6F-87BB-139542947752}" type="datetimeFigureOut">
              <a:rPr lang="en-US"/>
              <a:pPr>
                <a:defRPr/>
              </a:pPr>
              <a:t>12/7/2016</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B8680AF0-DA1B-4B1F-87A0-A3F089CAF279}" type="slidenum">
              <a:rPr lang="en-US"/>
              <a:pPr>
                <a:defRPr/>
              </a:pPr>
              <a:t>‹#›</a:t>
            </a:fld>
            <a:endParaRPr lang="en-US" dirty="0"/>
          </a:p>
        </p:txBody>
      </p:sp>
    </p:spTree>
    <p:extLst>
      <p:ext uri="{BB962C8B-B14F-4D97-AF65-F5344CB8AC3E}">
        <p14:creationId xmlns:p14="http://schemas.microsoft.com/office/powerpoint/2010/main" val="2057318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CC076EEC-3BBB-4DE1-8DBE-8F2DD16CCF37}" type="datetimeFigureOut">
              <a:rPr lang="en-US"/>
              <a:pPr>
                <a:defRPr/>
              </a:pPr>
              <a:t>12/7/2016</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9A2EEF7C-149C-4559-9218-B2F022C8DDE1}" type="slidenum">
              <a:rPr lang="en-US"/>
              <a:pPr>
                <a:defRPr/>
              </a:pPr>
              <a:t>‹#›</a:t>
            </a:fld>
            <a:endParaRPr lang="en-US" dirty="0"/>
          </a:p>
        </p:txBody>
      </p:sp>
    </p:spTree>
    <p:extLst>
      <p:ext uri="{BB962C8B-B14F-4D97-AF65-F5344CB8AC3E}">
        <p14:creationId xmlns:p14="http://schemas.microsoft.com/office/powerpoint/2010/main" val="50357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765DD5C1-86E9-4DCC-B21A-5F28AB1C981A}" type="datetimeFigureOut">
              <a:rPr lang="en-US"/>
              <a:pPr>
                <a:defRPr/>
              </a:pPr>
              <a:t>12/7/2016</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485D7807-FD73-4D06-8CC9-A6A80BD2A794}" type="slidenum">
              <a:rPr lang="en-US"/>
              <a:pPr>
                <a:defRPr/>
              </a:pPr>
              <a:t>‹#›</a:t>
            </a:fld>
            <a:endParaRPr lang="en-US" dirty="0"/>
          </a:p>
        </p:txBody>
      </p:sp>
    </p:spTree>
    <p:extLst>
      <p:ext uri="{BB962C8B-B14F-4D97-AF65-F5344CB8AC3E}">
        <p14:creationId xmlns:p14="http://schemas.microsoft.com/office/powerpoint/2010/main" val="167698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432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D52848B0-4AED-428C-8BA3-9DFD2A301CDF}" type="datetimeFigureOut">
              <a:rPr lang="en-US"/>
              <a:pPr>
                <a:defRPr/>
              </a:pPr>
              <a:t>12/7/2016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EA09AE2B-B705-43AD-A0D2-C578FE67ED6B}" type="slidenum">
              <a:rPr lang="en-US"/>
              <a:pPr>
                <a:defRPr/>
              </a:pPr>
              <a:t>‹#›</a:t>
            </a:fld>
            <a:endParaRPr lang="en-US" dirty="0"/>
          </a:p>
        </p:txBody>
      </p:sp>
    </p:spTree>
    <p:extLst>
      <p:ext uri="{BB962C8B-B14F-4D97-AF65-F5344CB8AC3E}">
        <p14:creationId xmlns:p14="http://schemas.microsoft.com/office/powerpoint/2010/main" val="122977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ED3094E2-994D-48E3-A240-1A81DC801608}" type="datetimeFigureOut">
              <a:rPr lang="en-US"/>
              <a:pPr>
                <a:defRPr/>
              </a:pPr>
              <a:t>12/7/2016</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3758F7EE-1A14-426F-80A9-9CC736AC78E5}" type="slidenum">
              <a:rPr lang="en-US"/>
              <a:pPr>
                <a:defRPr/>
              </a:pPr>
              <a:t>‹#›</a:t>
            </a:fld>
            <a:endParaRPr lang="en-US" dirty="0"/>
          </a:p>
        </p:txBody>
      </p:sp>
    </p:spTree>
    <p:extLst>
      <p:ext uri="{BB962C8B-B14F-4D97-AF65-F5344CB8AC3E}">
        <p14:creationId xmlns:p14="http://schemas.microsoft.com/office/powerpoint/2010/main" val="84219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image" Target="../media/image4.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tags" Target="../tags/tag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505200" y="6629400"/>
            <a:ext cx="2133600" cy="136525"/>
          </a:xfrm>
          <a:prstGeom prst="rect">
            <a:avLst/>
          </a:prstGeom>
        </p:spPr>
        <p:txBody>
          <a:bodyPr vert="horz" lIns="91440" tIns="45720" rIns="91440" bIns="45720" rtlCol="0" anchor="b"/>
          <a:lstStyle>
            <a:lvl1pPr algn="ctr" eaLnBrk="1" fontAlgn="auto" hangingPunct="1">
              <a:spcBef>
                <a:spcPts val="0"/>
              </a:spcBef>
              <a:spcAft>
                <a:spcPts val="0"/>
              </a:spcAft>
              <a:defRPr sz="800" smtClean="0">
                <a:solidFill>
                  <a:prstClr val="white"/>
                </a:solidFill>
                <a:latin typeface="Arial" pitchFamily="34" charset="0"/>
                <a:cs typeface="Arial" pitchFamily="34" charset="0"/>
              </a:defRPr>
            </a:lvl1pPr>
          </a:lstStyle>
          <a:p>
            <a:pPr>
              <a:defRPr/>
            </a:pPr>
            <a:fld id="{F388E581-7635-4292-9935-05D36A4BB719}" type="datetimeFigureOut">
              <a:rPr lang="en-US"/>
              <a:pPr>
                <a:defRPr/>
              </a:pPr>
              <a:t>12/7/2016</a:t>
            </a:fld>
            <a:endParaRPr lang="en-US" dirty="0"/>
          </a:p>
        </p:txBody>
      </p:sp>
      <p:sp>
        <p:nvSpPr>
          <p:cNvPr id="5" name="Footer Placeholder 4"/>
          <p:cNvSpPr>
            <a:spLocks noGrp="1"/>
          </p:cNvSpPr>
          <p:nvPr>
            <p:ph type="ftr" sz="quarter" idx="3"/>
          </p:nvPr>
        </p:nvSpPr>
        <p:spPr>
          <a:xfrm>
            <a:off x="0" y="6629400"/>
            <a:ext cx="2895600" cy="136525"/>
          </a:xfrm>
          <a:prstGeom prst="rect">
            <a:avLst/>
          </a:prstGeom>
        </p:spPr>
        <p:txBody>
          <a:bodyPr vert="horz" lIns="91440" tIns="45720" rIns="91440" bIns="45720" rtlCol="0" anchor="b"/>
          <a:lstStyle>
            <a:lvl1pPr algn="l" eaLnBrk="1" fontAlgn="auto" hangingPunct="1">
              <a:spcBef>
                <a:spcPts val="0"/>
              </a:spcBef>
              <a:spcAft>
                <a:spcPts val="0"/>
              </a:spcAft>
              <a:defRPr sz="800" dirty="0">
                <a:solidFill>
                  <a:prstClr val="white"/>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7010400" y="6629400"/>
            <a:ext cx="2133600" cy="136525"/>
          </a:xfrm>
          <a:prstGeom prst="rect">
            <a:avLst/>
          </a:prstGeom>
        </p:spPr>
        <p:txBody>
          <a:bodyPr vert="horz" lIns="91440" tIns="45720" rIns="91440" bIns="45720" rtlCol="0" anchor="b"/>
          <a:lstStyle>
            <a:lvl1pPr algn="r" eaLnBrk="1" fontAlgn="auto" hangingPunct="1">
              <a:spcBef>
                <a:spcPts val="0"/>
              </a:spcBef>
              <a:spcAft>
                <a:spcPts val="0"/>
              </a:spcAft>
              <a:defRPr sz="800" smtClean="0">
                <a:solidFill>
                  <a:prstClr val="white"/>
                </a:solidFill>
                <a:latin typeface="Arial" pitchFamily="34" charset="0"/>
                <a:cs typeface="Arial" pitchFamily="34" charset="0"/>
              </a:defRPr>
            </a:lvl1pPr>
          </a:lstStyle>
          <a:p>
            <a:pPr>
              <a:defRPr/>
            </a:pPr>
            <a:fld id="{4385C383-D8BC-4146-B981-EBCA55FA3ADD}" type="slidenum">
              <a:rPr lang="en-US"/>
              <a:pPr>
                <a:defRPr/>
              </a:pPr>
              <a:t>‹#›</a:t>
            </a:fld>
            <a:endParaRPr lang="en-US" dirty="0"/>
          </a:p>
        </p:txBody>
      </p:sp>
      <p:sp>
        <p:nvSpPr>
          <p:cNvPr id="2" name="TextBox 1"/>
          <p:cNvSpPr txBox="1"/>
          <p:nvPr userDrawn="1"/>
        </p:nvSpPr>
        <p:spPr>
          <a:xfrm>
            <a:off x="3276600" y="6001434"/>
            <a:ext cx="2590800"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cs typeface="Arial" panose="020B0604020202020204" pitchFamily="34" charset="0"/>
              </a:rPr>
              <a:t>Internal Use Only. Do not copy or distribute.</a:t>
            </a:r>
          </a:p>
        </p:txBody>
      </p:sp>
      <p:sp>
        <p:nvSpPr>
          <p:cNvPr id="3" name="TextBox 2"/>
          <p:cNvSpPr txBox="1"/>
          <p:nvPr userDrawn="1"/>
        </p:nvSpPr>
        <p:spPr>
          <a:xfrm>
            <a:off x="0" y="6642556"/>
            <a:ext cx="824265" cy="215444"/>
          </a:xfrm>
          <a:prstGeom prst="rect">
            <a:avLst/>
          </a:prstGeom>
          <a:noFill/>
        </p:spPr>
        <p:txBody>
          <a:bodyPr wrap="none" rtlCol="0">
            <a:spAutoFit/>
          </a:bodyPr>
          <a:lstStyle/>
          <a:p>
            <a:r>
              <a:rPr lang="en-US" sz="800" kern="1200" dirty="0">
                <a:solidFill>
                  <a:schemeClr val="bg1"/>
                </a:solidFill>
                <a:effectLst/>
                <a:latin typeface="Arial" panose="020B0604020202020204" pitchFamily="34" charset="0"/>
                <a:ea typeface="+mn-ea"/>
                <a:cs typeface="Arial" panose="020B0604020202020204" pitchFamily="34" charset="0"/>
              </a:rPr>
              <a:t>600-0000.274</a:t>
            </a:r>
            <a:endParaRPr lang="en-US" sz="800" dirty="0">
              <a:solidFill>
                <a:schemeClr val="bg1"/>
              </a:solidFill>
              <a:latin typeface="Arial" panose="020B0604020202020204" pitchFamily="34" charset="0"/>
              <a:cs typeface="Arial" panose="020B0604020202020204" pitchFamily="34" charset="0"/>
            </a:endParaRPr>
          </a:p>
        </p:txBody>
      </p:sp>
    </p:spTree>
    <p:custDataLst>
      <p:tags r:id="rId14"/>
    </p:custDataLst>
    <p:extLst>
      <p:ext uri="{BB962C8B-B14F-4D97-AF65-F5344CB8AC3E}">
        <p14:creationId xmlns:p14="http://schemas.microsoft.com/office/powerpoint/2010/main" val="291342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fontAlgn="base">
        <a:spcBef>
          <a:spcPct val="0"/>
        </a:spcBef>
        <a:spcAft>
          <a:spcPct val="0"/>
        </a:spcAft>
        <a:defRPr sz="3200" b="1" kern="1200">
          <a:solidFill>
            <a:srgbClr val="1C3F94"/>
          </a:solidFill>
          <a:latin typeface="Arial"/>
          <a:ea typeface="+mj-ea"/>
          <a:cs typeface="Arial"/>
        </a:defRPr>
      </a:lvl1pPr>
      <a:lvl2pPr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2pPr>
      <a:lvl3pPr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3pPr>
      <a:lvl4pPr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4pPr>
      <a:lvl5pPr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200" b="1">
          <a:solidFill>
            <a:srgbClr val="1C3F94"/>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Courier New" panose="02070309020205020404" pitchFamily="49" charset="0"/>
        <a:buChar char="o"/>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Wingdings" panose="05000000000000000000" pitchFamily="2" charset="2"/>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p:cNvPicPr>
          <p:nvPr>
            <p:custDataLst>
              <p:tags r:id="rId36"/>
            </p:custDataLst>
          </p:nvPr>
        </p:nvPicPr>
        <p:blipFill>
          <a:blip r:embed="rId37"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Placeholder 2"/>
          <p:cNvSpPr>
            <a:spLocks noGrp="1"/>
          </p:cNvSpPr>
          <p:nvPr>
            <p:ph type="title"/>
          </p:nvPr>
        </p:nvSpPr>
        <p:spPr>
          <a:xfrm>
            <a:off x="539750" y="454025"/>
            <a:ext cx="8058399" cy="1008000"/>
          </a:xfrm>
          <a:prstGeom prst="rect">
            <a:avLst/>
          </a:prstGeom>
        </p:spPr>
        <p:txBody>
          <a:bodyPr vert="horz" lIns="0" tIns="0" rIns="0" bIns="0" spcCol="432000" rtlCol="0">
            <a:noAutofit/>
          </a:bodyPr>
          <a:lstStyle/>
          <a:p>
            <a:pPr marL="0" lvl="0" indent="0" algn="l">
              <a:spcBef>
                <a:spcPts val="0"/>
              </a:spcBef>
              <a:buFontTx/>
            </a:pPr>
            <a:r>
              <a:rPr lang="en-US"/>
              <a:t>Click to edit Master title style</a:t>
            </a:r>
            <a:endParaRPr lang="en-US" dirty="0"/>
          </a:p>
        </p:txBody>
      </p:sp>
      <p:sp>
        <p:nvSpPr>
          <p:cNvPr id="4" name="Text Placeholder 3"/>
          <p:cNvSpPr>
            <a:spLocks noGrp="1"/>
          </p:cNvSpPr>
          <p:nvPr>
            <p:ph type="body" idx="1"/>
          </p:nvPr>
        </p:nvSpPr>
        <p:spPr>
          <a:xfrm>
            <a:off x="540000" y="1548000"/>
            <a:ext cx="8058150" cy="4614863"/>
          </a:xfrm>
          <a:prstGeom prst="rect">
            <a:avLst/>
          </a:prstGeom>
        </p:spPr>
        <p:txBody>
          <a:bodyPr vert="horz" lIns="0" tIns="0" rIns="0" bIns="0" spcCol="432000" rtlCol="0">
            <a:noAutofit/>
          </a:bodyPr>
          <a:lstStyle/>
          <a:p>
            <a:pPr marL="216000" lvl="0" indent="-216000">
              <a:lnSpc>
                <a:spcPts val="2160"/>
              </a:lnSpc>
              <a:spcBef>
                <a:spcPts val="0"/>
              </a:spcBef>
            </a:pPr>
            <a:r>
              <a:rPr lang="en-US" dirty="0"/>
              <a:t>Click to edit Master text styles</a:t>
            </a:r>
          </a:p>
          <a:p>
            <a:pPr marL="432000" lvl="1" indent="-180000">
              <a:lnSpc>
                <a:spcPts val="2160"/>
              </a:lnSpc>
              <a:spcBef>
                <a:spcPts val="0"/>
              </a:spcBef>
              <a:buFont typeface="Calibri" panose="020F0502020204030204" pitchFamily="34" charset="0"/>
            </a:pPr>
            <a:r>
              <a:rPr lang="en-US" dirty="0"/>
              <a:t>Second level</a:t>
            </a:r>
          </a:p>
          <a:p>
            <a:pPr marL="576000" lvl="2" indent="-144000">
              <a:lnSpc>
                <a:spcPts val="2160"/>
              </a:lnSpc>
              <a:spcBef>
                <a:spcPts val="0"/>
              </a:spcBef>
            </a:pPr>
            <a:r>
              <a:rPr lang="en-US" dirty="0"/>
              <a:t>Third level</a:t>
            </a:r>
          </a:p>
          <a:p>
            <a:pPr marL="792000" lvl="3" indent="-180000">
              <a:lnSpc>
                <a:spcPts val="2160"/>
              </a:lnSpc>
              <a:spcBef>
                <a:spcPts val="0"/>
              </a:spcBef>
              <a:buFont typeface="Calibri" panose="020F0502020204030204" pitchFamily="34" charset="0"/>
            </a:pPr>
            <a:r>
              <a:rPr lang="en-US" dirty="0"/>
              <a:t>Fourth level</a:t>
            </a:r>
          </a:p>
        </p:txBody>
      </p:sp>
      <p:sp>
        <p:nvSpPr>
          <p:cNvPr id="9" name="TextBox 6_" descr="CONFIDENTIAL_TAG_0xFFEE"/>
          <p:cNvSpPr txBox="1"/>
          <p:nvPr/>
        </p:nvSpPr>
        <p:spPr>
          <a:xfrm>
            <a:off x="1530025" y="6493227"/>
            <a:ext cx="887868"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dirty="0"/>
          </a:p>
        </p:txBody>
      </p:sp>
      <p:sp>
        <p:nvSpPr>
          <p:cNvPr id="10" name="TextBox 9"/>
          <p:cNvSpPr txBox="1"/>
          <p:nvPr userDrawn="1"/>
        </p:nvSpPr>
        <p:spPr>
          <a:xfrm>
            <a:off x="3276600" y="6642556"/>
            <a:ext cx="2590800" cy="246221"/>
          </a:xfrm>
          <a:prstGeom prst="rect">
            <a:avLst/>
          </a:prstGeom>
          <a:noFill/>
        </p:spPr>
        <p:txBody>
          <a:bodyPr wrap="square" rtlCol="0">
            <a:spAutoFit/>
          </a:bodyPr>
          <a:lstStyle/>
          <a:p>
            <a:pPr algn="ctr"/>
            <a:r>
              <a:rPr lang="en-US" sz="1000" dirty="0">
                <a:solidFill>
                  <a:schemeClr val="tx1"/>
                </a:solidFill>
                <a:latin typeface="+mj-lt"/>
                <a:cs typeface="Arial" panose="020B0604020202020204" pitchFamily="34" charset="0"/>
              </a:rPr>
              <a:t>Internal Use Only - Do not copy or distribute.</a:t>
            </a:r>
          </a:p>
        </p:txBody>
      </p:sp>
      <p:sp>
        <p:nvSpPr>
          <p:cNvPr id="11" name="TextBox 10"/>
          <p:cNvSpPr txBox="1"/>
          <p:nvPr userDrawn="1"/>
        </p:nvSpPr>
        <p:spPr>
          <a:xfrm>
            <a:off x="7879977" y="6644781"/>
            <a:ext cx="912429" cy="246221"/>
          </a:xfrm>
          <a:prstGeom prst="rect">
            <a:avLst/>
          </a:prstGeom>
          <a:noFill/>
        </p:spPr>
        <p:txBody>
          <a:bodyPr wrap="none" rtlCol="0">
            <a:spAutoFit/>
          </a:bodyPr>
          <a:lstStyle/>
          <a:p>
            <a:r>
              <a:rPr lang="en-US" sz="1000" kern="1200" dirty="0">
                <a:solidFill>
                  <a:schemeClr val="tx1"/>
                </a:solidFill>
                <a:effectLst/>
                <a:latin typeface="+mj-lt"/>
                <a:ea typeface="+mn-ea"/>
                <a:cs typeface="Arial" panose="020B0604020202020204" pitchFamily="34" charset="0"/>
              </a:rPr>
              <a:t>600-0000.274</a:t>
            </a:r>
            <a:endParaRPr lang="en-US" sz="1000" dirty="0">
              <a:solidFill>
                <a:schemeClr val="tx1"/>
              </a:solidFill>
              <a:latin typeface="+mj-lt"/>
              <a:cs typeface="Arial" panose="020B0604020202020204" pitchFamily="34" charset="0"/>
            </a:endParaRPr>
          </a:p>
        </p:txBody>
      </p:sp>
    </p:spTree>
    <p:custDataLst>
      <p:tags r:id="rId35"/>
    </p:custDataLst>
    <p:extLst>
      <p:ext uri="{BB962C8B-B14F-4D97-AF65-F5344CB8AC3E}">
        <p14:creationId xmlns:p14="http://schemas.microsoft.com/office/powerpoint/2010/main" val="26373486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20" r:id="rId33"/>
  </p:sldLayoutIdLst>
  <p:hf hdr="0" dt="0"/>
  <p:txStyles>
    <p:titleStyle>
      <a:lvl1pPr algn="ctr" defTabSz="914400" rtl="0" eaLnBrk="1" latinLnBrk="0" hangingPunct="1">
        <a:spcBef>
          <a:spcPct val="0"/>
        </a:spcBef>
        <a:buNone/>
        <a:defRPr lang="en-GB" sz="3200" kern="1200" baseline="0" smtClean="0">
          <a:solidFill>
            <a:schemeClr val="tx1"/>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3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5.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5.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5.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5.xml"/><Relationship Id="rId1" Type="http://schemas.openxmlformats.org/officeDocument/2006/relationships/tags" Target="../tags/tag4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45.xml"/><Relationship Id="rId1" Type="http://schemas.openxmlformats.org/officeDocument/2006/relationships/tags" Target="../tags/tag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5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xml"/><Relationship Id="rId1" Type="http://schemas.openxmlformats.org/officeDocument/2006/relationships/tags" Target="../tags/tag5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tags" Target="../tags/tag5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5.xml"/><Relationship Id="rId1"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5.xml"/><Relationship Id="rId1" Type="http://schemas.openxmlformats.org/officeDocument/2006/relationships/tags" Target="../tags/tag3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5.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5.xml"/><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5.xml"/><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5.xml"/><Relationship Id="rId1" Type="http://schemas.openxmlformats.org/officeDocument/2006/relationships/tags" Target="../tags/tag5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5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45.xml"/><Relationship Id="rId1" Type="http://schemas.openxmlformats.org/officeDocument/2006/relationships/tags" Target="../tags/tag3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6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45.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45.xml"/><Relationship Id="rId1" Type="http://schemas.openxmlformats.org/officeDocument/2006/relationships/tags" Target="../tags/tag40.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45.xml"/><Relationship Id="rId1" Type="http://schemas.openxmlformats.org/officeDocument/2006/relationships/tags" Target="../tags/tag41.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45.xml"/><Relationship Id="rId1" Type="http://schemas.openxmlformats.org/officeDocument/2006/relationships/tags" Target="../tags/tag43.xml"/><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For AAMs, CAMs &amp; PAMs</a:t>
            </a: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833" b="49801" l="3748" r="95069"/>
                    </a14:imgEffect>
                  </a14:imgLayer>
                </a14:imgProps>
              </a:ext>
            </a:extLst>
          </a:blip>
          <a:srcRect b="50115"/>
          <a:stretch/>
        </p:blipFill>
        <p:spPr>
          <a:xfrm>
            <a:off x="6167682" y="2449375"/>
            <a:ext cx="2770523" cy="3421073"/>
          </a:xfrm>
          <a:prstGeom prst="rect">
            <a:avLst/>
          </a:prstGeom>
        </p:spPr>
      </p:pic>
      <p:sp>
        <p:nvSpPr>
          <p:cNvPr id="2" name="Text Placeholder 1"/>
          <p:cNvSpPr>
            <a:spLocks noGrp="1"/>
          </p:cNvSpPr>
          <p:nvPr>
            <p:ph type="body" sz="quarter" idx="10"/>
          </p:nvPr>
        </p:nvSpPr>
        <p:spPr/>
        <p:txBody>
          <a:bodyPr/>
          <a:lstStyle/>
          <a:p>
            <a:r>
              <a:rPr lang="en-US" dirty="0"/>
              <a:t>Anatomical terminology</a:t>
            </a:r>
          </a:p>
        </p:txBody>
      </p:sp>
    </p:spTree>
    <p:custDataLst>
      <p:tags r:id="rId1"/>
    </p:custDataLst>
    <p:extLst>
      <p:ext uri="{BB962C8B-B14F-4D97-AF65-F5344CB8AC3E}">
        <p14:creationId xmlns:p14="http://schemas.microsoft.com/office/powerpoint/2010/main" val="140697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planes</a:t>
            </a:r>
          </a:p>
        </p:txBody>
      </p:sp>
      <p:sp>
        <p:nvSpPr>
          <p:cNvPr id="7" name="Rectangle 6"/>
          <p:cNvSpPr/>
          <p:nvPr/>
        </p:nvSpPr>
        <p:spPr>
          <a:xfrm>
            <a:off x="0" y="5988924"/>
            <a:ext cx="2426329" cy="338554"/>
          </a:xfrm>
          <a:prstGeom prst="rect">
            <a:avLst/>
          </a:prstGeom>
        </p:spPr>
        <p:txBody>
          <a:bodyPr wrap="square">
            <a:spAutoFit/>
          </a:bodyPr>
          <a:lstStyle/>
          <a:p>
            <a:r>
              <a:rPr lang="en-US" sz="800" dirty="0">
                <a:solidFill>
                  <a:schemeClr val="bg1"/>
                </a:solidFill>
                <a:latin typeface="+mj-lt"/>
              </a:rPr>
              <a:t>http://legacy.owensboro.kctcs.edu/gcaplan/anat/images/Image57.gif</a:t>
            </a: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564" t="13762" r="8090" b="11922"/>
          <a:stretch>
            <a:fillRect/>
          </a:stretch>
        </p:blipFill>
        <p:spPr bwMode="auto">
          <a:xfrm>
            <a:off x="1090815" y="1150693"/>
            <a:ext cx="6835621" cy="46290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15033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planes continued</a:t>
            </a:r>
          </a:p>
        </p:txBody>
      </p:sp>
      <p:sp>
        <p:nvSpPr>
          <p:cNvPr id="7" name="Rectangle 6"/>
          <p:cNvSpPr/>
          <p:nvPr/>
        </p:nvSpPr>
        <p:spPr>
          <a:xfrm>
            <a:off x="0" y="5988924"/>
            <a:ext cx="2435382" cy="338554"/>
          </a:xfrm>
          <a:prstGeom prst="rect">
            <a:avLst/>
          </a:prstGeom>
        </p:spPr>
        <p:txBody>
          <a:bodyPr wrap="square">
            <a:spAutoFit/>
          </a:bodyPr>
          <a:lstStyle/>
          <a:p>
            <a:r>
              <a:rPr lang="en-US" sz="800" dirty="0">
                <a:solidFill>
                  <a:schemeClr val="bg1"/>
                </a:solidFill>
                <a:latin typeface="+mj-lt"/>
              </a:rPr>
              <a:t>http://legacy.owensboro.kctcs.edu/gcaplan/anat/images/Image57.gif</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2227" y="1150693"/>
            <a:ext cx="5012796" cy="46290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5247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planes continued</a:t>
            </a:r>
          </a:p>
        </p:txBody>
      </p:sp>
      <p:sp>
        <p:nvSpPr>
          <p:cNvPr id="7" name="Rectangle 6"/>
          <p:cNvSpPr/>
          <p:nvPr/>
        </p:nvSpPr>
        <p:spPr>
          <a:xfrm>
            <a:off x="0" y="5988924"/>
            <a:ext cx="2895344" cy="215444"/>
          </a:xfrm>
          <a:prstGeom prst="rect">
            <a:avLst/>
          </a:prstGeom>
        </p:spPr>
        <p:txBody>
          <a:bodyPr wrap="none">
            <a:spAutoFit/>
          </a:bodyPr>
          <a:lstStyle/>
          <a:p>
            <a:r>
              <a:rPr lang="en-US" sz="800" dirty="0">
                <a:solidFill>
                  <a:schemeClr val="bg1"/>
                </a:solidFill>
                <a:latin typeface="+mj-lt"/>
              </a:rPr>
              <a:t>https://www.docstoc.com/pass?docId=115061974&amp;download=1</a:t>
            </a:r>
          </a:p>
        </p:txBody>
      </p:sp>
      <p:sp>
        <p:nvSpPr>
          <p:cNvPr id="3" name="Rectangle 2"/>
          <p:cNvSpPr/>
          <p:nvPr/>
        </p:nvSpPr>
        <p:spPr>
          <a:xfrm>
            <a:off x="457200" y="1449961"/>
            <a:ext cx="8229600" cy="3693319"/>
          </a:xfrm>
          <a:prstGeom prst="rect">
            <a:avLst/>
          </a:prstGeom>
        </p:spPr>
        <p:txBody>
          <a:bodyPr wrap="square">
            <a:spAutoFit/>
          </a:bodyPr>
          <a:lstStyle/>
          <a:p>
            <a:pPr hangingPunct="0"/>
            <a:r>
              <a:rPr lang="en-US" dirty="0">
                <a:latin typeface="+mj-lt"/>
                <a:cs typeface="Arial" panose="020B0604020202020204" pitchFamily="34" charset="0"/>
              </a:rPr>
              <a:t>In discussing the human body, it is often helpful to consider imaginary planes that pass through the body in different directions. Planes become sections when the body is cut along that plane.</a:t>
            </a:r>
          </a:p>
          <a:p>
            <a:pPr hangingPunct="0"/>
            <a:endParaRPr lang="en-US" dirty="0">
              <a:latin typeface="+mj-lt"/>
              <a:cs typeface="Arial" panose="020B0604020202020204" pitchFamily="34" charset="0"/>
            </a:endParaRPr>
          </a:p>
          <a:p>
            <a:pPr hangingPunct="0"/>
            <a:r>
              <a:rPr lang="en-US" dirty="0">
                <a:latin typeface="+mj-lt"/>
                <a:cs typeface="Arial" panose="020B0604020202020204" pitchFamily="34" charset="0"/>
              </a:rPr>
              <a:t>Median, </a:t>
            </a:r>
            <a:r>
              <a:rPr lang="en-US" dirty="0" err="1">
                <a:latin typeface="+mj-lt"/>
                <a:cs typeface="Arial" panose="020B0604020202020204" pitchFamily="34" charset="0"/>
              </a:rPr>
              <a:t>midsagittal</a:t>
            </a:r>
            <a:r>
              <a:rPr lang="en-US" dirty="0">
                <a:latin typeface="+mj-lt"/>
                <a:cs typeface="Arial" panose="020B0604020202020204" pitchFamily="34" charset="0"/>
              </a:rPr>
              <a:t>, or midline plane: A vertical plane passing through the center of the body, dividing it into right and left portions that are equal in size.</a:t>
            </a:r>
          </a:p>
          <a:p>
            <a:pPr hangingPunct="0"/>
            <a:endParaRPr lang="en-US" dirty="0">
              <a:latin typeface="+mj-lt"/>
              <a:cs typeface="Arial" panose="020B0604020202020204" pitchFamily="34" charset="0"/>
            </a:endParaRPr>
          </a:p>
          <a:p>
            <a:pPr hangingPunct="0"/>
            <a:r>
              <a:rPr lang="en-US" dirty="0" err="1">
                <a:latin typeface="+mj-lt"/>
                <a:cs typeface="Arial" panose="020B0604020202020204" pitchFamily="34" charset="0"/>
              </a:rPr>
              <a:t>Paramedian</a:t>
            </a:r>
            <a:r>
              <a:rPr lang="en-US" dirty="0">
                <a:latin typeface="+mj-lt"/>
                <a:cs typeface="Arial" panose="020B0604020202020204" pitchFamily="34" charset="0"/>
              </a:rPr>
              <a:t> or parasagittal plane: Any plane </a:t>
            </a:r>
          </a:p>
          <a:p>
            <a:pPr hangingPunct="0"/>
            <a:r>
              <a:rPr lang="en-US" dirty="0">
                <a:latin typeface="+mj-lt"/>
                <a:cs typeface="Arial" panose="020B0604020202020204" pitchFamily="34" charset="0"/>
              </a:rPr>
              <a:t>situated to one side of the median plane </a:t>
            </a:r>
          </a:p>
          <a:p>
            <a:pPr hangingPunct="0"/>
            <a:r>
              <a:rPr lang="en-US" dirty="0">
                <a:latin typeface="+mj-lt"/>
                <a:cs typeface="Arial" panose="020B0604020202020204" pitchFamily="34" charset="0"/>
              </a:rPr>
              <a:t>and parallel to it. A parasagittal plane </a:t>
            </a:r>
          </a:p>
          <a:p>
            <a:pPr hangingPunct="0"/>
            <a:r>
              <a:rPr lang="en-US" dirty="0">
                <a:latin typeface="+mj-lt"/>
                <a:cs typeface="Arial" panose="020B0604020202020204" pitchFamily="34" charset="0"/>
              </a:rPr>
              <a:t>divides the body into right and left portions </a:t>
            </a:r>
          </a:p>
          <a:p>
            <a:pPr hangingPunct="0"/>
            <a:r>
              <a:rPr lang="en-US" dirty="0">
                <a:latin typeface="+mj-lt"/>
                <a:cs typeface="Arial" panose="020B0604020202020204" pitchFamily="34" charset="0"/>
              </a:rPr>
              <a:t>that are unequal in size.</a:t>
            </a:r>
          </a:p>
          <a:p>
            <a:pPr hangingPunct="0"/>
            <a:endParaRPr lang="en-US"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564" t="13762" r="8090" b="11922"/>
          <a:stretch>
            <a:fillRect/>
          </a:stretch>
        </p:blipFill>
        <p:spPr bwMode="auto">
          <a:xfrm>
            <a:off x="4619899" y="2888051"/>
            <a:ext cx="4524101" cy="30636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939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planes continued</a:t>
            </a:r>
          </a:p>
        </p:txBody>
      </p:sp>
      <p:sp>
        <p:nvSpPr>
          <p:cNvPr id="7" name="Rectangle 6"/>
          <p:cNvSpPr/>
          <p:nvPr/>
        </p:nvSpPr>
        <p:spPr>
          <a:xfrm>
            <a:off x="0" y="5988924"/>
            <a:ext cx="2895344" cy="215444"/>
          </a:xfrm>
          <a:prstGeom prst="rect">
            <a:avLst/>
          </a:prstGeom>
        </p:spPr>
        <p:txBody>
          <a:bodyPr wrap="none">
            <a:spAutoFit/>
          </a:bodyPr>
          <a:lstStyle/>
          <a:p>
            <a:r>
              <a:rPr lang="en-US" sz="800" dirty="0">
                <a:solidFill>
                  <a:schemeClr val="bg1"/>
                </a:solidFill>
                <a:latin typeface="+mj-lt"/>
              </a:rPr>
              <a:t>https://www.docstoc.com/pass?docId=115061974&amp;download=1</a:t>
            </a:r>
          </a:p>
        </p:txBody>
      </p:sp>
      <p:sp>
        <p:nvSpPr>
          <p:cNvPr id="3" name="Rectangle 2"/>
          <p:cNvSpPr/>
          <p:nvPr/>
        </p:nvSpPr>
        <p:spPr>
          <a:xfrm>
            <a:off x="457199" y="1477120"/>
            <a:ext cx="4341137" cy="2862322"/>
          </a:xfrm>
          <a:prstGeom prst="rect">
            <a:avLst/>
          </a:prstGeom>
        </p:spPr>
        <p:txBody>
          <a:bodyPr wrap="square">
            <a:spAutoFit/>
          </a:bodyPr>
          <a:lstStyle/>
          <a:p>
            <a:pPr hangingPunct="0"/>
            <a:r>
              <a:rPr lang="en-US" dirty="0">
                <a:latin typeface="+mj-lt"/>
                <a:cs typeface="Arial" panose="020B0604020202020204" pitchFamily="34" charset="0"/>
              </a:rPr>
              <a:t>Transverse, horizontal, or cross-sectional plane: Any horizontal plane passing through the body and dividing it into superior and inferior portions.</a:t>
            </a:r>
          </a:p>
          <a:p>
            <a:pPr hangingPunct="0"/>
            <a:endParaRPr lang="en-US" dirty="0">
              <a:latin typeface="+mj-lt"/>
              <a:cs typeface="Arial" panose="020B0604020202020204" pitchFamily="34" charset="0"/>
            </a:endParaRPr>
          </a:p>
          <a:p>
            <a:r>
              <a:rPr lang="en-US" dirty="0">
                <a:latin typeface="+mj-lt"/>
                <a:cs typeface="Arial" panose="020B0604020202020204" pitchFamily="34" charset="0"/>
              </a:rPr>
              <a:t>Frontal (coronal) plane: Any vertical plane dividing the body into anterior and posterior portions. </a:t>
            </a:r>
          </a:p>
          <a:p>
            <a:endParaRPr lang="en-US" dirty="0">
              <a:latin typeface="+mj-lt"/>
              <a:cs typeface="Arial" panose="020B0604020202020204" pitchFamily="34" charset="0"/>
            </a:endParaRPr>
          </a:p>
          <a:p>
            <a:r>
              <a:rPr lang="en-US" dirty="0">
                <a:latin typeface="+mj-lt"/>
                <a:cs typeface="Arial" panose="020B0604020202020204" pitchFamily="34" charset="0"/>
              </a:rPr>
              <a:t>Oblique section: Cuts made diagonally</a:t>
            </a:r>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564" t="13762" r="8090" b="11922"/>
          <a:stretch>
            <a:fillRect/>
          </a:stretch>
        </p:blipFill>
        <p:spPr bwMode="auto">
          <a:xfrm>
            <a:off x="4572000" y="2788463"/>
            <a:ext cx="4524101" cy="30636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197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Anatomical lines</a:t>
            </a:r>
          </a:p>
        </p:txBody>
      </p:sp>
      <p:sp>
        <p:nvSpPr>
          <p:cNvPr id="7" name="Rectangle 6"/>
          <p:cNvSpPr/>
          <p:nvPr/>
        </p:nvSpPr>
        <p:spPr>
          <a:xfrm>
            <a:off x="0" y="5988924"/>
            <a:ext cx="2895344" cy="215444"/>
          </a:xfrm>
          <a:prstGeom prst="rect">
            <a:avLst/>
          </a:prstGeom>
        </p:spPr>
        <p:txBody>
          <a:bodyPr wrap="none">
            <a:spAutoFit/>
          </a:bodyPr>
          <a:lstStyle/>
          <a:p>
            <a:r>
              <a:rPr lang="en-US" sz="800" dirty="0">
                <a:solidFill>
                  <a:schemeClr val="bg1"/>
                </a:solidFill>
                <a:latin typeface="+mj-lt"/>
              </a:rPr>
              <a:t>https://www.docstoc.com/pass?docId=115061974&amp;download=1</a:t>
            </a:r>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34" t="18129" r="516" b="12621"/>
          <a:stretch>
            <a:fillRect/>
          </a:stretch>
        </p:blipFill>
        <p:spPr bwMode="auto">
          <a:xfrm>
            <a:off x="457200" y="1345216"/>
            <a:ext cx="8229599" cy="4457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34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Anatomical lines continued</a:t>
            </a:r>
          </a:p>
        </p:txBody>
      </p:sp>
      <p:sp>
        <p:nvSpPr>
          <p:cNvPr id="3" name="Rectangle 2"/>
          <p:cNvSpPr/>
          <p:nvPr/>
        </p:nvSpPr>
        <p:spPr>
          <a:xfrm>
            <a:off x="457200" y="1477120"/>
            <a:ext cx="8229600" cy="2862322"/>
          </a:xfrm>
          <a:prstGeom prst="rect">
            <a:avLst/>
          </a:prstGeom>
        </p:spPr>
        <p:txBody>
          <a:bodyPr wrap="square">
            <a:spAutoFit/>
          </a:bodyPr>
          <a:lstStyle/>
          <a:p>
            <a:pPr hangingPunct="0"/>
            <a:r>
              <a:rPr lang="en-US" dirty="0">
                <a:latin typeface="+mj-lt"/>
                <a:cs typeface="Arial" panose="020B0604020202020204" pitchFamily="34" charset="0"/>
              </a:rPr>
              <a:t>In humans, reference may be made to landmarks which are on the skin or visible underneath. As with planes, lines and points are imaginary. Examples include:</a:t>
            </a:r>
          </a:p>
          <a:p>
            <a:r>
              <a:rPr lang="en-US" dirty="0">
                <a:latin typeface="+mj-lt"/>
                <a:cs typeface="Arial" panose="020B0604020202020204" pitchFamily="34" charset="0"/>
              </a:rPr>
              <a:t> </a:t>
            </a:r>
          </a:p>
          <a:p>
            <a:pPr marL="342900" indent="-342900" hangingPunct="0">
              <a:buFont typeface="Arial" panose="020B0604020202020204" pitchFamily="34" charset="0"/>
              <a:buChar char="•"/>
            </a:pPr>
            <a:r>
              <a:rPr lang="en-US" dirty="0" err="1">
                <a:latin typeface="+mj-lt"/>
                <a:cs typeface="Arial" panose="020B0604020202020204" pitchFamily="34" charset="0"/>
              </a:rPr>
              <a:t>Midsternal</a:t>
            </a:r>
            <a:r>
              <a:rPr lang="en-US" dirty="0">
                <a:latin typeface="+mj-lt"/>
                <a:cs typeface="Arial" panose="020B0604020202020204" pitchFamily="34" charset="0"/>
              </a:rPr>
              <a:t> Line: A vertical line down the middle of sternum Mid</a:t>
            </a:r>
          </a:p>
          <a:p>
            <a:pPr marL="342900" indent="-342900" hangingPunct="0">
              <a:buFont typeface="Arial" panose="020B0604020202020204" pitchFamily="34" charset="0"/>
              <a:buChar char="•"/>
            </a:pPr>
            <a:r>
              <a:rPr lang="en-US" dirty="0">
                <a:latin typeface="+mj-lt"/>
                <a:cs typeface="Arial" panose="020B0604020202020204" pitchFamily="34" charset="0"/>
              </a:rPr>
              <a:t>Clavicular Line: A vertical line from the middle of clavicle Anterior</a:t>
            </a:r>
          </a:p>
          <a:p>
            <a:pPr marL="342900" indent="-342900" hangingPunct="0">
              <a:buFont typeface="Arial" panose="020B0604020202020204" pitchFamily="34" charset="0"/>
              <a:buChar char="•"/>
            </a:pPr>
            <a:r>
              <a:rPr lang="en-US" dirty="0">
                <a:latin typeface="+mj-lt"/>
                <a:cs typeface="Arial" panose="020B0604020202020204" pitchFamily="34" charset="0"/>
              </a:rPr>
              <a:t>Axillary Line: A vertical line along the anterior axillary fold</a:t>
            </a:r>
          </a:p>
          <a:p>
            <a:pPr marL="342900" indent="-342900" hangingPunct="0">
              <a:buFont typeface="Arial" panose="020B0604020202020204" pitchFamily="34" charset="0"/>
              <a:buChar char="•"/>
            </a:pPr>
            <a:r>
              <a:rPr lang="en-US" dirty="0">
                <a:latin typeface="+mj-lt"/>
                <a:cs typeface="Arial" panose="020B0604020202020204" pitchFamily="34" charset="0"/>
              </a:rPr>
              <a:t>Mid-Axillary Line: A vertical line at mid point between the anterior and posterior axillary line Posterior Axillary Line: A vertical line along the post axillary fold</a:t>
            </a:r>
          </a:p>
          <a:p>
            <a:pPr marL="342900" indent="-342900" hangingPunct="0">
              <a:buFont typeface="Arial" panose="020B0604020202020204" pitchFamily="34" charset="0"/>
              <a:buChar char="•"/>
            </a:pPr>
            <a:r>
              <a:rPr lang="en-US" dirty="0">
                <a:latin typeface="+mj-lt"/>
                <a:cs typeface="Arial" panose="020B0604020202020204" pitchFamily="34" charset="0"/>
              </a:rPr>
              <a:t>Scapular Line: A vertical line from the inferior angle of scapula </a:t>
            </a:r>
          </a:p>
          <a:p>
            <a:pPr marL="342900" indent="-342900" hangingPunct="0">
              <a:buFont typeface="Arial" panose="020B0604020202020204" pitchFamily="34" charset="0"/>
              <a:buChar char="•"/>
            </a:pPr>
            <a:r>
              <a:rPr lang="en-US" dirty="0">
                <a:latin typeface="+mj-lt"/>
                <a:cs typeface="Arial" panose="020B0604020202020204" pitchFamily="34" charset="0"/>
              </a:rPr>
              <a:t>Vertebral line: A vertical line over the spinous processes in the midline</a:t>
            </a:r>
          </a:p>
        </p:txBody>
      </p:sp>
    </p:spTree>
    <p:custDataLst>
      <p:tags r:id="rId1"/>
    </p:custDataLst>
    <p:extLst>
      <p:ext uri="{BB962C8B-B14F-4D97-AF65-F5344CB8AC3E}">
        <p14:creationId xmlns:p14="http://schemas.microsoft.com/office/powerpoint/2010/main" val="227446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C-arm rotation for angiography</a:t>
            </a:r>
          </a:p>
        </p:txBody>
      </p:sp>
      <p:sp>
        <p:nvSpPr>
          <p:cNvPr id="3" name="AutoShape 2" descr="data:image/jpeg;base64,/9j/4AAQSkZJRgABAQEAYABgAAD/2wBDAAoHBwkHBgoJCAkLCwoMDxkQDw4ODx4WFxIZJCAmJSMgIyIoLTkwKCo2KyIjMkQyNjs9QEBAJjBGS0U+Sjk/QD3/2wBDAQsLCw8NDx0QEB09KSMpPT09PT09PT09PT09PT09PT09PT09PT09PT09PT09PT09PT09PT09PT09PT09PT09PT3/wAARCACz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PrTqoXupraS7Am/aoeQ7gNozgfUn0qV9RtY5zC0yhx19AfQnoD7U7MLlrpTC+JVX1BNO3Dn2qNv+PiP6GkBNRRRQAUhIA5paSgDBuzG1/NJbus5dckDOFZQABkcHPp1q7pBiW2KrKruWMjgAqVJP908isyP/AI84cnuvT61oad/yEJf+uK/+hNW0o+6YxfvGrRRRWJsJTVZWYqDyOtOxUBlSHzHc4APpnPyjoO59hQAXV0lpD5kgJydqqvVj6CsjUbhbmWOXdJCkKli7jbsY8D2OfQenuKJZjLK1xcAhsbUj67Qe31Pf/AVC4k+UjDTs4MajpuHIH0Hc+ma1ULK7MnO+iNjTr03tsXIUlWKlkOVbHcH0/wDrjmrlNWnVkai0UUUAYl5YPbLLcC4ypI4dQSxOFwxPb6YqAjyAQkaiEDAVV+76jH+FbzIsiFWUMpGCCMg1nTaW0K/6Hgp3ic9P909vocj6VrCdtGZyhfYyw93OVis32WK8BckFznBA9B2/Dp0rZsxBL5NzDFsMqkknrXPaxcS21g5tIXW8dliIZcBAT1bt0z/PtWrp9xK+mebPIIjbKQ/kKpT5RzsyOlRNxvZFQUrXZtZzSgYrntC1i9u9RuLW9iG0IssUgPY/wtjAz9P/AK56DIA5NQndXRbVnYKU+9HWoL24FpZT3DKWEMbOVHU4GcCmI5/zokgjjaWNWVgCGcAjmtDTJElvpXidXURqCVOQPmbvVbSb2/1KJhcyRxTqUYiFAyhW6cnvwRUNvrl0PEaWzATWMzMiycb4yvGTgD5SePxHvVOqpL1JVFp+h01LSA56UVJQgFZl/pdtfPI842vG2VlB5X5R+f41W17V7iwura3s1jyytLKz9kXHA9zn9KS+muEtvtENwzeayiAFVAZiMhmyDwMGlzIrlenmVk32rgXpKFciNSS24dtuTlmPAx1HAxzzr6dZNEWuLgfvnGAuc+Wv93Pr6/4AVB4e1C41TThJewiO4jcowUcNg4DD6/41rVfPzIz5LMdRRRUlBRRRQAUUUUAZ+sxPNpz+XbG5cciEOF8zsRk4xwTzXNx2mqKDGdNnEMu7zkMsZYgfc6Ng574rrrlZnt3W3cRykfK5GQp+lUYbK/jjkkkvjLM0ZCKUARH9fpUyipFRm4lPw/BdxiQXWnSWrIAVaSZH85yBknaTgDAAHp+kdrqt9euJZLZrZ4iVNvvEiS4JBIccHpx0I7jmtSyhv1ZhfSo6kfwHHPsMDH5n8KjfSUjXFtNKhUYRGbcvTgc5OPxp7bESu9UWYb63m2rHLHvPRN2GB7gj1qS6RpLaRUzuK/Lj17frWIxknCxrBIJ8jhkP7ts5yT0GPUde2a3xkH2oQou5xLnUbA+d/Zz2IkkSBEa4jYBXYKQCG65Pyjrz7VoaLZXsd4I59MlhhLbjO8sZG1TlFCAkjkAn34+lq/heW8kjknkwrpKik8DuMD6qav6UWkt2laR3Du2zc2cAfL+uCfxqVBXuaOq2uUvgY6UzzF8wRll343bd3OPXH1pJ7iK3TdK4Vc459fSsC9xeRzzea1sHO1ZhlXjTp8p/hJ5P49M1bZDdibxDbXMoR7Swa8cgj5ZVTyyM7T8x5BJII9PoKymtNUlRUOnXDwxYEKrIinafv9W4PYe1b+jQmLSI7ZYTCkK+VEecsoHDcnIP15qSHTPLbz2fddmPaZOducYB2knFQ4KRpGo47DdGSZbNTcWptJDwLfeGEagYUZHXgZ/GtA1n2GmzWkoeW8knwm3L5yemCecEjB7DqfWtE1ZAtFFFABRRRQAUUUUAFFFFABSUtFADcClNJilJxQBjXTbtSl3v86KNg/2MA5H45/KrOjsfsW1cmFGZYyecqOmD3HbPfFWprWC6UCaKOUDpvUHH51Iq4GBwPSiwra3KOpROxhmRDIse7cq8kZxyB3xjH41FYWzSXYneF1SNdqeYMZY9SB1A4788mtTAIwelKKVtQtrcAMUtFFMYUUUUAFFFFABRRRQAUUUUAFFFFABRRRQAlZuqPNEYmjdkjY7WKlQdxIx1HPfpWkawrxR9uupSMunCk9hsXp6DmqgrsmTsi3pbzyNMzuzxBtqbyCdwyG6DgdOvNaVYVsub+0ccM7kMR1I2NwfxGa3qJqzCDugoooqSgooooAKKKKACiiigAooooAKKKKACiiigAooqOeeO2gkmmcJFGpd2PRQOSaAH9qw7vm5vMZPzDt/sLTLLxjp+oR77VZ5FJIHCg8H0JzS3d/plzlktZrqZ/lCxwkMTjpk47e/anCaixSg2h9uNtzZFsj5z2/2GrbrAgvrK2fcdNmhkjGHyEymR/venpWmNRRoTOsM3khd5dk24GM5wxB/SiU1J6BGDitS4aKyk1+JlB+y3Iz6hB/7NTv7etQoaRJ1B6kx5x+Wajnj3L5ZdjToqimtabIPlv7XPdTKoI+oPIqrd+IbaCaKODbclyc+U2SPTHGD+fFO6QrNmxSdKrafdNeWqysmxiSCAcjIJBwfTirVF76itYWiiimAUUUUAFFJS0AFFFFACdKyfFNrNfeHby1t4mllmQKqqwU9Rzk+nX3xWsKCM0AeQ2HgvX7G7jmFtc7dw8xYpUTevcZ3966iaDUpYiDo99GFHVZoeOOvLV2pA9KydZaZxJaZjEFzbuhDKSSehGQR2YfrUyinqyozcUYAtNS8hlWxv/LdSCNsDE5HXO/8AWpr658SXVnJDHpc6uyYUl4VGfVhuJ/AVtaS8qhbXMfk28CrhQcg9AMknsD+YrWpKCQ/aOWpxC/8ACQqozoWWwNx+0Jyfzpc6/wD9AH/yYT/Gu2wKNo9KPZx7D9rPucO8Wtyf6zw8rH/anQ/1qJbfxErELoUMasR/q3VTjvzv6+9d7gUYFHs49he0n3KelecdMt/tNstrKEAaFWyE9s1cpM4OOKWrIFooooAKKKKAK1rdpch9ispQ4YN1BwD/AFqxXPW4ltIjFaTiMZyAwB59zjOK27S5W5tUmUEBuoPVT0I/A8VUouJMZcxPRRRUlBRRRQAhrM1Nt09un3du6Td/47j6fN/KtM1XuLSK7VfNU5Q5VgSCD9RQxPVFTTCRPdRkhg22UN35yuP/AB3itKobe0itQwiXBc5Ykkk/Ump6EC0VhaKKKBiVHNOkMZeRtqjjOM+1SdqwtVvBFMInjdgrF/lb/ZAGfbnH1x25AtwYk1wzXcksU05VmURlQRyeNoU8HGM59zWvZtM9rG1wu2U/eHH4dOM4rELJJA7yIGjXJ+VuuPQjvnpitu0EiWkSzsXlCDex7mtJpJIiDu2WKKSlrMsKKKKAOcZ1UCZCCq53EdNvc/h/jRZXridoo4WEUsoyxzgsMZKnHcdv9k+tWpNMljmJs/IETY+Vyfk9eB19eo5zT4LFLUt5jNJKuNrseik9AOg/zmtJzUkZRi0zUFLSKeBS5rM1FopM0UALSUZpM8ZoAdRRRQAlGKKM0AISc8CsC7ka1kupJUdGeXIfHyngBee3AHXHOa385AI6Gq6ruuGXHQl/6D+tOMuUUlcy7aJZJLeBTlAfMYj0Xp+Zx+RrdGB0qGO3hiZmjijRnOWKrjd9alpylzMUVZC4paTPrRUlC0UmaKAPP9A8WTaq7pBLOs8fLK4Loq9iSTzz6Y/LNaU97KzMZ7u/3rjZ5RCJnvuwoz+GatxeCNMhbfbveRMRyY5ypP1xUg8MWpJ26hqe7/r8Y47dDWbjK+jNVONtUVLPU1a/giGplQxO/dIG6AnHzZwePrU2oX6iaC3tb+ZnkYkur8tjB2rxtPfOPSmz6NbR30dvNd6sBLG0gm+0ERjaRlWYdDg5GeoB9KYng7RdQ2y+deTmMlVZ7hiV9QM9PwoUZJWuDlFu9h4lu1wRdXGR6tn9DxSi+1JJNyXIdT1WWIEf+O4pP+EC0gdrn/v+aQ+AtJPUXP8A3+NChLuN1I/ykp1vU1U5trLA6uZWA/LH9apwx3OoX4HnIzyOJGEX3Y8cb8+oHA/ryamPgDRz/DcH6zGpbXwPpVpcxTRrKGjkWQfvO4OR+GaOR9WTzLojoh60GgDFLWhmQ3czW1lPMq72jjZwucZIGcV4/pvje+F039qTXE6ySEny2IZc9lGQAPavYLu1ivbWW2uE3wyqVdckZB9xWO3gvQ+SbRgO/wC/k/8AiqTVxp2KUkt8bdTJPdsuRlEbDKO4LDnPvzUCzxRTu6/ardZMYWR5WYnud3Xp9f1qeTQtBRLVrW0uLlbiZYh5FzIQgIJLMQ3AAH54Herc2i6NaFlke7jCKC3+lz7VHbJDYFZ8ktrmqqR3sLBe240qOaa5uLiXy9xHz4B75AxwD6+lZtpeie1jmS+kZZBvDG6YZz7Z4+lTnRfDcqTySxThIsCSSW4mx1wBktzzVweCdBwMWR4/6byf/FU5RcupMZpdCg102fk1GRcf9POf5mpRrF/EMDULB1HQyp835qwH6Va/4QnQ/wDnyb/v/J/8VS/8IVof/Pm3/f8Ak/8AiqFCS6jc4v7JmS6/elyG1XTIyOyFR+jEmitL/hDND/583/8AAiT/AOKoo5Zdxc6/lL17pYvZgzyMqBQpCgZ4OeD2z39eKYNDgWApE0kUjlTJKrZdivI5PuBn1rTorQzMXU7Y+eJbr97AGDR5PETD2+v8XvjpUun3Cwyywykq0r7kz3O0AjP4frV69ha4tJYVODIhUHtyKyxBcTyKht3jO5S7MwwoBB4556cUmQ007m2Dmlpqg45x+FKBimWLRRRQAhoopgmjaVoxIhcdVDDI/CgB9RXM6QQO7sFAGPx7CpCKo6lEzeVIiNJ5ZJZV68jGffH9TQxPRGStusht1SPdeCPYjbipXgAkkc4HH16d62hYQSJH9qjSeRVCl3UEtjvVTTo5HuzMYmjRUKfOMFiSD064GD+da1JIUEMkgjljKSxo6H+FlyPyp4GBxRRTKFooooAKKKKACiiigApMDOcUUUALRRRQAUUUUAN61jWqhNQgVchQzEDPGcGiigDbpCAQQaKKAGp94040UUALRRRQAUUUUAFFFFAH/9k="/>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57199" y="1471956"/>
            <a:ext cx="8333715" cy="3416320"/>
          </a:xfrm>
          <a:prstGeom prst="rect">
            <a:avLst/>
          </a:prstGeom>
        </p:spPr>
        <p:txBody>
          <a:bodyPr wrap="square">
            <a:spAutoFit/>
          </a:bodyPr>
          <a:lstStyle/>
          <a:p>
            <a:r>
              <a:rPr lang="en-US" dirty="0">
                <a:latin typeface="+mj-lt"/>
                <a:cs typeface="Arial" panose="020B0604020202020204" pitchFamily="34" charset="0"/>
              </a:rPr>
              <a:t>Because the x-ray image only delivers a 2-dimensional view of the arteries of the heart, the C-arm must be rotated at different angles.</a:t>
            </a:r>
          </a:p>
          <a:p>
            <a:endParaRPr lang="en-US" dirty="0">
              <a:latin typeface="+mj-lt"/>
              <a:cs typeface="Arial" panose="020B0604020202020204" pitchFamily="34" charset="0"/>
            </a:endParaRPr>
          </a:p>
          <a:p>
            <a:r>
              <a:rPr lang="en-US" b="1" dirty="0">
                <a:latin typeface="+mj-lt"/>
                <a:cs typeface="Arial" panose="020B0604020202020204" pitchFamily="34" charset="0"/>
              </a:rPr>
              <a:t>Anterior Position (AP) </a:t>
            </a:r>
            <a:r>
              <a:rPr lang="en-US" dirty="0">
                <a:latin typeface="+mj-lt"/>
                <a:cs typeface="Arial" panose="020B0604020202020204" pitchFamily="34" charset="0"/>
              </a:rPr>
              <a:t>- The image intensifier is positioned directly over the anterior aspect of the patient. The x-ray beam travels from the posterior side and is received over the anterior side.</a:t>
            </a:r>
          </a:p>
          <a:p>
            <a:endParaRPr lang="en-US" b="1" dirty="0">
              <a:latin typeface="+mj-lt"/>
              <a:cs typeface="Arial" panose="020B0604020202020204" pitchFamily="34" charset="0"/>
            </a:endParaRPr>
          </a:p>
          <a:p>
            <a:r>
              <a:rPr lang="en-US" b="1" dirty="0">
                <a:latin typeface="+mj-lt"/>
                <a:cs typeface="Arial" panose="020B0604020202020204" pitchFamily="34" charset="0"/>
              </a:rPr>
              <a:t>Right Anterior Oblique (RAO) </a:t>
            </a:r>
            <a:r>
              <a:rPr lang="en-US" dirty="0">
                <a:latin typeface="+mj-lt"/>
                <a:cs typeface="Arial" panose="020B0604020202020204" pitchFamily="34" charset="0"/>
              </a:rPr>
              <a:t>- The image intensifier is positioned on the right side of the patient.</a:t>
            </a:r>
          </a:p>
          <a:p>
            <a:endParaRPr lang="en-US" b="1" dirty="0">
              <a:latin typeface="+mj-lt"/>
              <a:cs typeface="Arial" panose="020B0604020202020204" pitchFamily="34" charset="0"/>
            </a:endParaRPr>
          </a:p>
          <a:p>
            <a:r>
              <a:rPr lang="en-US" b="1" dirty="0">
                <a:latin typeface="+mj-lt"/>
                <a:cs typeface="Arial" panose="020B0604020202020204" pitchFamily="34" charset="0"/>
              </a:rPr>
              <a:t>Left Anterior Oblique (LAO) </a:t>
            </a:r>
            <a:r>
              <a:rPr lang="en-US" dirty="0">
                <a:latin typeface="+mj-lt"/>
                <a:cs typeface="Arial" panose="020B0604020202020204" pitchFamily="34" charset="0"/>
              </a:rPr>
              <a:t>- The image intensifier is positioned on the left side of the patient.</a:t>
            </a:r>
            <a:endParaRPr lang="en-US" b="0" i="0" dirty="0">
              <a:effectLst/>
              <a:latin typeface="+mj-lt"/>
              <a:cs typeface="Arial" panose="020B0604020202020204" pitchFamily="34" charset="0"/>
            </a:endParaRPr>
          </a:p>
        </p:txBody>
      </p:sp>
      <p:sp>
        <p:nvSpPr>
          <p:cNvPr id="7" name="Rectangle 6"/>
          <p:cNvSpPr/>
          <p:nvPr/>
        </p:nvSpPr>
        <p:spPr>
          <a:xfrm>
            <a:off x="0" y="5991191"/>
            <a:ext cx="2616451" cy="338554"/>
          </a:xfrm>
          <a:prstGeom prst="rect">
            <a:avLst/>
          </a:prstGeom>
        </p:spPr>
        <p:txBody>
          <a:bodyPr wrap="square">
            <a:spAutoFit/>
          </a:bodyPr>
          <a:lstStyle/>
          <a:p>
            <a:r>
              <a:rPr lang="en-US" sz="800" dirty="0">
                <a:solidFill>
                  <a:schemeClr val="bg1"/>
                </a:solidFill>
              </a:rPr>
              <a:t>Kern, M. et al (2003) The Cardiac Catheterization Handbook (4th ed.). </a:t>
            </a:r>
            <a:r>
              <a:rPr lang="en-US" sz="800" dirty="0" err="1">
                <a:solidFill>
                  <a:schemeClr val="bg1"/>
                </a:solidFill>
              </a:rPr>
              <a:t>Londong</a:t>
            </a:r>
            <a:r>
              <a:rPr lang="en-US" sz="800" dirty="0">
                <a:solidFill>
                  <a:schemeClr val="bg1"/>
                </a:solidFill>
              </a:rPr>
              <a:t>, Mosby.</a:t>
            </a:r>
            <a:endParaRPr lang="en-US" sz="800" b="0" i="0" dirty="0">
              <a:solidFill>
                <a:schemeClr val="bg1"/>
              </a:solidFill>
              <a:effectLst/>
            </a:endParaRPr>
          </a:p>
        </p:txBody>
      </p:sp>
    </p:spTree>
    <p:custDataLst>
      <p:tags r:id="rId1"/>
    </p:custDataLst>
    <p:extLst>
      <p:ext uri="{BB962C8B-B14F-4D97-AF65-F5344CB8AC3E}">
        <p14:creationId xmlns:p14="http://schemas.microsoft.com/office/powerpoint/2010/main" val="385778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1959" t="9710" r="18919" b="14415"/>
          <a:stretch/>
        </p:blipFill>
        <p:spPr bwMode="auto">
          <a:xfrm>
            <a:off x="2219278" y="1531938"/>
            <a:ext cx="4753069" cy="39292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C-arm rotation for angiography</a:t>
            </a:r>
          </a:p>
        </p:txBody>
      </p:sp>
      <p:sp>
        <p:nvSpPr>
          <p:cNvPr id="3" name="AutoShape 2" descr="data:image/jpeg;base64,/9j/4AAQSkZJRgABAQEAYABgAAD/2wBDAAoHBwkHBgoJCAkLCwoMDxkQDw4ODx4WFxIZJCAmJSMgIyIoLTkwKCo2KyIjMkQyNjs9QEBAJjBGS0U+Sjk/QD3/2wBDAQsLCw8NDx0QEB09KSMpPT09PT09PT09PT09PT09PT09PT09PT09PT09PT09PT09PT09PT09PT09PT09PT09PT3/wAARCACz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PrTqoXupraS7Am/aoeQ7gNozgfUn0qV9RtY5zC0yhx19AfQnoD7U7MLlrpTC+JVX1BNO3Dn2qNv+PiP6GkBNRRRQAUhIA5paSgDBuzG1/NJbus5dckDOFZQABkcHPp1q7pBiW2KrKruWMjgAqVJP908isyP/AI84cnuvT61oad/yEJf+uK/+hNW0o+6YxfvGrRRRWJsJTVZWYqDyOtOxUBlSHzHc4APpnPyjoO59hQAXV0lpD5kgJydqqvVj6CsjUbhbmWOXdJCkKli7jbsY8D2OfQenuKJZjLK1xcAhsbUj67Qe31Pf/AVC4k+UjDTs4MajpuHIH0Hc+ma1ULK7MnO+iNjTr03tsXIUlWKlkOVbHcH0/wDrjmrlNWnVkai0UUUAYl5YPbLLcC4ypI4dQSxOFwxPb6YqAjyAQkaiEDAVV+76jH+FbzIsiFWUMpGCCMg1nTaW0K/6Hgp3ic9P909vocj6VrCdtGZyhfYyw93OVis32WK8BckFznBA9B2/Dp0rZsxBL5NzDFsMqkknrXPaxcS21g5tIXW8dliIZcBAT1bt0z/PtWrp9xK+mebPIIjbKQ/kKpT5RzsyOlRNxvZFQUrXZtZzSgYrntC1i9u9RuLW9iG0IssUgPY/wtjAz9P/AK56DIA5NQndXRbVnYKU+9HWoL24FpZT3DKWEMbOVHU4GcCmI5/zokgjjaWNWVgCGcAjmtDTJElvpXidXURqCVOQPmbvVbSb2/1KJhcyRxTqUYiFAyhW6cnvwRUNvrl0PEaWzATWMzMiycb4yvGTgD5SePxHvVOqpL1JVFp+h01LSA56UVJQgFZl/pdtfPI842vG2VlB5X5R+f41W17V7iwura3s1jyytLKz9kXHA9zn9KS+muEtvtENwzeayiAFVAZiMhmyDwMGlzIrlenmVk32rgXpKFciNSS24dtuTlmPAx1HAxzzr6dZNEWuLgfvnGAuc+Wv93Pr6/4AVB4e1C41TThJewiO4jcowUcNg4DD6/41rVfPzIz5LMdRRRUlBRRRQAUUUUAZ+sxPNpz+XbG5cciEOF8zsRk4xwTzXNx2mqKDGdNnEMu7zkMsZYgfc6Ng574rrrlZnt3W3cRykfK5GQp+lUYbK/jjkkkvjLM0ZCKUARH9fpUyipFRm4lPw/BdxiQXWnSWrIAVaSZH85yBknaTgDAAHp+kdrqt9euJZLZrZ4iVNvvEiS4JBIccHpx0I7jmtSyhv1ZhfSo6kfwHHPsMDH5n8KjfSUjXFtNKhUYRGbcvTgc5OPxp7bESu9UWYb63m2rHLHvPRN2GB7gj1qS6RpLaRUzuK/Lj17frWIxknCxrBIJ8jhkP7ts5yT0GPUde2a3xkH2oQou5xLnUbA+d/Zz2IkkSBEa4jYBXYKQCG65Pyjrz7VoaLZXsd4I59MlhhLbjO8sZG1TlFCAkjkAn34+lq/heW8kjknkwrpKik8DuMD6qav6UWkt2laR3Du2zc2cAfL+uCfxqVBXuaOq2uUvgY6UzzF8wRll343bd3OPXH1pJ7iK3TdK4Vc459fSsC9xeRzzea1sHO1ZhlXjTp8p/hJ5P49M1bZDdibxDbXMoR7Swa8cgj5ZVTyyM7T8x5BJII9PoKymtNUlRUOnXDwxYEKrIinafv9W4PYe1b+jQmLSI7ZYTCkK+VEecsoHDcnIP15qSHTPLbz2fddmPaZOducYB2knFQ4KRpGo47DdGSZbNTcWptJDwLfeGEagYUZHXgZ/GtA1n2GmzWkoeW8knwm3L5yemCecEjB7DqfWtE1ZAtFFFABRRRQAUUUUAFFFFABSUtFADcClNJilJxQBjXTbtSl3v86KNg/2MA5H45/KrOjsfsW1cmFGZYyecqOmD3HbPfFWprWC6UCaKOUDpvUHH51Iq4GBwPSiwra3KOpROxhmRDIse7cq8kZxyB3xjH41FYWzSXYneF1SNdqeYMZY9SB1A4788mtTAIwelKKVtQtrcAMUtFFMYUUUUAFFFFABRRRQAUUUUAFFFFABRRRQAlZuqPNEYmjdkjY7WKlQdxIx1HPfpWkawrxR9uupSMunCk9hsXp6DmqgrsmTsi3pbzyNMzuzxBtqbyCdwyG6DgdOvNaVYVsub+0ccM7kMR1I2NwfxGa3qJqzCDugoooqSgooooAKKKKACiiigAooooAKKKKACiiigAooqOeeO2gkmmcJFGpd2PRQOSaAH9qw7vm5vMZPzDt/sLTLLxjp+oR77VZ5FJIHCg8H0JzS3d/plzlktZrqZ/lCxwkMTjpk47e/anCaixSg2h9uNtzZFsj5z2/2GrbrAgvrK2fcdNmhkjGHyEymR/venpWmNRRoTOsM3khd5dk24GM5wxB/SiU1J6BGDitS4aKyk1+JlB+y3Iz6hB/7NTv7etQoaRJ1B6kx5x+Wajnj3L5ZdjToqimtabIPlv7XPdTKoI+oPIqrd+IbaCaKODbclyc+U2SPTHGD+fFO6QrNmxSdKrafdNeWqysmxiSCAcjIJBwfTirVF76itYWiiimAUUUUAFFJS0AFFFFACdKyfFNrNfeHby1t4mllmQKqqwU9Rzk+nX3xWsKCM0AeQ2HgvX7G7jmFtc7dw8xYpUTevcZ3966iaDUpYiDo99GFHVZoeOOvLV2pA9KydZaZxJaZjEFzbuhDKSSehGQR2YfrUyinqyozcUYAtNS8hlWxv/LdSCNsDE5HXO/8AWpr658SXVnJDHpc6uyYUl4VGfVhuJ/AVtaS8qhbXMfk28CrhQcg9AMknsD+YrWpKCQ/aOWpxC/8ACQqozoWWwNx+0Jyfzpc6/wD9AH/yYT/Gu2wKNo9KPZx7D9rPucO8Wtyf6zw8rH/anQ/1qJbfxErELoUMasR/q3VTjvzv6+9d7gUYFHs49he0n3KelecdMt/tNstrKEAaFWyE9s1cpM4OOKWrIFooooAKKKKAK1rdpch9ispQ4YN1BwD/AFqxXPW4ltIjFaTiMZyAwB59zjOK27S5W5tUmUEBuoPVT0I/A8VUouJMZcxPRRRUlBRRRQAhrM1Nt09un3du6Td/47j6fN/KtM1XuLSK7VfNU5Q5VgSCD9RQxPVFTTCRPdRkhg22UN35yuP/AB3itKobe0itQwiXBc5Ykkk/Ump6EC0VhaKKKBiVHNOkMZeRtqjjOM+1SdqwtVvBFMInjdgrF/lb/ZAGfbnH1x25AtwYk1wzXcksU05VmURlQRyeNoU8HGM59zWvZtM9rG1wu2U/eHH4dOM4rELJJA7yIGjXJ+VuuPQjvnpitu0EiWkSzsXlCDex7mtJpJIiDu2WKKSlrMsKKKKAOcZ1UCZCCq53EdNvc/h/jRZXridoo4WEUsoyxzgsMZKnHcdv9k+tWpNMljmJs/IETY+Vyfk9eB19eo5zT4LFLUt5jNJKuNrseik9AOg/zmtJzUkZRi0zUFLSKeBS5rM1FopM0UALSUZpM8ZoAdRRRQAlGKKM0AISc8CsC7ka1kupJUdGeXIfHyngBee3AHXHOa385AI6Gq6ruuGXHQl/6D+tOMuUUlcy7aJZJLeBTlAfMYj0Xp+Zx+RrdGB0qGO3hiZmjijRnOWKrjd9alpylzMUVZC4paTPrRUlC0UmaKAPP9A8WTaq7pBLOs8fLK4Loq9iSTzz6Y/LNaU97KzMZ7u/3rjZ5RCJnvuwoz+GatxeCNMhbfbveRMRyY5ypP1xUg8MWpJ26hqe7/r8Y47dDWbjK+jNVONtUVLPU1a/giGplQxO/dIG6AnHzZwePrU2oX6iaC3tb+ZnkYkur8tjB2rxtPfOPSmz6NbR30dvNd6sBLG0gm+0ERjaRlWYdDg5GeoB9KYng7RdQ2y+deTmMlVZ7hiV9QM9PwoUZJWuDlFu9h4lu1wRdXGR6tn9DxSi+1JJNyXIdT1WWIEf+O4pP+EC0gdrn/v+aQ+AtJPUXP8A3+NChLuN1I/ykp1vU1U5trLA6uZWA/LH9apwx3OoX4HnIzyOJGEX3Y8cb8+oHA/ryamPgDRz/DcH6zGpbXwPpVpcxTRrKGjkWQfvO4OR+GaOR9WTzLojoh60GgDFLWhmQ3czW1lPMq72jjZwucZIGcV4/pvje+F039qTXE6ySEny2IZc9lGQAPavYLu1ivbWW2uE3wyqVdckZB9xWO3gvQ+SbRgO/wC/k/8AiqTVxp2KUkt8bdTJPdsuRlEbDKO4LDnPvzUCzxRTu6/ardZMYWR5WYnud3Xp9f1qeTQtBRLVrW0uLlbiZYh5FzIQgIJLMQ3AAH54Herc2i6NaFlke7jCKC3+lz7VHbJDYFZ8ktrmqqR3sLBe240qOaa5uLiXy9xHz4B75AxwD6+lZtpeie1jmS+kZZBvDG6YZz7Z4+lTnRfDcqTySxThIsCSSW4mx1wBktzzVweCdBwMWR4/6byf/FU5RcupMZpdCg102fk1GRcf9POf5mpRrF/EMDULB1HQyp835qwH6Va/4QnQ/wDnyb/v/J/8VS/8IVof/Pm3/f8Ak/8AiqFCS6jc4v7JmS6/elyG1XTIyOyFR+jEmitL/hDND/583/8AAiT/AOKoo5Zdxc6/lL17pYvZgzyMqBQpCgZ4OeD2z39eKYNDgWApE0kUjlTJKrZdivI5PuBn1rTorQzMXU7Y+eJbr97AGDR5PETD2+v8XvjpUun3Cwyywykq0r7kz3O0AjP4frV69ha4tJYVODIhUHtyKyxBcTyKht3jO5S7MwwoBB4556cUmQ007m2Dmlpqg45x+FKBimWLRRRQAhoopgmjaVoxIhcdVDDI/CgB9RXM6QQO7sFAGPx7CpCKo6lEzeVIiNJ5ZJZV68jGffH9TQxPRGStusht1SPdeCPYjbipXgAkkc4HH16d62hYQSJH9qjSeRVCl3UEtjvVTTo5HuzMYmjRUKfOMFiSD064GD+da1JIUEMkgjljKSxo6H+FlyPyp4GBxRRTKFooooAKKKKACiiigApMDOcUUUALRRRQAUUUUAN61jWqhNQgVchQzEDPGcGiigDbpCAQQaKKAGp94040UUALRRRQAUUUUAFFFFAH/9k="/>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5991191"/>
            <a:ext cx="2073244" cy="461665"/>
          </a:xfrm>
          <a:prstGeom prst="rect">
            <a:avLst/>
          </a:prstGeom>
        </p:spPr>
        <p:txBody>
          <a:bodyPr wrap="square">
            <a:spAutoFit/>
          </a:bodyPr>
          <a:lstStyle/>
          <a:p>
            <a:r>
              <a:rPr lang="en-US" sz="800" dirty="0">
                <a:solidFill>
                  <a:schemeClr val="bg1"/>
                </a:solidFill>
              </a:rPr>
              <a:t>Kern, M. et al (2003) The Cardiac Catheterization Handbook (4th ed.). </a:t>
            </a:r>
            <a:r>
              <a:rPr lang="en-US" sz="800" dirty="0" err="1">
                <a:solidFill>
                  <a:schemeClr val="bg1"/>
                </a:solidFill>
              </a:rPr>
              <a:t>Londong</a:t>
            </a:r>
            <a:r>
              <a:rPr lang="en-US" sz="800" dirty="0">
                <a:solidFill>
                  <a:schemeClr val="bg1"/>
                </a:solidFill>
              </a:rPr>
              <a:t>, Mosby.</a:t>
            </a:r>
            <a:endParaRPr lang="en-US" sz="800" b="0" i="0" dirty="0">
              <a:solidFill>
                <a:schemeClr val="bg1"/>
              </a:solidFill>
              <a:effectLst/>
            </a:endParaRPr>
          </a:p>
        </p:txBody>
      </p:sp>
    </p:spTree>
    <p:custDataLst>
      <p:tags r:id="rId1"/>
    </p:custDataLst>
    <p:extLst>
      <p:ext uri="{BB962C8B-B14F-4D97-AF65-F5344CB8AC3E}">
        <p14:creationId xmlns:p14="http://schemas.microsoft.com/office/powerpoint/2010/main" val="101689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C-arm rotation for angiography</a:t>
            </a:r>
          </a:p>
        </p:txBody>
      </p:sp>
      <p:sp>
        <p:nvSpPr>
          <p:cNvPr id="3" name="AutoShape 2" descr="data:image/jpeg;base64,/9j/4AAQSkZJRgABAQEAYABgAAD/2wBDAAoHBwkHBgoJCAkLCwoMDxkQDw4ODx4WFxIZJCAmJSMgIyIoLTkwKCo2KyIjMkQyNjs9QEBAJjBGS0U+Sjk/QD3/2wBDAQsLCw8NDx0QEB09KSMpPT09PT09PT09PT09PT09PT09PT09PT09PT09PT09PT09PT09PT09PT09PT09PT09PT3/wAARCACzAJ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PrTqoXupraS7Am/aoeQ7gNozgfUn0qV9RtY5zC0yhx19AfQnoD7U7MLlrpTC+JVX1BNO3Dn2qNv+PiP6GkBNRRRQAUhIA5paSgDBuzG1/NJbus5dckDOFZQABkcHPp1q7pBiW2KrKruWMjgAqVJP908isyP/AI84cnuvT61oad/yEJf+uK/+hNW0o+6YxfvGrRRRWJsJTVZWYqDyOtOxUBlSHzHc4APpnPyjoO59hQAXV0lpD5kgJydqqvVj6CsjUbhbmWOXdJCkKli7jbsY8D2OfQenuKJZjLK1xcAhsbUj67Qe31Pf/AVC4k+UjDTs4MajpuHIH0Hc+ma1ULK7MnO+iNjTr03tsXIUlWKlkOVbHcH0/wDrjmrlNWnVkai0UUUAYl5YPbLLcC4ypI4dQSxOFwxPb6YqAjyAQkaiEDAVV+76jH+FbzIsiFWUMpGCCMg1nTaW0K/6Hgp3ic9P909vocj6VrCdtGZyhfYyw93OVis32WK8BckFznBA9B2/Dp0rZsxBL5NzDFsMqkknrXPaxcS21g5tIXW8dliIZcBAT1bt0z/PtWrp9xK+mebPIIjbKQ/kKpT5RzsyOlRNxvZFQUrXZtZzSgYrntC1i9u9RuLW9iG0IssUgPY/wtjAz9P/AK56DIA5NQndXRbVnYKU+9HWoL24FpZT3DKWEMbOVHU4GcCmI5/zokgjjaWNWVgCGcAjmtDTJElvpXidXURqCVOQPmbvVbSb2/1KJhcyRxTqUYiFAyhW6cnvwRUNvrl0PEaWzATWMzMiycb4yvGTgD5SePxHvVOqpL1JVFp+h01LSA56UVJQgFZl/pdtfPI842vG2VlB5X5R+f41W17V7iwura3s1jyytLKz9kXHA9zn9KS+muEtvtENwzeayiAFVAZiMhmyDwMGlzIrlenmVk32rgXpKFciNSS24dtuTlmPAx1HAxzzr6dZNEWuLgfvnGAuc+Wv93Pr6/4AVB4e1C41TThJewiO4jcowUcNg4DD6/41rVfPzIz5LMdRRRUlBRRRQAUUUUAZ+sxPNpz+XbG5cciEOF8zsRk4xwTzXNx2mqKDGdNnEMu7zkMsZYgfc6Ng574rrrlZnt3W3cRykfK5GQp+lUYbK/jjkkkvjLM0ZCKUARH9fpUyipFRm4lPw/BdxiQXWnSWrIAVaSZH85yBknaTgDAAHp+kdrqt9euJZLZrZ4iVNvvEiS4JBIccHpx0I7jmtSyhv1ZhfSo6kfwHHPsMDH5n8KjfSUjXFtNKhUYRGbcvTgc5OPxp7bESu9UWYb63m2rHLHvPRN2GB7gj1qS6RpLaRUzuK/Lj17frWIxknCxrBIJ8jhkP7ts5yT0GPUde2a3xkH2oQou5xLnUbA+d/Zz2IkkSBEa4jYBXYKQCG65Pyjrz7VoaLZXsd4I59MlhhLbjO8sZG1TlFCAkjkAn34+lq/heW8kjknkwrpKik8DuMD6qav6UWkt2laR3Du2zc2cAfL+uCfxqVBXuaOq2uUvgY6UzzF8wRll343bd3OPXH1pJ7iK3TdK4Vc459fSsC9xeRzzea1sHO1ZhlXjTp8p/hJ5P49M1bZDdibxDbXMoR7Swa8cgj5ZVTyyM7T8x5BJII9PoKymtNUlRUOnXDwxYEKrIinafv9W4PYe1b+jQmLSI7ZYTCkK+VEecsoHDcnIP15qSHTPLbz2fddmPaZOducYB2knFQ4KRpGo47DdGSZbNTcWptJDwLfeGEagYUZHXgZ/GtA1n2GmzWkoeW8knwm3L5yemCecEjB7DqfWtE1ZAtFFFABRRRQAUUUUAFFFFABSUtFADcClNJilJxQBjXTbtSl3v86KNg/2MA5H45/KrOjsfsW1cmFGZYyecqOmD3HbPfFWprWC6UCaKOUDpvUHH51Iq4GBwPSiwra3KOpROxhmRDIse7cq8kZxyB3xjH41FYWzSXYneF1SNdqeYMZY9SB1A4788mtTAIwelKKVtQtrcAMUtFFMYUUUUAFFFFABRRRQAUUUUAFFFFABRRRQAlZuqPNEYmjdkjY7WKlQdxIx1HPfpWkawrxR9uupSMunCk9hsXp6DmqgrsmTsi3pbzyNMzuzxBtqbyCdwyG6DgdOvNaVYVsub+0ccM7kMR1I2NwfxGa3qJqzCDugoooqSgooooAKKKKACiiigAooooAKKKKACiiigAooqOeeO2gkmmcJFGpd2PRQOSaAH9qw7vm5vMZPzDt/sLTLLxjp+oR77VZ5FJIHCg8H0JzS3d/plzlktZrqZ/lCxwkMTjpk47e/anCaixSg2h9uNtzZFsj5z2/2GrbrAgvrK2fcdNmhkjGHyEymR/venpWmNRRoTOsM3khd5dk24GM5wxB/SiU1J6BGDitS4aKyk1+JlB+y3Iz6hB/7NTv7etQoaRJ1B6kx5x+Wajnj3L5ZdjToqimtabIPlv7XPdTKoI+oPIqrd+IbaCaKODbclyc+U2SPTHGD+fFO6QrNmxSdKrafdNeWqysmxiSCAcjIJBwfTirVF76itYWiiimAUUUUAFFJS0AFFFFACdKyfFNrNfeHby1t4mllmQKqqwU9Rzk+nX3xWsKCM0AeQ2HgvX7G7jmFtc7dw8xYpUTevcZ3966iaDUpYiDo99GFHVZoeOOvLV2pA9KydZaZxJaZjEFzbuhDKSSehGQR2YfrUyinqyozcUYAtNS8hlWxv/LdSCNsDE5HXO/8AWpr658SXVnJDHpc6uyYUl4VGfVhuJ/AVtaS8qhbXMfk28CrhQcg9AMknsD+YrWpKCQ/aOWpxC/8ACQqozoWWwNx+0Jyfzpc6/wD9AH/yYT/Gu2wKNo9KPZx7D9rPucO8Wtyf6zw8rH/anQ/1qJbfxErELoUMasR/q3VTjvzv6+9d7gUYFHs49he0n3KelecdMt/tNstrKEAaFWyE9s1cpM4OOKWrIFooooAKKKKAK1rdpch9ispQ4YN1BwD/AFqxXPW4ltIjFaTiMZyAwB59zjOK27S5W5tUmUEBuoPVT0I/A8VUouJMZcxPRRRUlBRRRQAhrM1Nt09un3du6Td/47j6fN/KtM1XuLSK7VfNU5Q5VgSCD9RQxPVFTTCRPdRkhg22UN35yuP/AB3itKobe0itQwiXBc5Ykkk/Ump6EC0VhaKKKBiVHNOkMZeRtqjjOM+1SdqwtVvBFMInjdgrF/lb/ZAGfbnH1x25AtwYk1wzXcksU05VmURlQRyeNoU8HGM59zWvZtM9rG1wu2U/eHH4dOM4rELJJA7yIGjXJ+VuuPQjvnpitu0EiWkSzsXlCDex7mtJpJIiDu2WKKSlrMsKKKKAOcZ1UCZCCq53EdNvc/h/jRZXridoo4WEUsoyxzgsMZKnHcdv9k+tWpNMljmJs/IETY+Vyfk9eB19eo5zT4LFLUt5jNJKuNrseik9AOg/zmtJzUkZRi0zUFLSKeBS5rM1FopM0UALSUZpM8ZoAdRRRQAlGKKM0AISc8CsC7ka1kupJUdGeXIfHyngBee3AHXHOa385AI6Gq6ruuGXHQl/6D+tOMuUUlcy7aJZJLeBTlAfMYj0Xp+Zx+RrdGB0qGO3hiZmjijRnOWKrjd9alpylzMUVZC4paTPrRUlC0UmaKAPP9A8WTaq7pBLOs8fLK4Loq9iSTzz6Y/LNaU97KzMZ7u/3rjZ5RCJnvuwoz+GatxeCNMhbfbveRMRyY5ypP1xUg8MWpJ26hqe7/r8Y47dDWbjK+jNVONtUVLPU1a/giGplQxO/dIG6AnHzZwePrU2oX6iaC3tb+ZnkYkur8tjB2rxtPfOPSmz6NbR30dvNd6sBLG0gm+0ERjaRlWYdDg5GeoB9KYng7RdQ2y+deTmMlVZ7hiV9QM9PwoUZJWuDlFu9h4lu1wRdXGR6tn9DxSi+1JJNyXIdT1WWIEf+O4pP+EC0gdrn/v+aQ+AtJPUXP8A3+NChLuN1I/ykp1vU1U5trLA6uZWA/LH9apwx3OoX4HnIzyOJGEX3Y8cb8+oHA/ryamPgDRz/DcH6zGpbXwPpVpcxTRrKGjkWQfvO4OR+GaOR9WTzLojoh60GgDFLWhmQ3czW1lPMq72jjZwucZIGcV4/pvje+F039qTXE6ySEny2IZc9lGQAPavYLu1ivbWW2uE3wyqVdckZB9xWO3gvQ+SbRgO/wC/k/8AiqTVxp2KUkt8bdTJPdsuRlEbDKO4LDnPvzUCzxRTu6/ardZMYWR5WYnud3Xp9f1qeTQtBRLVrW0uLlbiZYh5FzIQgIJLMQ3AAH54Herc2i6NaFlke7jCKC3+lz7VHbJDYFZ8ktrmqqR3sLBe240qOaa5uLiXy9xHz4B75AxwD6+lZtpeie1jmS+kZZBvDG6YZz7Z4+lTnRfDcqTySxThIsCSSW4mx1wBktzzVweCdBwMWR4/6byf/FU5RcupMZpdCg102fk1GRcf9POf5mpRrF/EMDULB1HQyp835qwH6Va/4QnQ/wDnyb/v/J/8VS/8IVof/Pm3/f8Ak/8AiqFCS6jc4v7JmS6/elyG1XTIyOyFR+jEmitL/hDND/583/8AAiT/AOKoo5Zdxc6/lL17pYvZgzyMqBQpCgZ4OeD2z39eKYNDgWApE0kUjlTJKrZdivI5PuBn1rTorQzMXU7Y+eJbr97AGDR5PETD2+v8XvjpUun3Cwyywykq0r7kz3O0AjP4frV69ha4tJYVODIhUHtyKyxBcTyKht3jO5S7MwwoBB4556cUmQ007m2Dmlpqg45x+FKBimWLRRRQAhoopgmjaVoxIhcdVDDI/CgB9RXM6QQO7sFAGPx7CpCKo6lEzeVIiNJ5ZJZV68jGffH9TQxPRGStusht1SPdeCPYjbipXgAkkc4HH16d62hYQSJH9qjSeRVCl3UEtjvVTTo5HuzMYmjRUKfOMFiSD064GD+da1JIUEMkgjljKSxo6H+FlyPyp4GBxRRTKFooooAKKKKACiiigApMDOcUUUALRRRQAUUUUAN61jWqhNQgVchQzEDPGcGiigDbpCAQQaKKAGp94040UUALRRRQAUUUUAFFFFAH/9k="/>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cardiaccathpro.com/images/cranialandcaudal.png"/>
          <p:cNvPicPr>
            <a:picLocks noChangeAspect="1" noChangeArrowheads="1"/>
          </p:cNvPicPr>
          <p:nvPr/>
        </p:nvPicPr>
        <p:blipFill rotWithShape="1">
          <a:blip r:embed="rId4">
            <a:extLst>
              <a:ext uri="{28A0092B-C50C-407E-A947-70E740481C1C}">
                <a14:useLocalDpi xmlns:a14="http://schemas.microsoft.com/office/drawing/2010/main" val="0"/>
              </a:ext>
            </a:extLst>
          </a:blip>
          <a:srcRect t="6795" b="11325"/>
          <a:stretch/>
        </p:blipFill>
        <p:spPr bwMode="auto">
          <a:xfrm>
            <a:off x="1509981" y="2842787"/>
            <a:ext cx="6090219" cy="30962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199" y="1471956"/>
            <a:ext cx="8333715" cy="923330"/>
          </a:xfrm>
          <a:prstGeom prst="rect">
            <a:avLst/>
          </a:prstGeom>
        </p:spPr>
        <p:txBody>
          <a:bodyPr wrap="square">
            <a:spAutoFit/>
          </a:bodyPr>
          <a:lstStyle/>
          <a:p>
            <a:r>
              <a:rPr lang="en-US" b="1" dirty="0">
                <a:cs typeface="Arial" panose="020B0604020202020204" pitchFamily="34" charset="0"/>
              </a:rPr>
              <a:t>Cranial </a:t>
            </a:r>
            <a:r>
              <a:rPr lang="en-US" dirty="0">
                <a:cs typeface="Arial" panose="020B0604020202020204" pitchFamily="34" charset="0"/>
              </a:rPr>
              <a:t>- The image intensifier is positioned toward the head of the patient.</a:t>
            </a:r>
          </a:p>
          <a:p>
            <a:endParaRPr lang="en-US" b="1" dirty="0">
              <a:cs typeface="Arial" panose="020B0604020202020204" pitchFamily="34" charset="0"/>
            </a:endParaRPr>
          </a:p>
          <a:p>
            <a:r>
              <a:rPr lang="en-US" b="1" dirty="0">
                <a:cs typeface="Arial" panose="020B0604020202020204" pitchFamily="34" charset="0"/>
              </a:rPr>
              <a:t>Caudal </a:t>
            </a:r>
            <a:r>
              <a:rPr lang="en-US" dirty="0">
                <a:cs typeface="Arial" panose="020B0604020202020204" pitchFamily="34" charset="0"/>
              </a:rPr>
              <a:t>- The image intensifier is positioned toward the feet of the patient.</a:t>
            </a:r>
          </a:p>
        </p:txBody>
      </p:sp>
      <p:sp>
        <p:nvSpPr>
          <p:cNvPr id="7" name="Rectangle 6"/>
          <p:cNvSpPr/>
          <p:nvPr/>
        </p:nvSpPr>
        <p:spPr>
          <a:xfrm>
            <a:off x="0" y="5991191"/>
            <a:ext cx="2426329" cy="338554"/>
          </a:xfrm>
          <a:prstGeom prst="rect">
            <a:avLst/>
          </a:prstGeom>
        </p:spPr>
        <p:txBody>
          <a:bodyPr wrap="square">
            <a:spAutoFit/>
          </a:bodyPr>
          <a:lstStyle/>
          <a:p>
            <a:r>
              <a:rPr lang="en-US" sz="800" dirty="0">
                <a:solidFill>
                  <a:schemeClr val="bg1"/>
                </a:solidFill>
              </a:rPr>
              <a:t>Kern, M. et al (2003) The Cardiac Catheterization Handbook (4th ed.). </a:t>
            </a:r>
            <a:r>
              <a:rPr lang="en-US" sz="800" dirty="0" err="1">
                <a:solidFill>
                  <a:schemeClr val="bg1"/>
                </a:solidFill>
              </a:rPr>
              <a:t>Londong</a:t>
            </a:r>
            <a:r>
              <a:rPr lang="en-US" sz="800" dirty="0">
                <a:solidFill>
                  <a:schemeClr val="bg1"/>
                </a:solidFill>
              </a:rPr>
              <a:t>, Mosby.</a:t>
            </a:r>
            <a:endParaRPr lang="en-US" sz="800" b="0" i="0" dirty="0">
              <a:solidFill>
                <a:schemeClr val="bg1"/>
              </a:solidFill>
              <a:effectLst/>
            </a:endParaRPr>
          </a:p>
        </p:txBody>
      </p:sp>
    </p:spTree>
    <p:custDataLst>
      <p:tags r:id="rId1"/>
    </p:custDataLst>
    <p:extLst>
      <p:ext uri="{BB962C8B-B14F-4D97-AF65-F5344CB8AC3E}">
        <p14:creationId xmlns:p14="http://schemas.microsoft.com/office/powerpoint/2010/main" val="172892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Heart shapes/views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598" y="1825343"/>
            <a:ext cx="3716804" cy="4005087"/>
          </a:xfrm>
          <a:prstGeom prst="rect">
            <a:avLst/>
          </a:prstGeom>
        </p:spPr>
      </p:pic>
      <p:sp>
        <p:nvSpPr>
          <p:cNvPr id="5" name="Rectangle 4"/>
          <p:cNvSpPr/>
          <p:nvPr/>
        </p:nvSpPr>
        <p:spPr>
          <a:xfrm>
            <a:off x="0" y="5996587"/>
            <a:ext cx="1521570" cy="215444"/>
          </a:xfrm>
          <a:prstGeom prst="rect">
            <a:avLst/>
          </a:prstGeom>
        </p:spPr>
        <p:txBody>
          <a:bodyPr wrap="none">
            <a:spAutoFit/>
          </a:bodyPr>
          <a:lstStyle/>
          <a:p>
            <a:r>
              <a:rPr lang="en-US" sz="800" dirty="0">
                <a:solidFill>
                  <a:schemeClr val="bg1"/>
                </a:solidFill>
              </a:rPr>
              <a:t>http://www.cathlabdigest.com/</a:t>
            </a:r>
          </a:p>
        </p:txBody>
      </p:sp>
    </p:spTree>
    <p:custDataLst>
      <p:tags r:id="rId1"/>
    </p:custDataLst>
    <p:extLst>
      <p:ext uri="{BB962C8B-B14F-4D97-AF65-F5344CB8AC3E}">
        <p14:creationId xmlns:p14="http://schemas.microsoft.com/office/powerpoint/2010/main" val="180825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a:t>
            </a:r>
          </a:p>
        </p:txBody>
      </p:sp>
      <p:sp>
        <p:nvSpPr>
          <p:cNvPr id="3" name="Content Placeholder 2"/>
          <p:cNvSpPr>
            <a:spLocks noGrp="1"/>
          </p:cNvSpPr>
          <p:nvPr>
            <p:ph idx="1"/>
          </p:nvPr>
        </p:nvSpPr>
        <p:spPr>
          <a:xfrm>
            <a:off x="457200" y="1600200"/>
            <a:ext cx="5310554" cy="4191000"/>
          </a:xfrm>
        </p:spPr>
        <p:txBody>
          <a:bodyPr/>
          <a:lstStyle/>
          <a:p>
            <a:pPr marL="0" indent="0">
              <a:buNone/>
            </a:pPr>
            <a:r>
              <a:rPr lang="en-US" dirty="0"/>
              <a:t>Welcome to the Anatomical Terminology module. By the end of this module, you be able to describe anatomical positions, directional terms, body planes, anatomical lines, body cavity anatomy, and recognize important medical/surgical terminology.</a:t>
            </a:r>
          </a:p>
          <a:p>
            <a:pPr marL="0" indent="0">
              <a:buNone/>
            </a:pPr>
            <a:endParaRPr lang="en-US" dirty="0"/>
          </a:p>
          <a:p>
            <a:pPr marL="0" indent="0">
              <a:buNone/>
            </a:pPr>
            <a:r>
              <a:rPr lang="en-US" dirty="0"/>
              <a:t>It should take you approximately 40 minutes to complete this module.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47175" y="259476"/>
            <a:ext cx="3796825" cy="57142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802697"/>
            <a:ext cx="1191304" cy="1180118"/>
          </a:xfrm>
          <a:prstGeom prst="rect">
            <a:avLst/>
          </a:prstGeom>
        </p:spPr>
      </p:pic>
    </p:spTree>
    <p:custDataLst>
      <p:tags r:id="rId1"/>
    </p:custDataLst>
    <p:extLst>
      <p:ext uri="{BB962C8B-B14F-4D97-AF65-F5344CB8AC3E}">
        <p14:creationId xmlns:p14="http://schemas.microsoft.com/office/powerpoint/2010/main" val="381948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cavities: Dorsal</a:t>
            </a:r>
          </a:p>
        </p:txBody>
      </p:sp>
      <p:sp>
        <p:nvSpPr>
          <p:cNvPr id="7" name="Rectangle 6"/>
          <p:cNvSpPr/>
          <p:nvPr/>
        </p:nvSpPr>
        <p:spPr>
          <a:xfrm>
            <a:off x="0" y="5988924"/>
            <a:ext cx="1647731" cy="461665"/>
          </a:xfrm>
          <a:prstGeom prst="rect">
            <a:avLst/>
          </a:prstGeom>
        </p:spPr>
        <p:txBody>
          <a:bodyPr wrap="square">
            <a:spAutoFit/>
          </a:bodyPr>
          <a:lstStyle/>
          <a:p>
            <a:r>
              <a:rPr lang="en-US" sz="800" dirty="0">
                <a:solidFill>
                  <a:schemeClr val="bg1"/>
                </a:solidFill>
                <a:latin typeface="+mj-lt"/>
              </a:rPr>
              <a:t>http://www.studyblue.com/notes/note/n/body-planes-and-cavities/deck/4005547</a:t>
            </a:r>
          </a:p>
        </p:txBody>
      </p:sp>
      <p:sp>
        <p:nvSpPr>
          <p:cNvPr id="3" name="Rectangle 2"/>
          <p:cNvSpPr/>
          <p:nvPr/>
        </p:nvSpPr>
        <p:spPr>
          <a:xfrm>
            <a:off x="457200" y="1477119"/>
            <a:ext cx="4030717" cy="2185214"/>
          </a:xfrm>
          <a:prstGeom prst="rect">
            <a:avLst/>
          </a:prstGeom>
        </p:spPr>
        <p:txBody>
          <a:bodyPr wrap="square">
            <a:spAutoFit/>
          </a:bodyPr>
          <a:lstStyle/>
          <a:p>
            <a:r>
              <a:rPr lang="en-US" dirty="0">
                <a:cs typeface="Arial" panose="020B0604020202020204" pitchFamily="34" charset="0"/>
              </a:rPr>
              <a:t>Dorsal cavity protects the nervous system, and is divided into two subdivisions:</a:t>
            </a:r>
          </a:p>
          <a:p>
            <a:r>
              <a:rPr lang="en-US" dirty="0">
                <a:cs typeface="Arial" panose="020B0604020202020204" pitchFamily="34" charset="0"/>
              </a:rPr>
              <a:t> </a:t>
            </a:r>
          </a:p>
          <a:p>
            <a:pPr marL="342900" indent="-342900">
              <a:buFont typeface="Arial" panose="020B0604020202020204" pitchFamily="34" charset="0"/>
              <a:buChar char="•"/>
            </a:pPr>
            <a:r>
              <a:rPr lang="en-US" sz="1600" dirty="0">
                <a:cs typeface="Arial" panose="020B0604020202020204" pitchFamily="34" charset="0"/>
              </a:rPr>
              <a:t>Cranial cavity is within the skull and encases the brain</a:t>
            </a:r>
          </a:p>
          <a:p>
            <a:pPr marL="342900" indent="-342900">
              <a:buFont typeface="Arial" panose="020B0604020202020204" pitchFamily="34" charset="0"/>
              <a:buChar char="•"/>
            </a:pPr>
            <a:r>
              <a:rPr lang="en-US" sz="1600" dirty="0">
                <a:cs typeface="Arial" panose="020B0604020202020204" pitchFamily="34" charset="0"/>
              </a:rPr>
              <a:t>Vertebral cavity runs within the vertebral column and encases the spinal cord</a:t>
            </a: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51" t="19269" r="17387" b="13528"/>
          <a:stretch>
            <a:fillRect/>
          </a:stretch>
        </p:blipFill>
        <p:spPr bwMode="auto">
          <a:xfrm>
            <a:off x="4572000" y="1689100"/>
            <a:ext cx="4398962" cy="3479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81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cavities: Ventral</a:t>
            </a:r>
          </a:p>
        </p:txBody>
      </p:sp>
      <p:sp>
        <p:nvSpPr>
          <p:cNvPr id="7" name="Rectangle 6"/>
          <p:cNvSpPr/>
          <p:nvPr/>
        </p:nvSpPr>
        <p:spPr>
          <a:xfrm>
            <a:off x="0" y="5988924"/>
            <a:ext cx="1665837" cy="461665"/>
          </a:xfrm>
          <a:prstGeom prst="rect">
            <a:avLst/>
          </a:prstGeom>
        </p:spPr>
        <p:txBody>
          <a:bodyPr wrap="square">
            <a:spAutoFit/>
          </a:bodyPr>
          <a:lstStyle/>
          <a:p>
            <a:r>
              <a:rPr lang="en-US" sz="800" dirty="0">
                <a:solidFill>
                  <a:schemeClr val="bg1"/>
                </a:solidFill>
                <a:latin typeface="+mj-lt"/>
              </a:rPr>
              <a:t>http://www.studyblue.com/notes/note/n/body-planes-and-cavities/deck/4005547</a:t>
            </a:r>
          </a:p>
        </p:txBody>
      </p:sp>
      <p:sp>
        <p:nvSpPr>
          <p:cNvPr id="3" name="Rectangle 2"/>
          <p:cNvSpPr/>
          <p:nvPr/>
        </p:nvSpPr>
        <p:spPr>
          <a:xfrm>
            <a:off x="457200" y="1477119"/>
            <a:ext cx="4640317" cy="3046988"/>
          </a:xfrm>
          <a:prstGeom prst="rect">
            <a:avLst/>
          </a:prstGeom>
        </p:spPr>
        <p:txBody>
          <a:bodyPr wrap="square">
            <a:spAutoFit/>
          </a:bodyPr>
          <a:lstStyle/>
          <a:p>
            <a:pPr hangingPunct="0"/>
            <a:r>
              <a:rPr lang="en-US" dirty="0">
                <a:latin typeface="+mj-lt"/>
                <a:cs typeface="Arial" panose="020B0604020202020204" pitchFamily="34" charset="0"/>
              </a:rPr>
              <a:t>The ventral cavity houses the internal organs (viscera), and is divided into two subdivisions: thoracic and abdominopelvic</a:t>
            </a:r>
          </a:p>
          <a:p>
            <a:r>
              <a:rPr lang="en-US" dirty="0">
                <a:latin typeface="+mj-lt"/>
                <a:cs typeface="Arial" panose="020B0604020202020204" pitchFamily="34" charset="0"/>
              </a:rPr>
              <a:t> </a:t>
            </a:r>
          </a:p>
          <a:p>
            <a:pPr hangingPunct="0"/>
            <a:r>
              <a:rPr lang="en-US" dirty="0">
                <a:latin typeface="+mj-lt"/>
                <a:cs typeface="Arial" panose="020B0604020202020204" pitchFamily="34" charset="0"/>
              </a:rPr>
              <a:t>Thoracic cavity is subdivided into pleural cavities, the mediastinum, and the pericardial cavity </a:t>
            </a:r>
          </a:p>
          <a:p>
            <a:pPr marL="342900" indent="-342900" hangingPunct="0">
              <a:buFont typeface="Arial" panose="020B0604020202020204" pitchFamily="34" charset="0"/>
              <a:buChar char="•"/>
            </a:pPr>
            <a:r>
              <a:rPr lang="en-US" sz="1600" dirty="0">
                <a:latin typeface="+mj-lt"/>
                <a:cs typeface="Arial" panose="020B0604020202020204" pitchFamily="34" charset="0"/>
              </a:rPr>
              <a:t>Pleural cavities: Each houses a lung</a:t>
            </a:r>
          </a:p>
          <a:p>
            <a:pPr marL="342900" indent="-342900">
              <a:buFont typeface="Arial" panose="020B0604020202020204" pitchFamily="34" charset="0"/>
              <a:buChar char="•"/>
            </a:pPr>
            <a:r>
              <a:rPr lang="en-US" sz="1600" dirty="0">
                <a:latin typeface="+mj-lt"/>
                <a:cs typeface="Arial" panose="020B0604020202020204" pitchFamily="34" charset="0"/>
              </a:rPr>
              <a:t>Mediastinum: Contains the pericardial cavity, and surrounds the remaining thoracic organs </a:t>
            </a:r>
          </a:p>
          <a:p>
            <a:pPr marL="342900" indent="-342900">
              <a:buFont typeface="Arial" panose="020B0604020202020204" pitchFamily="34" charset="0"/>
              <a:buChar char="•"/>
            </a:pPr>
            <a:r>
              <a:rPr lang="en-US" sz="1600" dirty="0">
                <a:latin typeface="+mj-lt"/>
                <a:cs typeface="Arial" panose="020B0604020202020204" pitchFamily="34" charset="0"/>
              </a:rPr>
              <a:t>Pericardial cavity: Encloses the heart</a:t>
            </a:r>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80" t="17441" r="14120" b="11934"/>
          <a:stretch>
            <a:fillRect/>
          </a:stretch>
        </p:blipFill>
        <p:spPr bwMode="auto">
          <a:xfrm>
            <a:off x="4825538" y="1585591"/>
            <a:ext cx="4318461" cy="33463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6145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cavities: Ventral continued</a:t>
            </a:r>
          </a:p>
        </p:txBody>
      </p:sp>
      <p:sp>
        <p:nvSpPr>
          <p:cNvPr id="7" name="Rectangle 6"/>
          <p:cNvSpPr/>
          <p:nvPr/>
        </p:nvSpPr>
        <p:spPr>
          <a:xfrm>
            <a:off x="0" y="5988924"/>
            <a:ext cx="1747319" cy="461665"/>
          </a:xfrm>
          <a:prstGeom prst="rect">
            <a:avLst/>
          </a:prstGeom>
        </p:spPr>
        <p:txBody>
          <a:bodyPr wrap="square">
            <a:spAutoFit/>
          </a:bodyPr>
          <a:lstStyle/>
          <a:p>
            <a:r>
              <a:rPr lang="en-US" sz="800" dirty="0">
                <a:solidFill>
                  <a:schemeClr val="bg1"/>
                </a:solidFill>
                <a:latin typeface="+mj-lt"/>
              </a:rPr>
              <a:t>http://www.studyblue.com/notes/note/n/body-planes-and-cavities/deck/4005547</a:t>
            </a:r>
          </a:p>
        </p:txBody>
      </p:sp>
      <p:sp>
        <p:nvSpPr>
          <p:cNvPr id="3" name="Rectangle 2"/>
          <p:cNvSpPr/>
          <p:nvPr/>
        </p:nvSpPr>
        <p:spPr>
          <a:xfrm>
            <a:off x="457200" y="1477119"/>
            <a:ext cx="4640317" cy="2739211"/>
          </a:xfrm>
          <a:prstGeom prst="rect">
            <a:avLst/>
          </a:prstGeom>
        </p:spPr>
        <p:txBody>
          <a:bodyPr wrap="square">
            <a:spAutoFit/>
          </a:bodyPr>
          <a:lstStyle/>
          <a:p>
            <a:pPr hangingPunct="0"/>
            <a:r>
              <a:rPr lang="en-US" dirty="0">
                <a:latin typeface="+mj-lt"/>
                <a:cs typeface="Arial" panose="020B0604020202020204" pitchFamily="34" charset="0"/>
              </a:rPr>
              <a:t>The abdominopelvic cavity is separated from the superior thoracic cavity by the dome-shaped diaphragm</a:t>
            </a:r>
          </a:p>
          <a:p>
            <a:r>
              <a:rPr lang="en-US" dirty="0">
                <a:latin typeface="+mj-lt"/>
                <a:cs typeface="Arial" panose="020B0604020202020204" pitchFamily="34" charset="0"/>
              </a:rPr>
              <a:t> </a:t>
            </a:r>
          </a:p>
          <a:p>
            <a:r>
              <a:rPr lang="en-US" dirty="0">
                <a:latin typeface="+mj-lt"/>
                <a:cs typeface="Arial" panose="020B0604020202020204" pitchFamily="34" charset="0"/>
              </a:rPr>
              <a:t>It is composed of two subdivisions:</a:t>
            </a:r>
          </a:p>
          <a:p>
            <a:r>
              <a:rPr lang="en-US" dirty="0">
                <a:latin typeface="+mj-lt"/>
                <a:cs typeface="Arial" panose="020B0604020202020204" pitchFamily="34" charset="0"/>
              </a:rPr>
              <a:t> </a:t>
            </a:r>
          </a:p>
          <a:p>
            <a:pPr marL="342900" indent="-342900">
              <a:buFont typeface="Arial" panose="020B0604020202020204" pitchFamily="34" charset="0"/>
              <a:buChar char="•"/>
            </a:pPr>
            <a:r>
              <a:rPr lang="en-US" sz="1600" dirty="0">
                <a:latin typeface="+mj-lt"/>
                <a:cs typeface="Arial" panose="020B0604020202020204" pitchFamily="34" charset="0"/>
              </a:rPr>
              <a:t>Abdominal cavity: Contains the stomach, intestines, spleen, liver, and other organs</a:t>
            </a:r>
          </a:p>
          <a:p>
            <a:pPr marL="342900" indent="-342900">
              <a:buFont typeface="Arial" panose="020B0604020202020204" pitchFamily="34" charset="0"/>
              <a:buChar char="•"/>
            </a:pPr>
            <a:r>
              <a:rPr lang="en-US" sz="1600" dirty="0">
                <a:latin typeface="+mj-lt"/>
                <a:cs typeface="Arial" panose="020B0604020202020204" pitchFamily="34" charset="0"/>
              </a:rPr>
              <a:t>Pelvic cavity: Lies within the pelvis and contains the bladder, reproductive organs, and rectum</a:t>
            </a:r>
          </a:p>
        </p:txBody>
      </p:sp>
      <p:pic>
        <p:nvPicPr>
          <p:cNvPr id="614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480" t="17441" r="14120" b="11934"/>
          <a:stretch>
            <a:fillRect/>
          </a:stretch>
        </p:blipFill>
        <p:spPr bwMode="auto">
          <a:xfrm>
            <a:off x="4825538" y="1786759"/>
            <a:ext cx="4318461" cy="33463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0343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Ventral body cavity membranes</a:t>
            </a:r>
          </a:p>
        </p:txBody>
      </p:sp>
      <p:sp>
        <p:nvSpPr>
          <p:cNvPr id="7" name="Rectangle 6"/>
          <p:cNvSpPr/>
          <p:nvPr/>
        </p:nvSpPr>
        <p:spPr>
          <a:xfrm>
            <a:off x="0" y="5988924"/>
            <a:ext cx="2869949" cy="461665"/>
          </a:xfrm>
          <a:prstGeom prst="rect">
            <a:avLst/>
          </a:prstGeom>
        </p:spPr>
        <p:txBody>
          <a:bodyPr wrap="square">
            <a:spAutoFit/>
          </a:bodyPr>
          <a:lstStyle/>
          <a:p>
            <a:r>
              <a:rPr lang="en-US" sz="800" dirty="0">
                <a:solidFill>
                  <a:schemeClr val="bg1"/>
                </a:solidFill>
                <a:latin typeface="+mj-lt"/>
              </a:rPr>
              <a:t>http://faculty.mdc.edu/cvizoso/1-LabThe%20Human%20Body%20-%20Chapter%201_files/frame.htm</a:t>
            </a:r>
          </a:p>
        </p:txBody>
      </p:sp>
      <p:pic>
        <p:nvPicPr>
          <p:cNvPr id="717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744" t="46529" r="865" b="11469"/>
          <a:stretch/>
        </p:blipFill>
        <p:spPr bwMode="auto">
          <a:xfrm>
            <a:off x="5276192" y="3384330"/>
            <a:ext cx="3523483" cy="23433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53" t="22443" r="51357" b="35555"/>
          <a:stretch/>
        </p:blipFill>
        <p:spPr bwMode="auto">
          <a:xfrm>
            <a:off x="5163317" y="1040959"/>
            <a:ext cx="3523483" cy="23433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1477119"/>
            <a:ext cx="4640317" cy="3139321"/>
          </a:xfrm>
          <a:prstGeom prst="rect">
            <a:avLst/>
          </a:prstGeom>
        </p:spPr>
        <p:txBody>
          <a:bodyPr wrap="square">
            <a:spAutoFit/>
          </a:bodyPr>
          <a:lstStyle/>
          <a:p>
            <a:pPr hangingPunct="0"/>
            <a:r>
              <a:rPr lang="en-US" dirty="0">
                <a:cs typeface="Arial" panose="020B0604020202020204" pitchFamily="34" charset="0"/>
              </a:rPr>
              <a:t>Parietal means pertaining to the walls. This usually refers to the peritoneum lining of the walls of the body cavities. Parietal serosa lines internal body walls.</a:t>
            </a:r>
          </a:p>
          <a:p>
            <a:r>
              <a:rPr lang="en-US" dirty="0">
                <a:cs typeface="Arial" panose="020B0604020202020204" pitchFamily="34" charset="0"/>
              </a:rPr>
              <a:t> </a:t>
            </a:r>
          </a:p>
          <a:p>
            <a:pPr hangingPunct="0"/>
            <a:r>
              <a:rPr lang="en-US" dirty="0">
                <a:cs typeface="Arial" panose="020B0604020202020204" pitchFamily="34" charset="0"/>
              </a:rPr>
              <a:t>Visceral means pertaining to the organs. This usually refers to the covering of the viscera (internal organs). Visceral serosa covers the internal organs.</a:t>
            </a:r>
          </a:p>
          <a:p>
            <a:r>
              <a:rPr lang="en-US" dirty="0">
                <a:cs typeface="Arial" panose="020B0604020202020204" pitchFamily="34" charset="0"/>
              </a:rPr>
              <a:t> </a:t>
            </a:r>
          </a:p>
          <a:p>
            <a:r>
              <a:rPr lang="en-US" dirty="0">
                <a:cs typeface="Arial" panose="020B0604020202020204" pitchFamily="34" charset="0"/>
              </a:rPr>
              <a:t>Serous fluid separates the serosae.</a:t>
            </a:r>
          </a:p>
        </p:txBody>
      </p:sp>
    </p:spTree>
    <p:custDataLst>
      <p:tags r:id="rId1"/>
    </p:custDataLst>
    <p:extLst>
      <p:ext uri="{BB962C8B-B14F-4D97-AF65-F5344CB8AC3E}">
        <p14:creationId xmlns:p14="http://schemas.microsoft.com/office/powerpoint/2010/main" val="314381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Roots</a:t>
            </a:r>
          </a:p>
        </p:txBody>
      </p:sp>
      <p:graphicFrame>
        <p:nvGraphicFramePr>
          <p:cNvPr id="3" name="Table 2"/>
          <p:cNvGraphicFramePr>
            <a:graphicFrameLocks noGrp="1"/>
          </p:cNvGraphicFramePr>
          <p:nvPr>
            <p:extLst>
              <p:ext uri="{D42A27DB-BD31-4B8C-83A1-F6EECF244321}">
                <p14:modId xmlns:p14="http://schemas.microsoft.com/office/powerpoint/2010/main" val="2348516160"/>
              </p:ext>
            </p:extLst>
          </p:nvPr>
        </p:nvGraphicFramePr>
        <p:xfrm>
          <a:off x="457200" y="1417638"/>
          <a:ext cx="3907878" cy="4379162"/>
        </p:xfrm>
        <a:graphic>
          <a:graphicData uri="http://schemas.openxmlformats.org/drawingml/2006/table">
            <a:tbl>
              <a:tblPr>
                <a:tableStyleId>{5C22544A-7EE6-4342-B048-85BDC9FD1C3A}</a:tableStyleId>
              </a:tblPr>
              <a:tblGrid>
                <a:gridCol w="1316736">
                  <a:extLst>
                    <a:ext uri="{9D8B030D-6E8A-4147-A177-3AD203B41FA5}">
                      <a16:colId xmlns:a16="http://schemas.microsoft.com/office/drawing/2014/main" val="20000"/>
                    </a:ext>
                  </a:extLst>
                </a:gridCol>
                <a:gridCol w="2591142">
                  <a:extLst>
                    <a:ext uri="{9D8B030D-6E8A-4147-A177-3AD203B41FA5}">
                      <a16:colId xmlns:a16="http://schemas.microsoft.com/office/drawing/2014/main" val="20001"/>
                    </a:ext>
                  </a:extLst>
                </a:gridCol>
              </a:tblGrid>
              <a:tr h="259347">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an: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anal canal</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42341">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angi</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vessel</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51694">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arter</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artery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cec:</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cecum</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51694">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celio</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body cavity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chole:</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gall, bile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51694">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cholecyst</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gallbladder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choledoch:</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common bile duct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52545">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col:</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colon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r h="260197">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crani:</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skull, cranium</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cyst:</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sac</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5"/>
                  </a:ext>
                </a:extLst>
              </a:tr>
              <a:tr h="408305">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duoden</a:t>
                      </a:r>
                      <a:r>
                        <a:rPr lang="en-US" sz="1200" dirty="0">
                          <a:effectLst/>
                          <a:latin typeface="+mn-lt"/>
                          <a:cs typeface="Arial" panose="020B0604020202020204" pitchFamily="34" charset="0"/>
                        </a:rPr>
                        <a:t> (duodenum):</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the first part of small intestine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7"/>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enter:</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small intestine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8"/>
                  </a:ext>
                </a:extLst>
              </a:tr>
              <a:tr h="251694">
                <a:tc>
                  <a:txBody>
                    <a:bodyPr/>
                    <a:lstStyle/>
                    <a:p>
                      <a:pPr marL="76200" marR="0">
                        <a:lnSpc>
                          <a:spcPct val="115000"/>
                        </a:lnSpc>
                        <a:spcBef>
                          <a:spcPts val="0"/>
                        </a:spcBef>
                        <a:spcAft>
                          <a:spcPts val="0"/>
                        </a:spcAft>
                      </a:pPr>
                      <a:r>
                        <a:rPr lang="en-US" sz="1200" dirty="0" err="1">
                          <a:effectLst/>
                          <a:latin typeface="+mn-lt"/>
                          <a:cs typeface="Arial" panose="020B0604020202020204" pitchFamily="34" charset="0"/>
                        </a:rPr>
                        <a:t>esophag</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esophagus</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0"/>
                  </a:ext>
                </a:extLst>
              </a:tr>
              <a:tr h="24999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gastr:</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stomach</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1"/>
                  </a:ext>
                </a:extLst>
              </a:tr>
              <a:tr h="251694">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hem, </a:t>
                      </a:r>
                      <a:r>
                        <a:rPr lang="en-US" sz="1200" dirty="0" err="1">
                          <a:effectLst/>
                          <a:latin typeface="+mn-lt"/>
                          <a:cs typeface="Arial" panose="020B0604020202020204" pitchFamily="34" charset="0"/>
                        </a:rPr>
                        <a:t>hemat</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blood</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3"/>
                  </a:ext>
                </a:extLst>
              </a:tr>
              <a:tr h="197993">
                <a:tc>
                  <a:txBody>
                    <a:bodyPr/>
                    <a:lstStyle/>
                    <a:p>
                      <a:pPr marL="0" marR="0">
                        <a:lnSpc>
                          <a:spcPct val="115000"/>
                        </a:lnSpc>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0" marR="0">
                        <a:lnSpc>
                          <a:spcPct val="115000"/>
                        </a:lnSpc>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07356911"/>
              </p:ext>
            </p:extLst>
          </p:nvPr>
        </p:nvGraphicFramePr>
        <p:xfrm>
          <a:off x="4571999" y="1417638"/>
          <a:ext cx="4334257" cy="4361370"/>
        </p:xfrm>
        <a:graphic>
          <a:graphicData uri="http://schemas.openxmlformats.org/drawingml/2006/table">
            <a:tbl>
              <a:tblPr>
                <a:tableStyleId>{5C22544A-7EE6-4342-B048-85BDC9FD1C3A}</a:tableStyleId>
              </a:tblPr>
              <a:tblGrid>
                <a:gridCol w="1427346">
                  <a:extLst>
                    <a:ext uri="{9D8B030D-6E8A-4147-A177-3AD203B41FA5}">
                      <a16:colId xmlns:a16="http://schemas.microsoft.com/office/drawing/2014/main" val="20000"/>
                    </a:ext>
                  </a:extLst>
                </a:gridCol>
                <a:gridCol w="2906911">
                  <a:extLst>
                    <a:ext uri="{9D8B030D-6E8A-4147-A177-3AD203B41FA5}">
                      <a16:colId xmlns:a16="http://schemas.microsoft.com/office/drawing/2014/main" val="20001"/>
                    </a:ext>
                  </a:extLst>
                </a:gridCol>
              </a:tblGrid>
              <a:tr h="274002">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hepat</a:t>
                      </a:r>
                      <a:r>
                        <a:rPr lang="en-US" sz="1300" dirty="0">
                          <a:effectLst/>
                          <a:latin typeface="+mn-lt"/>
                          <a:cs typeface="Arial" panose="020B0604020202020204" pitchFamily="34" charset="0"/>
                        </a:rPr>
                        <a: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a:effectLst/>
                          <a:latin typeface="+mn-lt"/>
                          <a:cs typeface="Arial" panose="020B0604020202020204" pitchFamily="34" charset="0"/>
                        </a:rPr>
                        <a:t>liver</a:t>
                      </a:r>
                      <a:endParaRPr lang="en-US" sz="130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19456">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ile</a:t>
                      </a:r>
                      <a:r>
                        <a:rPr lang="en-US" sz="1300" dirty="0">
                          <a:effectLst/>
                          <a:latin typeface="+mn-lt"/>
                          <a:cs typeface="Arial" panose="020B0604020202020204" pitchFamily="34" charset="0"/>
                        </a:rPr>
                        <a:t> (ileum):</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third part (most distal) of small intestine</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37744">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jejun</a:t>
                      </a:r>
                      <a:r>
                        <a:rPr lang="en-US" sz="1300" dirty="0">
                          <a:effectLst/>
                          <a:latin typeface="+mn-lt"/>
                          <a:cs typeface="Arial" panose="020B0604020202020204" pitchFamily="34" charset="0"/>
                        </a:rPr>
                        <a:t> (jejunum):</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second part of small intestine</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228600">
                <a:tc>
                  <a:txBody>
                    <a:bodyPr/>
                    <a:lstStyle/>
                    <a:p>
                      <a:pPr marL="76200" marR="0">
                        <a:lnSpc>
                          <a:spcPct val="115000"/>
                        </a:lnSpc>
                        <a:spcBef>
                          <a:spcPts val="0"/>
                        </a:spcBef>
                        <a:spcAft>
                          <a:spcPts val="0"/>
                        </a:spcAft>
                      </a:pPr>
                      <a:r>
                        <a:rPr lang="en-US" sz="1300">
                          <a:effectLst/>
                          <a:latin typeface="+mn-lt"/>
                          <a:cs typeface="Arial" panose="020B0604020202020204" pitchFamily="34" charset="0"/>
                        </a:rPr>
                        <a:t>lapar:</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abdomen, flank</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48691">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lith</a:t>
                      </a:r>
                      <a:r>
                        <a:rPr lang="en-US" sz="1300" dirty="0">
                          <a:effectLst/>
                          <a:latin typeface="+mn-lt"/>
                          <a:cs typeface="Arial" panose="020B0604020202020204" pitchFamily="34" charset="0"/>
                        </a:rPr>
                        <a: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calculus, stone</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47010">
                <a:tc>
                  <a:txBody>
                    <a:bodyPr/>
                    <a:lstStyle/>
                    <a:p>
                      <a:pPr marL="76200" marR="0">
                        <a:lnSpc>
                          <a:spcPct val="115000"/>
                        </a:lnSpc>
                        <a:spcBef>
                          <a:spcPts val="0"/>
                        </a:spcBef>
                        <a:spcAft>
                          <a:spcPts val="0"/>
                        </a:spcAft>
                      </a:pPr>
                      <a:r>
                        <a:rPr lang="en-US" sz="1300">
                          <a:effectLst/>
                          <a:latin typeface="+mn-lt"/>
                          <a:cs typeface="Arial" panose="020B0604020202020204" pitchFamily="34" charset="0"/>
                        </a:rPr>
                        <a:t>lysis:</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breakdown, destruction</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78369">
                <a:tc rowSpan="2">
                  <a:txBody>
                    <a:bodyPr/>
                    <a:lstStyle/>
                    <a:p>
                      <a:pPr marL="76200" marR="0">
                        <a:lnSpc>
                          <a:spcPct val="115000"/>
                        </a:lnSpc>
                        <a:spcBef>
                          <a:spcPts val="0"/>
                        </a:spcBef>
                        <a:spcAft>
                          <a:spcPts val="0"/>
                        </a:spcAft>
                      </a:pPr>
                      <a:r>
                        <a:rPr lang="en-US" sz="1300" dirty="0">
                          <a:effectLst/>
                          <a:latin typeface="+mn-lt"/>
                          <a:cs typeface="Arial" panose="020B0604020202020204" pitchFamily="34" charset="0"/>
                        </a:rPr>
                        <a:t>mast: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breast, mammary gland. Occasionally</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14440">
                <a:tc vMerge="1">
                  <a:txBody>
                    <a:bodyPr/>
                    <a:lstStyle/>
                    <a:p>
                      <a:endParaRPr lang="en-US"/>
                    </a:p>
                  </a:txBody>
                  <a:tcPr/>
                </a:tc>
                <a:tc>
                  <a:txBody>
                    <a:bodyPr/>
                    <a:lstStyle/>
                    <a:p>
                      <a:pPr marL="63500" marR="0">
                        <a:lnSpc>
                          <a:spcPct val="115000"/>
                        </a:lnSpc>
                        <a:spcBef>
                          <a:spcPts val="0"/>
                        </a:spcBef>
                        <a:spcAft>
                          <a:spcPts val="0"/>
                        </a:spcAft>
                      </a:pPr>
                      <a:r>
                        <a:rPr lang="en-US" sz="1300" dirty="0" err="1">
                          <a:effectLst/>
                          <a:latin typeface="+mn-lt"/>
                          <a:cs typeface="Arial" panose="020B0604020202020204" pitchFamily="34" charset="0"/>
                        </a:rPr>
                        <a:t>mamm</a:t>
                      </a:r>
                      <a:r>
                        <a:rPr lang="en-US" sz="1300" dirty="0">
                          <a:effectLst/>
                          <a:latin typeface="+mn-lt"/>
                          <a:cs typeface="Arial" panose="020B0604020202020204" pitchFamily="34" charset="0"/>
                        </a:rPr>
                        <a:t> is used as a combining form; i.e.,</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45364">
                <a:tc>
                  <a:txBody>
                    <a:bodyPr/>
                    <a:lstStyle/>
                    <a:p>
                      <a:pPr marL="0" marR="0">
                        <a:lnSpc>
                          <a:spcPct val="115000"/>
                        </a:lnSpc>
                        <a:spcBef>
                          <a:spcPts val="0"/>
                        </a:spcBef>
                        <a:spcAft>
                          <a:spcPts val="0"/>
                        </a:spcAft>
                      </a:pPr>
                      <a:r>
                        <a:rPr lang="en-US" sz="1300">
                          <a:effectLst/>
                          <a:latin typeface="+mn-lt"/>
                          <a:cs typeface="Arial" panose="020B0604020202020204" pitchFamily="34" charset="0"/>
                        </a:rPr>
                        <a:t> </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mammogram, mammography.</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49531">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pancreat</a:t>
                      </a:r>
                      <a:r>
                        <a:rPr lang="en-US" sz="1300" dirty="0">
                          <a:effectLst/>
                          <a:latin typeface="+mn-lt"/>
                          <a:cs typeface="Arial" panose="020B0604020202020204" pitchFamily="34" charset="0"/>
                        </a:rPr>
                        <a: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pancreas</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r h="257092">
                <a:tc>
                  <a:txBody>
                    <a:bodyPr/>
                    <a:lstStyle/>
                    <a:p>
                      <a:pPr marL="76200" marR="0">
                        <a:lnSpc>
                          <a:spcPct val="115000"/>
                        </a:lnSpc>
                        <a:spcBef>
                          <a:spcPts val="0"/>
                        </a:spcBef>
                        <a:spcAft>
                          <a:spcPts val="0"/>
                        </a:spcAft>
                      </a:pPr>
                      <a:r>
                        <a:rPr lang="en-US" sz="1300">
                          <a:effectLst/>
                          <a:latin typeface="+mn-lt"/>
                          <a:cs typeface="Arial" panose="020B0604020202020204" pitchFamily="34" charset="0"/>
                        </a:rPr>
                        <a:t>phleb:</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small vein</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5"/>
                  </a:ext>
                </a:extLst>
              </a:tr>
              <a:tr h="247010">
                <a:tc>
                  <a:txBody>
                    <a:bodyPr/>
                    <a:lstStyle/>
                    <a:p>
                      <a:pPr marL="76200" marR="0">
                        <a:lnSpc>
                          <a:spcPct val="115000"/>
                        </a:lnSpc>
                        <a:spcBef>
                          <a:spcPts val="0"/>
                        </a:spcBef>
                        <a:spcAft>
                          <a:spcPts val="0"/>
                        </a:spcAft>
                      </a:pPr>
                      <a:r>
                        <a:rPr lang="en-US" sz="1300">
                          <a:effectLst/>
                          <a:latin typeface="+mn-lt"/>
                          <a:cs typeface="Arial" panose="020B0604020202020204" pitchFamily="34" charset="0"/>
                        </a:rPr>
                        <a:t>proct:</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rectum</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6"/>
                  </a:ext>
                </a:extLst>
              </a:tr>
              <a:tr h="252773">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rect</a:t>
                      </a:r>
                      <a:r>
                        <a:rPr lang="en-US" sz="1300" dirty="0">
                          <a:effectLst/>
                          <a:latin typeface="+mn-lt"/>
                          <a:cs typeface="Arial" panose="020B0604020202020204" pitchFamily="34" charset="0"/>
                        </a:rPr>
                        <a: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rectum, structures related to the rectum</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8"/>
                  </a:ext>
                </a:extLst>
              </a:tr>
              <a:tr h="247010">
                <a:tc>
                  <a:txBody>
                    <a:bodyPr/>
                    <a:lstStyle/>
                    <a:p>
                      <a:pPr marL="76200" marR="0">
                        <a:lnSpc>
                          <a:spcPct val="115000"/>
                        </a:lnSpc>
                        <a:spcBef>
                          <a:spcPts val="0"/>
                        </a:spcBef>
                        <a:spcAft>
                          <a:spcPts val="0"/>
                        </a:spcAft>
                      </a:pPr>
                      <a:r>
                        <a:rPr lang="en-US" sz="1300">
                          <a:effectLst/>
                          <a:latin typeface="+mn-lt"/>
                          <a:cs typeface="Arial" panose="020B0604020202020204" pitchFamily="34" charset="0"/>
                        </a:rPr>
                        <a:t>splen:</a:t>
                      </a:r>
                      <a:endParaRPr lang="en-US" sz="13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spleen</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9"/>
                  </a:ext>
                </a:extLst>
              </a:tr>
              <a:tr h="283342">
                <a:tc rowSpan="2">
                  <a:txBody>
                    <a:bodyPr/>
                    <a:lstStyle/>
                    <a:p>
                      <a:pPr marL="76200" marR="0">
                        <a:lnSpc>
                          <a:spcPct val="115000"/>
                        </a:lnSpc>
                        <a:spcBef>
                          <a:spcPts val="0"/>
                        </a:spcBef>
                        <a:spcAft>
                          <a:spcPts val="0"/>
                        </a:spcAft>
                      </a:pPr>
                      <a:r>
                        <a:rPr lang="en-US" sz="1300" dirty="0">
                          <a:effectLst/>
                          <a:latin typeface="+mn-lt"/>
                          <a:cs typeface="Arial" panose="020B0604020202020204" pitchFamily="34" charset="0"/>
                        </a:rPr>
                        <a:t>vas:</a:t>
                      </a:r>
                      <a:endParaRPr lang="en-US" sz="1300" dirty="0">
                        <a:effectLst/>
                        <a:latin typeface="+mn-lt"/>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300" dirty="0">
                          <a:effectLst/>
                          <a:latin typeface="+mn-lt"/>
                          <a:cs typeface="Arial" panose="020B0604020202020204" pitchFamily="34" charset="0"/>
                        </a:rPr>
                        <a:t> </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vessel, duct or canal. Refers to any fluid-</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1"/>
                  </a:ext>
                </a:extLst>
              </a:tr>
              <a:tr h="245364">
                <a:tc vMerge="1">
                  <a:txBody>
                    <a:bodyPr/>
                    <a:lstStyle/>
                    <a:p>
                      <a:pPr marL="0" marR="0">
                        <a:lnSpc>
                          <a:spcPct val="115000"/>
                        </a:lnSpc>
                        <a:spcBef>
                          <a:spcPts val="0"/>
                        </a:spcBef>
                        <a:spcAft>
                          <a:spcPts val="0"/>
                        </a:spcAft>
                      </a:pPr>
                      <a:endParaRPr lang="en-US" sz="14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conveying structure.</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2"/>
                  </a:ext>
                </a:extLst>
              </a:tr>
              <a:tr h="385572">
                <a:tc>
                  <a:txBody>
                    <a:bodyPr/>
                    <a:lstStyle/>
                    <a:p>
                      <a:pPr marL="76200" marR="0">
                        <a:lnSpc>
                          <a:spcPct val="115000"/>
                        </a:lnSpc>
                        <a:spcBef>
                          <a:spcPts val="0"/>
                        </a:spcBef>
                        <a:spcAft>
                          <a:spcPts val="0"/>
                        </a:spcAft>
                      </a:pPr>
                      <a:r>
                        <a:rPr lang="en-US" sz="1300" dirty="0" err="1">
                          <a:effectLst/>
                          <a:latin typeface="+mn-lt"/>
                          <a:cs typeface="Arial" panose="020B0604020202020204" pitchFamily="34" charset="0"/>
                        </a:rPr>
                        <a:t>ven</a:t>
                      </a:r>
                      <a:r>
                        <a:rPr lang="en-US" sz="1300" dirty="0">
                          <a:effectLst/>
                          <a:latin typeface="+mn-lt"/>
                          <a:cs typeface="Arial" panose="020B0604020202020204" pitchFamily="34" charset="0"/>
                        </a:rPr>
                        <a:t>:</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300" dirty="0">
                          <a:effectLst/>
                          <a:latin typeface="+mn-lt"/>
                          <a:cs typeface="Arial" panose="020B0604020202020204" pitchFamily="34" charset="0"/>
                        </a:rPr>
                        <a:t>vein</a:t>
                      </a:r>
                      <a:endParaRPr lang="en-US" sz="13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5"/>
                  </a:ext>
                </a:extLst>
              </a:tr>
            </a:tbl>
          </a:graphicData>
        </a:graphic>
      </p:graphicFrame>
    </p:spTree>
    <p:custDataLst>
      <p:tags r:id="rId1"/>
    </p:custDataLst>
    <p:extLst>
      <p:ext uri="{BB962C8B-B14F-4D97-AF65-F5344CB8AC3E}">
        <p14:creationId xmlns:p14="http://schemas.microsoft.com/office/powerpoint/2010/main" val="240079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Roots continued</a:t>
            </a:r>
          </a:p>
        </p:txBody>
      </p:sp>
      <p:sp>
        <p:nvSpPr>
          <p:cNvPr id="6" name="Rectangle 5"/>
          <p:cNvSpPr/>
          <p:nvPr/>
        </p:nvSpPr>
        <p:spPr>
          <a:xfrm>
            <a:off x="457200" y="1477119"/>
            <a:ext cx="8229600" cy="2585323"/>
          </a:xfrm>
          <a:prstGeom prst="rect">
            <a:avLst/>
          </a:prstGeom>
        </p:spPr>
        <p:txBody>
          <a:bodyPr wrap="square">
            <a:spAutoFit/>
          </a:bodyPr>
          <a:lstStyle/>
          <a:p>
            <a:r>
              <a:rPr lang="en-US" dirty="0">
                <a:cs typeface="Arial" panose="020B0604020202020204" pitchFamily="34" charset="0"/>
              </a:rPr>
              <a:t>Medical terminology is formed by combining medical roots, prefixes and suffixes.</a:t>
            </a:r>
          </a:p>
          <a:p>
            <a:r>
              <a:rPr lang="en-US" dirty="0">
                <a:cs typeface="Arial" panose="020B0604020202020204" pitchFamily="34" charset="0"/>
              </a:rPr>
              <a:t> </a:t>
            </a:r>
          </a:p>
          <a:p>
            <a:pPr hangingPunct="0"/>
            <a:r>
              <a:rPr lang="en-US" dirty="0">
                <a:cs typeface="Arial" panose="020B0604020202020204" pitchFamily="34" charset="0"/>
              </a:rPr>
              <a:t>Every medical term has a foundation, called a </a:t>
            </a:r>
            <a:r>
              <a:rPr lang="en-US" b="1" dirty="0">
                <a:cs typeface="Arial" panose="020B0604020202020204" pitchFamily="34" charset="0"/>
              </a:rPr>
              <a:t>root.</a:t>
            </a:r>
            <a:r>
              <a:rPr lang="en-US" dirty="0">
                <a:cs typeface="Arial" panose="020B0604020202020204" pitchFamily="34" charset="0"/>
              </a:rPr>
              <a:t> A root word is usually an open-ended word, such as </a:t>
            </a:r>
            <a:r>
              <a:rPr lang="en-US" i="1" dirty="0">
                <a:cs typeface="Arial" panose="020B0604020202020204" pitchFamily="34" charset="0"/>
              </a:rPr>
              <a:t>card</a:t>
            </a:r>
            <a:r>
              <a:rPr lang="en-US" dirty="0">
                <a:cs typeface="Arial" panose="020B0604020202020204" pitchFamily="34" charset="0"/>
              </a:rPr>
              <a:t>- (meaning heart) or </a:t>
            </a:r>
            <a:r>
              <a:rPr lang="en-US" i="1" dirty="0" err="1">
                <a:cs typeface="Arial" panose="020B0604020202020204" pitchFamily="34" charset="0"/>
              </a:rPr>
              <a:t>thorac</a:t>
            </a:r>
            <a:r>
              <a:rPr lang="en-US" dirty="0">
                <a:cs typeface="Arial" panose="020B0604020202020204" pitchFamily="34" charset="0"/>
              </a:rPr>
              <a:t>- (meaning chest). By combining these root words, suffixes, and prefixes you will be able to build extremely complex words. Whenever you combine root words, you will add an "o" between the root words being combined, as in </a:t>
            </a:r>
            <a:r>
              <a:rPr lang="en-US" i="1" dirty="0">
                <a:cs typeface="Arial" panose="020B0604020202020204" pitchFamily="34" charset="0"/>
              </a:rPr>
              <a:t>card-</a:t>
            </a:r>
            <a:r>
              <a:rPr lang="en-US" i="1" dirty="0" err="1">
                <a:cs typeface="Arial" panose="020B0604020202020204" pitchFamily="34" charset="0"/>
              </a:rPr>
              <a:t>io</a:t>
            </a:r>
            <a:r>
              <a:rPr lang="en-US" i="1" dirty="0">
                <a:cs typeface="Arial" panose="020B0604020202020204" pitchFamily="34" charset="0"/>
              </a:rPr>
              <a:t>-thoracic</a:t>
            </a:r>
            <a:r>
              <a:rPr lang="en-US" dirty="0">
                <a:cs typeface="Arial" panose="020B0604020202020204" pitchFamily="34" charset="0"/>
              </a:rPr>
              <a:t>.</a:t>
            </a:r>
          </a:p>
          <a:p>
            <a:r>
              <a:rPr lang="en-US" dirty="0">
                <a:cs typeface="Arial" panose="020B0604020202020204" pitchFamily="34" charset="0"/>
              </a:rPr>
              <a:t> </a:t>
            </a:r>
          </a:p>
          <a:p>
            <a:r>
              <a:rPr lang="en-US" dirty="0">
                <a:cs typeface="Arial" panose="020B0604020202020204" pitchFamily="34" charset="0"/>
              </a:rPr>
              <a:t>Only experience will tell you when not to add the "o."</a:t>
            </a:r>
          </a:p>
        </p:txBody>
      </p:sp>
    </p:spTree>
    <p:custDataLst>
      <p:tags r:id="rId1"/>
    </p:custDataLst>
    <p:extLst>
      <p:ext uri="{BB962C8B-B14F-4D97-AF65-F5344CB8AC3E}">
        <p14:creationId xmlns:p14="http://schemas.microsoft.com/office/powerpoint/2010/main" val="376858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Roots continued</a:t>
            </a:r>
          </a:p>
        </p:txBody>
      </p:sp>
      <p:sp>
        <p:nvSpPr>
          <p:cNvPr id="6" name="Rectangle 5"/>
          <p:cNvSpPr/>
          <p:nvPr/>
        </p:nvSpPr>
        <p:spPr>
          <a:xfrm>
            <a:off x="457200" y="1477119"/>
            <a:ext cx="8497614" cy="2616101"/>
          </a:xfrm>
          <a:prstGeom prst="rect">
            <a:avLst/>
          </a:prstGeom>
        </p:spPr>
        <p:txBody>
          <a:bodyPr wrap="square">
            <a:spAutoFit/>
          </a:bodyPr>
          <a:lstStyle/>
          <a:p>
            <a:r>
              <a:rPr lang="en-US" dirty="0">
                <a:cs typeface="Arial" panose="020B0604020202020204" pitchFamily="34" charset="0"/>
              </a:rPr>
              <a:t>Follow these rules to determine the order of the root words when combining them:</a:t>
            </a:r>
          </a:p>
          <a:p>
            <a:r>
              <a:rPr lang="en-US" dirty="0">
                <a:cs typeface="Arial" panose="020B0604020202020204" pitchFamily="34" charset="0"/>
              </a:rPr>
              <a:t> </a:t>
            </a:r>
          </a:p>
          <a:p>
            <a:pPr marL="457200" lvl="0" indent="-457200" hangingPunct="0">
              <a:buFont typeface="+mj-lt"/>
              <a:buAutoNum type="arabicPeriod"/>
            </a:pPr>
            <a:r>
              <a:rPr lang="en-US" sz="1600" dirty="0">
                <a:cs typeface="Arial" panose="020B0604020202020204" pitchFamily="34" charset="0"/>
              </a:rPr>
              <a:t>Name the proximal structure first, and then the distal structure(s). In the word </a:t>
            </a:r>
            <a:r>
              <a:rPr lang="en-US" sz="1600" i="1" dirty="0" err="1">
                <a:cs typeface="Arial" panose="020B0604020202020204" pitchFamily="34" charset="0"/>
              </a:rPr>
              <a:t>thoraco</a:t>
            </a:r>
            <a:r>
              <a:rPr lang="en-US" sz="1600" i="1" dirty="0">
                <a:cs typeface="Arial" panose="020B0604020202020204" pitchFamily="34" charset="0"/>
              </a:rPr>
              <a:t>-abdominal</a:t>
            </a:r>
            <a:r>
              <a:rPr lang="en-US" sz="1600" dirty="0">
                <a:cs typeface="Arial" panose="020B0604020202020204" pitchFamily="34" charset="0"/>
              </a:rPr>
              <a:t>, for example, the root </a:t>
            </a:r>
            <a:r>
              <a:rPr lang="en-US" sz="1600" i="1" dirty="0" err="1">
                <a:cs typeface="Arial" panose="020B0604020202020204" pitchFamily="34" charset="0"/>
              </a:rPr>
              <a:t>thoraco</a:t>
            </a:r>
            <a:r>
              <a:rPr lang="en-US" sz="1600" dirty="0">
                <a:cs typeface="Arial" panose="020B0604020202020204" pitchFamily="34" charset="0"/>
              </a:rPr>
              <a:t> precedes the root </a:t>
            </a:r>
            <a:r>
              <a:rPr lang="en-US" sz="1600" i="1" dirty="0">
                <a:cs typeface="Arial" panose="020B0604020202020204" pitchFamily="34" charset="0"/>
              </a:rPr>
              <a:t>abdominal</a:t>
            </a:r>
            <a:r>
              <a:rPr lang="en-US" sz="1600" dirty="0">
                <a:cs typeface="Arial" panose="020B0604020202020204" pitchFamily="34" charset="0"/>
              </a:rPr>
              <a:t> because the thorax is proximal to the abdomen.  </a:t>
            </a:r>
          </a:p>
          <a:p>
            <a:pPr marL="457200" lvl="0" indent="-457200" hangingPunct="0">
              <a:buFont typeface="+mj-lt"/>
              <a:buAutoNum type="arabicPeriod"/>
            </a:pPr>
            <a:r>
              <a:rPr lang="en-US" sz="1600" dirty="0">
                <a:cs typeface="Arial" panose="020B0604020202020204" pitchFamily="34" charset="0"/>
              </a:rPr>
              <a:t>When anatomic continuity does not exist naturally, the direction of flow will determine the relative position of the root words. For example, the word describing the surgical joining of the jejunum (</a:t>
            </a:r>
            <a:r>
              <a:rPr lang="en-US" sz="1600" i="1" dirty="0" err="1">
                <a:cs typeface="Arial" panose="020B0604020202020204" pitchFamily="34" charset="0"/>
              </a:rPr>
              <a:t>jejun</a:t>
            </a:r>
            <a:r>
              <a:rPr lang="en-US" sz="1600" dirty="0">
                <a:cs typeface="Arial" panose="020B0604020202020204" pitchFamily="34" charset="0"/>
              </a:rPr>
              <a:t>) to the gallbladder (</a:t>
            </a:r>
            <a:r>
              <a:rPr lang="en-US" sz="1600" i="1" dirty="0" err="1">
                <a:cs typeface="Arial" panose="020B0604020202020204" pitchFamily="34" charset="0"/>
              </a:rPr>
              <a:t>cholecyst</a:t>
            </a:r>
            <a:r>
              <a:rPr lang="en-US" sz="1600" dirty="0">
                <a:cs typeface="Arial" panose="020B0604020202020204" pitchFamily="34" charset="0"/>
              </a:rPr>
              <a:t>) is </a:t>
            </a:r>
            <a:r>
              <a:rPr lang="en-US" sz="1600" i="1" dirty="0" err="1">
                <a:cs typeface="Arial" panose="020B0604020202020204" pitchFamily="34" charset="0"/>
              </a:rPr>
              <a:t>cholecyst</a:t>
            </a:r>
            <a:r>
              <a:rPr lang="en-US" sz="1600" i="1" dirty="0">
                <a:cs typeface="Arial" panose="020B0604020202020204" pitchFamily="34" charset="0"/>
              </a:rPr>
              <a:t>-o-</a:t>
            </a:r>
            <a:r>
              <a:rPr lang="en-US" sz="1600" i="1" dirty="0" err="1">
                <a:cs typeface="Arial" panose="020B0604020202020204" pitchFamily="34" charset="0"/>
              </a:rPr>
              <a:t>jejun</a:t>
            </a:r>
            <a:r>
              <a:rPr lang="en-US" sz="1600" i="1" dirty="0">
                <a:cs typeface="Arial" panose="020B0604020202020204" pitchFamily="34" charset="0"/>
              </a:rPr>
              <a:t>-ostomy</a:t>
            </a:r>
            <a:r>
              <a:rPr lang="en-US" sz="1600" dirty="0">
                <a:cs typeface="Arial" panose="020B0604020202020204" pitchFamily="34" charset="0"/>
              </a:rPr>
              <a:t>. The root word for gallbladder precedes the root word for jejunum because bile will flow from the gallbladder to the jejunum as a result of this operation. </a:t>
            </a:r>
          </a:p>
        </p:txBody>
      </p:sp>
    </p:spTree>
    <p:custDataLst>
      <p:tags r:id="rId1"/>
    </p:custDataLst>
    <p:extLst>
      <p:ext uri="{BB962C8B-B14F-4D97-AF65-F5344CB8AC3E}">
        <p14:creationId xmlns:p14="http://schemas.microsoft.com/office/powerpoint/2010/main" val="229747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Roots continued</a:t>
            </a:r>
          </a:p>
        </p:txBody>
      </p:sp>
      <p:graphicFrame>
        <p:nvGraphicFramePr>
          <p:cNvPr id="3" name="Table 2"/>
          <p:cNvGraphicFramePr>
            <a:graphicFrameLocks noGrp="1"/>
          </p:cNvGraphicFramePr>
          <p:nvPr>
            <p:extLst>
              <p:ext uri="{D42A27DB-BD31-4B8C-83A1-F6EECF244321}">
                <p14:modId xmlns:p14="http://schemas.microsoft.com/office/powerpoint/2010/main" val="2651790060"/>
              </p:ext>
            </p:extLst>
          </p:nvPr>
        </p:nvGraphicFramePr>
        <p:xfrm>
          <a:off x="671786" y="1773174"/>
          <a:ext cx="3744766" cy="2093468"/>
        </p:xfrm>
        <a:graphic>
          <a:graphicData uri="http://schemas.openxmlformats.org/drawingml/2006/table">
            <a:tbl>
              <a:tblPr>
                <a:tableStyleId>{5C22544A-7EE6-4342-B048-85BDC9FD1C3A}</a:tableStyleId>
              </a:tblPr>
              <a:tblGrid>
                <a:gridCol w="1042175">
                  <a:extLst>
                    <a:ext uri="{9D8B030D-6E8A-4147-A177-3AD203B41FA5}">
                      <a16:colId xmlns:a16="http://schemas.microsoft.com/office/drawing/2014/main" val="20000"/>
                    </a:ext>
                  </a:extLst>
                </a:gridCol>
                <a:gridCol w="2702591">
                  <a:extLst>
                    <a:ext uri="{9D8B030D-6E8A-4147-A177-3AD203B41FA5}">
                      <a16:colId xmlns:a16="http://schemas.microsoft.com/office/drawing/2014/main" val="20001"/>
                    </a:ext>
                  </a:extLst>
                </a:gridCol>
              </a:tblGrid>
              <a:tr h="350520">
                <a:tc>
                  <a:txBody>
                    <a:bodyPr/>
                    <a:lstStyle/>
                    <a:p>
                      <a:pPr marL="63500" marR="0">
                        <a:lnSpc>
                          <a:spcPct val="115000"/>
                        </a:lnSpc>
                        <a:spcBef>
                          <a:spcPts val="0"/>
                        </a:spcBef>
                        <a:spcAft>
                          <a:spcPts val="0"/>
                        </a:spcAft>
                      </a:pPr>
                      <a:endParaRPr lang="en-US" sz="1800" dirty="0">
                        <a:effectLst/>
                        <a:latin typeface="+mj-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2000" b="1" dirty="0">
                          <a:effectLst/>
                          <a:latin typeface="+mj-lt"/>
                          <a:ea typeface="Times New Roman" panose="02020603050405020304" pitchFamily="18" charset="0"/>
                          <a:cs typeface="Arial" panose="020B0604020202020204" pitchFamily="34" charset="0"/>
                        </a:rPr>
                        <a:t>Thoracic</a:t>
                      </a:r>
                      <a:r>
                        <a:rPr lang="en-US" sz="2000" b="1" baseline="0" dirty="0">
                          <a:effectLst/>
                          <a:latin typeface="+mj-lt"/>
                          <a:ea typeface="Times New Roman" panose="02020603050405020304" pitchFamily="18" charset="0"/>
                          <a:cs typeface="Arial" panose="020B0604020202020204" pitchFamily="34" charset="0"/>
                        </a:rPr>
                        <a:t> Anatomy</a:t>
                      </a:r>
                      <a:endParaRPr lang="en-US" sz="2000" b="1" dirty="0">
                        <a:effectLst/>
                        <a:latin typeface="+mj-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bronch</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bronchus</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245364">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card (</a:t>
                      </a:r>
                      <a:r>
                        <a:rPr lang="en-US" sz="1200" dirty="0" err="1">
                          <a:effectLst/>
                          <a:latin typeface="+mn-lt"/>
                          <a:cs typeface="Arial" panose="020B0604020202020204" pitchFamily="34" charset="0"/>
                        </a:rPr>
                        <a:t>ium</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heart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pneumon</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lung</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pulmon</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lung, structures related to the lung</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phren</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respiratory diaphragm</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9"/>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thorac</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chest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trache</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trachea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r h="25400">
                <a:tc>
                  <a:txBody>
                    <a:bodyPr/>
                    <a:lstStyle/>
                    <a:p>
                      <a:pPr marL="0" marR="0">
                        <a:lnSpc>
                          <a:spcPct val="115000"/>
                        </a:lnSpc>
                        <a:spcBef>
                          <a:spcPts val="0"/>
                        </a:spcBef>
                        <a:spcAft>
                          <a:spcPts val="0"/>
                        </a:spcAft>
                      </a:pPr>
                      <a:r>
                        <a:rPr lang="en-US" sz="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tc>
                  <a:txBody>
                    <a:bodyPr/>
                    <a:lstStyle/>
                    <a:p>
                      <a:pPr marL="0" marR="0">
                        <a:lnSpc>
                          <a:spcPct val="115000"/>
                        </a:lnSpc>
                        <a:spcBef>
                          <a:spcPts val="0"/>
                        </a:spcBef>
                        <a:spcAft>
                          <a:spcPts val="0"/>
                        </a:spcAft>
                      </a:pPr>
                      <a:r>
                        <a:rPr lang="en-US" sz="100" dirty="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81049863"/>
              </p:ext>
            </p:extLst>
          </p:nvPr>
        </p:nvGraphicFramePr>
        <p:xfrm>
          <a:off x="4718304" y="1775841"/>
          <a:ext cx="3584448" cy="2353691"/>
        </p:xfrm>
        <a:graphic>
          <a:graphicData uri="http://schemas.openxmlformats.org/drawingml/2006/table">
            <a:tbl>
              <a:tblPr>
                <a:tableStyleId>{5C22544A-7EE6-4342-B048-85BDC9FD1C3A}</a:tableStyleId>
              </a:tblPr>
              <a:tblGrid>
                <a:gridCol w="655029">
                  <a:extLst>
                    <a:ext uri="{9D8B030D-6E8A-4147-A177-3AD203B41FA5}">
                      <a16:colId xmlns:a16="http://schemas.microsoft.com/office/drawing/2014/main" val="20000"/>
                    </a:ext>
                  </a:extLst>
                </a:gridCol>
                <a:gridCol w="2929419">
                  <a:extLst>
                    <a:ext uri="{9D8B030D-6E8A-4147-A177-3AD203B41FA5}">
                      <a16:colId xmlns:a16="http://schemas.microsoft.com/office/drawing/2014/main" val="20001"/>
                    </a:ext>
                  </a:extLst>
                </a:gridCol>
              </a:tblGrid>
              <a:tr h="350520">
                <a:tc>
                  <a:txBody>
                    <a:bodyPr/>
                    <a:lstStyle/>
                    <a:p>
                      <a:pPr marL="0" marR="0">
                        <a:lnSpc>
                          <a:spcPct val="115000"/>
                        </a:lnSpc>
                        <a:spcBef>
                          <a:spcPts val="0"/>
                        </a:spcBef>
                        <a:spcAft>
                          <a:spcPts val="0"/>
                        </a:spcAft>
                      </a:pPr>
                      <a:r>
                        <a:rPr lang="en-US" sz="2000" dirty="0">
                          <a:effectLst/>
                          <a:latin typeface="+mn-lt"/>
                          <a:cs typeface="Arial" panose="020B0604020202020204" pitchFamily="34" charset="0"/>
                        </a:rPr>
                        <a:t> </a:t>
                      </a:r>
                      <a:endParaRPr lang="en-US" sz="18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215900" marR="0">
                        <a:lnSpc>
                          <a:spcPct val="115000"/>
                        </a:lnSpc>
                        <a:spcBef>
                          <a:spcPts val="0"/>
                        </a:spcBef>
                        <a:spcAft>
                          <a:spcPts val="0"/>
                        </a:spcAft>
                      </a:pPr>
                      <a:r>
                        <a:rPr lang="en-US" sz="1800" b="1" dirty="0">
                          <a:effectLst/>
                          <a:latin typeface="+mn-lt"/>
                          <a:cs typeface="Arial" panose="020B0604020202020204" pitchFamily="34" charset="0"/>
                        </a:rPr>
                        <a:t>Genitourinary Anatomy</a:t>
                      </a:r>
                      <a:endParaRPr lang="en-US" sz="2000" b="1"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490728">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cyst: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bladder, sac (usually refers to the urinary bladder)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nephr</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kidney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245364">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pyel:</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pelvis of the kidney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ren</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kidney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245364">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ureter: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ureter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45364">
                <a:tc>
                  <a:txBody>
                    <a:bodyPr/>
                    <a:lstStyle/>
                    <a:p>
                      <a:pPr marL="63500" marR="0">
                        <a:lnSpc>
                          <a:spcPct val="115000"/>
                        </a:lnSpc>
                        <a:spcBef>
                          <a:spcPts val="0"/>
                        </a:spcBef>
                        <a:spcAft>
                          <a:spcPts val="0"/>
                        </a:spcAft>
                      </a:pPr>
                      <a:r>
                        <a:rPr lang="en-US" sz="1200" dirty="0" err="1">
                          <a:effectLst/>
                          <a:latin typeface="+mn-lt"/>
                          <a:cs typeface="Arial" panose="020B0604020202020204" pitchFamily="34" charset="0"/>
                        </a:rPr>
                        <a:t>urethr</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urethra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9"/>
                  </a:ext>
                </a:extLst>
              </a:tr>
              <a:tr h="197993">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vesic:</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50800" marR="0">
                        <a:lnSpc>
                          <a:spcPct val="115000"/>
                        </a:lnSpc>
                        <a:spcBef>
                          <a:spcPts val="0"/>
                        </a:spcBef>
                        <a:spcAft>
                          <a:spcPts val="0"/>
                        </a:spcAft>
                      </a:pPr>
                      <a:r>
                        <a:rPr lang="en-US" sz="1200" dirty="0">
                          <a:effectLst/>
                          <a:latin typeface="+mn-lt"/>
                          <a:cs typeface="Arial" panose="020B0604020202020204" pitchFamily="34" charset="0"/>
                        </a:rPr>
                        <a:t>urinary bladder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87630">
                <a:tc>
                  <a:txBody>
                    <a:bodyPr/>
                    <a:lstStyle/>
                    <a:p>
                      <a:pPr marL="0" marR="0">
                        <a:lnSpc>
                          <a:spcPct val="115000"/>
                        </a:lnSpc>
                        <a:spcBef>
                          <a:spcPts val="0"/>
                        </a:spcBef>
                        <a:spcAft>
                          <a:spcPts val="0"/>
                        </a:spcAft>
                      </a:pPr>
                      <a:r>
                        <a:rPr lang="en-US" sz="5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tc>
                  <a:txBody>
                    <a:bodyPr/>
                    <a:lstStyle/>
                    <a:p>
                      <a:pPr marL="0" marR="0">
                        <a:lnSpc>
                          <a:spcPct val="115000"/>
                        </a:lnSpc>
                        <a:spcBef>
                          <a:spcPts val="0"/>
                        </a:spcBef>
                        <a:spcAft>
                          <a:spcPts val="0"/>
                        </a:spcAft>
                      </a:pPr>
                      <a:r>
                        <a:rPr lang="en-US" sz="5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bl>
          </a:graphicData>
        </a:graphic>
      </p:graphicFrame>
    </p:spTree>
    <p:custDataLst>
      <p:tags r:id="rId1"/>
    </p:custDataLst>
    <p:extLst>
      <p:ext uri="{BB962C8B-B14F-4D97-AF65-F5344CB8AC3E}">
        <p14:creationId xmlns:p14="http://schemas.microsoft.com/office/powerpoint/2010/main" val="74681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Prefixes</a:t>
            </a:r>
          </a:p>
        </p:txBody>
      </p:sp>
      <p:graphicFrame>
        <p:nvGraphicFramePr>
          <p:cNvPr id="5" name="Table 4"/>
          <p:cNvGraphicFramePr>
            <a:graphicFrameLocks noGrp="1"/>
          </p:cNvGraphicFramePr>
          <p:nvPr>
            <p:extLst>
              <p:ext uri="{D42A27DB-BD31-4B8C-83A1-F6EECF244321}">
                <p14:modId xmlns:p14="http://schemas.microsoft.com/office/powerpoint/2010/main" val="2837011954"/>
              </p:ext>
            </p:extLst>
          </p:nvPr>
        </p:nvGraphicFramePr>
        <p:xfrm>
          <a:off x="4877420" y="1437400"/>
          <a:ext cx="3809380" cy="2997376"/>
        </p:xfrm>
        <a:graphic>
          <a:graphicData uri="http://schemas.openxmlformats.org/drawingml/2006/table">
            <a:tbl>
              <a:tblPr>
                <a:tableStyleId>{5C22544A-7EE6-4342-B048-85BDC9FD1C3A}</a:tableStyleId>
              </a:tblPr>
              <a:tblGrid>
                <a:gridCol w="1197560">
                  <a:extLst>
                    <a:ext uri="{9D8B030D-6E8A-4147-A177-3AD203B41FA5}">
                      <a16:colId xmlns:a16="http://schemas.microsoft.com/office/drawing/2014/main" val="20000"/>
                    </a:ext>
                  </a:extLst>
                </a:gridCol>
                <a:gridCol w="2611820">
                  <a:extLst>
                    <a:ext uri="{9D8B030D-6E8A-4147-A177-3AD203B41FA5}">
                      <a16:colId xmlns:a16="http://schemas.microsoft.com/office/drawing/2014/main" val="20001"/>
                    </a:ext>
                  </a:extLst>
                </a:gridCol>
              </a:tblGrid>
              <a:tr h="259213">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contra-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against, opposite</a:t>
                      </a:r>
                      <a:endParaRPr lang="en-US" sz="120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41933">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extra-, </a:t>
                      </a:r>
                      <a:r>
                        <a:rPr lang="en-US" sz="1200" dirty="0" err="1">
                          <a:effectLst/>
                          <a:latin typeface="+mn-lt"/>
                          <a:cs typeface="Arial" panose="020B0604020202020204" pitchFamily="34" charset="0"/>
                        </a:rPr>
                        <a:t>exo</a:t>
                      </a:r>
                      <a:r>
                        <a:rPr lang="en-US" sz="1200" dirty="0">
                          <a:effectLst/>
                          <a:latin typeface="+mn-lt"/>
                          <a:cs typeface="Arial" panose="020B0604020202020204" pitchFamily="34" charset="0"/>
                        </a:rPr>
                        <a:t>-, ex-</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outside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46646">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hemi-</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half</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infra-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inferior, below</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inter-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between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45860">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intra-, endo-</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within/inside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para-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beside/alongside/parallel to</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45860">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peri-</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surrounding/around</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post-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posterior, behind</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6"/>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retro-</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posterior, behind</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8"/>
                  </a:ext>
                </a:extLst>
              </a:tr>
              <a:tr h="246646">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sub-</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less than total/under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0"/>
                  </a:ext>
                </a:extLst>
              </a:tr>
              <a:tr h="245075">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supra-</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superior, above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2"/>
                  </a:ext>
                </a:extLst>
              </a:tr>
              <a:tr h="40768">
                <a:tc>
                  <a:txBody>
                    <a:bodyPr/>
                    <a:lstStyle/>
                    <a:p>
                      <a:pPr marL="0" marR="0">
                        <a:lnSpc>
                          <a:spcPct val="115000"/>
                        </a:lnSpc>
                        <a:spcBef>
                          <a:spcPts val="0"/>
                        </a:spcBef>
                        <a:spcAft>
                          <a:spcPts val="0"/>
                        </a:spcAft>
                      </a:pPr>
                      <a:r>
                        <a:rPr lang="en-US" sz="2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tc>
                  <a:txBody>
                    <a:bodyPr/>
                    <a:lstStyle/>
                    <a:p>
                      <a:pPr marL="0" marR="0">
                        <a:lnSpc>
                          <a:spcPct val="115000"/>
                        </a:lnSpc>
                        <a:spcBef>
                          <a:spcPts val="0"/>
                        </a:spcBef>
                        <a:spcAft>
                          <a:spcPts val="0"/>
                        </a:spcAft>
                      </a:pPr>
                      <a:r>
                        <a:rPr lang="en-US" sz="2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23"/>
                  </a:ext>
                </a:extLst>
              </a:tr>
            </a:tbl>
          </a:graphicData>
        </a:graphic>
      </p:graphicFrame>
      <p:sp>
        <p:nvSpPr>
          <p:cNvPr id="8" name="Rectangle 7"/>
          <p:cNvSpPr/>
          <p:nvPr/>
        </p:nvSpPr>
        <p:spPr>
          <a:xfrm>
            <a:off x="457200" y="1477119"/>
            <a:ext cx="3946634" cy="1477328"/>
          </a:xfrm>
          <a:prstGeom prst="rect">
            <a:avLst/>
          </a:prstGeom>
        </p:spPr>
        <p:txBody>
          <a:bodyPr wrap="square">
            <a:spAutoFit/>
          </a:bodyPr>
          <a:lstStyle/>
          <a:p>
            <a:pPr hangingPunct="0"/>
            <a:r>
              <a:rPr lang="en-US" dirty="0">
                <a:cs typeface="Arial" panose="020B0604020202020204" pitchFamily="34" charset="0"/>
              </a:rPr>
              <a:t>A </a:t>
            </a:r>
            <a:r>
              <a:rPr lang="en-US" b="1" dirty="0">
                <a:cs typeface="Arial" panose="020B0604020202020204" pitchFamily="34" charset="0"/>
              </a:rPr>
              <a:t>prefix</a:t>
            </a:r>
            <a:r>
              <a:rPr lang="en-US" dirty="0">
                <a:cs typeface="Arial" panose="020B0604020202020204" pitchFamily="34" charset="0"/>
              </a:rPr>
              <a:t> is a word part that precedes a root word or combining form to change or enhance its meaning. In the words "implant," "supplant" and "transplant," the prefixes are </a:t>
            </a:r>
            <a:r>
              <a:rPr lang="en-US" i="1" dirty="0" err="1">
                <a:cs typeface="Arial" panose="020B0604020202020204" pitchFamily="34" charset="0"/>
              </a:rPr>
              <a:t>im</a:t>
            </a:r>
            <a:r>
              <a:rPr lang="en-US" dirty="0">
                <a:cs typeface="Arial" panose="020B0604020202020204" pitchFamily="34" charset="0"/>
              </a:rPr>
              <a:t>-, </a:t>
            </a:r>
            <a:r>
              <a:rPr lang="en-US" i="1" dirty="0">
                <a:cs typeface="Arial" panose="020B0604020202020204" pitchFamily="34" charset="0"/>
              </a:rPr>
              <a:t>sup</a:t>
            </a:r>
            <a:r>
              <a:rPr lang="en-US" dirty="0">
                <a:cs typeface="Arial" panose="020B0604020202020204" pitchFamily="34" charset="0"/>
              </a:rPr>
              <a:t>-, and </a:t>
            </a:r>
            <a:r>
              <a:rPr lang="en-US" i="1" dirty="0">
                <a:cs typeface="Arial" panose="020B0604020202020204" pitchFamily="34" charset="0"/>
              </a:rPr>
              <a:t>trans</a:t>
            </a:r>
            <a:r>
              <a:rPr lang="en-US" dirty="0">
                <a:cs typeface="Arial" panose="020B0604020202020204" pitchFamily="34" charset="0"/>
              </a:rPr>
              <a:t>-.</a:t>
            </a:r>
          </a:p>
        </p:txBody>
      </p:sp>
    </p:spTree>
    <p:custDataLst>
      <p:tags r:id="rId1"/>
    </p:custDataLst>
    <p:extLst>
      <p:ext uri="{BB962C8B-B14F-4D97-AF65-F5344CB8AC3E}">
        <p14:creationId xmlns:p14="http://schemas.microsoft.com/office/powerpoint/2010/main" val="335645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Suffixes</a:t>
            </a:r>
          </a:p>
        </p:txBody>
      </p:sp>
      <p:graphicFrame>
        <p:nvGraphicFramePr>
          <p:cNvPr id="3" name="Table 2"/>
          <p:cNvGraphicFramePr>
            <a:graphicFrameLocks noGrp="1"/>
          </p:cNvGraphicFramePr>
          <p:nvPr>
            <p:extLst>
              <p:ext uri="{D42A27DB-BD31-4B8C-83A1-F6EECF244321}">
                <p14:modId xmlns:p14="http://schemas.microsoft.com/office/powerpoint/2010/main" val="3153020695"/>
              </p:ext>
            </p:extLst>
          </p:nvPr>
        </p:nvGraphicFramePr>
        <p:xfrm>
          <a:off x="539750" y="2103228"/>
          <a:ext cx="3968922" cy="2131620"/>
        </p:xfrm>
        <a:graphic>
          <a:graphicData uri="http://schemas.openxmlformats.org/drawingml/2006/table">
            <a:tbl>
              <a:tblPr>
                <a:tableStyleId>{5C22544A-7EE6-4342-B048-85BDC9FD1C3A}</a:tableStyleId>
              </a:tblPr>
              <a:tblGrid>
                <a:gridCol w="1012316">
                  <a:extLst>
                    <a:ext uri="{9D8B030D-6E8A-4147-A177-3AD203B41FA5}">
                      <a16:colId xmlns:a16="http://schemas.microsoft.com/office/drawing/2014/main" val="20000"/>
                    </a:ext>
                  </a:extLst>
                </a:gridCol>
                <a:gridCol w="2956606">
                  <a:extLst>
                    <a:ext uri="{9D8B030D-6E8A-4147-A177-3AD203B41FA5}">
                      <a16:colId xmlns:a16="http://schemas.microsoft.com/office/drawing/2014/main" val="20001"/>
                    </a:ext>
                  </a:extLst>
                </a:gridCol>
              </a:tblGrid>
              <a:tr h="248256">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ectomy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removal, excision, extraction, extirpation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24612">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ocentesis</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 puncture (needle) aspiration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33281">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-itis:</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infection, inflammation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263007">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-ogram:</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examination of</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33281">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-ology: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study of</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31704">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(-o)lysis:</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break down/destruction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24612">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omegaly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enlargement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33281">
                <a:tc>
                  <a:txBody>
                    <a:bodyPr/>
                    <a:lstStyle/>
                    <a:p>
                      <a:pPr marL="762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opexy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fixation or immobilization</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39586">
                <a:tc>
                  <a:txBody>
                    <a:bodyPr/>
                    <a:lstStyle/>
                    <a:p>
                      <a:pPr marL="76200" marR="0">
                        <a:lnSpc>
                          <a:spcPct val="115000"/>
                        </a:lnSpc>
                        <a:spcBef>
                          <a:spcPts val="0"/>
                        </a:spcBef>
                        <a:spcAft>
                          <a:spcPts val="0"/>
                        </a:spcAft>
                      </a:pPr>
                      <a:r>
                        <a:rPr lang="en-US" sz="1200">
                          <a:effectLst/>
                          <a:latin typeface="+mn-lt"/>
                          <a:cs typeface="Arial" panose="020B0604020202020204" pitchFamily="34" charset="0"/>
                        </a:rPr>
                        <a:t>-oplasty:</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surgical reshaping</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05048046"/>
              </p:ext>
            </p:extLst>
          </p:nvPr>
        </p:nvGraphicFramePr>
        <p:xfrm>
          <a:off x="4676838" y="2118596"/>
          <a:ext cx="3635058" cy="2961027"/>
        </p:xfrm>
        <a:graphic>
          <a:graphicData uri="http://schemas.openxmlformats.org/drawingml/2006/table">
            <a:tbl>
              <a:tblPr>
                <a:tableStyleId>{5C22544A-7EE6-4342-B048-85BDC9FD1C3A}</a:tableStyleId>
              </a:tblPr>
              <a:tblGrid>
                <a:gridCol w="930676">
                  <a:extLst>
                    <a:ext uri="{9D8B030D-6E8A-4147-A177-3AD203B41FA5}">
                      <a16:colId xmlns:a16="http://schemas.microsoft.com/office/drawing/2014/main" val="20000"/>
                    </a:ext>
                  </a:extLst>
                </a:gridCol>
                <a:gridCol w="2704382">
                  <a:extLst>
                    <a:ext uri="{9D8B030D-6E8A-4147-A177-3AD203B41FA5}">
                      <a16:colId xmlns:a16="http://schemas.microsoft.com/office/drawing/2014/main" val="20001"/>
                    </a:ext>
                  </a:extLst>
                </a:gridCol>
              </a:tblGrid>
              <a:tr h="236457">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orrhaphy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surgical repair</a:t>
                      </a:r>
                      <a:endParaRPr lang="en-US" sz="120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230950">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(-o)scope: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instrument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476314">
                <a:tc>
                  <a:txBody>
                    <a:bodyPr/>
                    <a:lstStyle/>
                    <a:p>
                      <a:pPr marL="0" marR="0">
                        <a:lnSpc>
                          <a:spcPct val="115000"/>
                        </a:lnSpc>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examination by visualization of the inside of</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476314">
                <a:tc rowSpan="2">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oscopy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an organ through an optical instrument such</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336458">
                <a:tc vMerge="1">
                  <a:txBody>
                    <a:bodyPr/>
                    <a:lstStyle/>
                    <a:p>
                      <a:endParaRPr lang="en-US"/>
                    </a:p>
                  </a:txBody>
                  <a:tcPr/>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as laparoscopy (abdomen), proctoscopy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30950">
                <a:tc>
                  <a:txBody>
                    <a:bodyPr/>
                    <a:lstStyle/>
                    <a:p>
                      <a:pPr marL="0" marR="0">
                        <a:lnSpc>
                          <a:spcPct val="115000"/>
                        </a:lnSpc>
                        <a:spcBef>
                          <a:spcPts val="0"/>
                        </a:spcBef>
                        <a:spcAft>
                          <a:spcPts val="0"/>
                        </a:spcAft>
                      </a:pPr>
                      <a:r>
                        <a:rPr lang="en-US" sz="1200">
                          <a:effectLst/>
                          <a:latin typeface="+mn-lt"/>
                          <a:cs typeface="Arial" panose="020B0604020202020204" pitchFamily="34" charset="0"/>
                        </a:rPr>
                        <a:t> </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(rectum), cystoscopy (urinary bladder)</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7"/>
                  </a:ext>
                </a:extLst>
              </a:tr>
              <a:tr h="230950">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-osis:</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state of/many</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08"/>
                  </a:ext>
                </a:extLst>
              </a:tr>
              <a:tr h="230950">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(-o)stasis:</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control/stop</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0"/>
                  </a:ext>
                </a:extLst>
              </a:tr>
              <a:tr h="230950">
                <a:tc>
                  <a:txBody>
                    <a:bodyPr/>
                    <a:lstStyle/>
                    <a:p>
                      <a:pPr marL="63500" marR="0">
                        <a:lnSpc>
                          <a:spcPct val="115000"/>
                        </a:lnSpc>
                        <a:spcBef>
                          <a:spcPts val="0"/>
                        </a:spcBef>
                        <a:spcAft>
                          <a:spcPts val="0"/>
                        </a:spcAft>
                      </a:pPr>
                      <a:r>
                        <a:rPr lang="en-US" sz="1200">
                          <a:effectLst/>
                          <a:latin typeface="+mn-lt"/>
                          <a:cs typeface="Arial" panose="020B0604020202020204" pitchFamily="34" charset="0"/>
                        </a:rPr>
                        <a:t>-ostomy:</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new opening or drainage</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1"/>
                  </a:ext>
                </a:extLst>
              </a:tr>
              <a:tr h="230950">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a:t>
                      </a:r>
                      <a:r>
                        <a:rPr lang="en-US" sz="1200" dirty="0" err="1">
                          <a:effectLst/>
                          <a:latin typeface="+mn-lt"/>
                          <a:cs typeface="Arial" panose="020B0604020202020204" pitchFamily="34" charset="0"/>
                        </a:rPr>
                        <a:t>otomy</a:t>
                      </a:r>
                      <a:r>
                        <a:rPr lang="en-US" sz="1200" dirty="0">
                          <a:effectLst/>
                          <a:latin typeface="+mn-lt"/>
                          <a:cs typeface="Arial" panose="020B0604020202020204" pitchFamily="34" charset="0"/>
                        </a:rPr>
                        <a:t>:</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cs typeface="Arial" panose="020B0604020202020204" pitchFamily="34" charset="0"/>
                        </a:rPr>
                        <a:t>incision/cutting into</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3"/>
                  </a:ext>
                </a:extLst>
              </a:tr>
              <a:tr h="49784">
                <a:tc>
                  <a:txBody>
                    <a:bodyPr/>
                    <a:lstStyle/>
                    <a:p>
                      <a:pPr marL="0" marR="0">
                        <a:lnSpc>
                          <a:spcPts val="100"/>
                        </a:lnSpc>
                        <a:spcBef>
                          <a:spcPts val="0"/>
                        </a:spcBef>
                        <a:spcAft>
                          <a:spcPts val="0"/>
                        </a:spcAft>
                      </a:pPr>
                      <a:r>
                        <a:rPr lang="en-US" sz="1200">
                          <a:effectLst/>
                          <a:latin typeface="+mn-lt"/>
                          <a:cs typeface="Arial" panose="020B0604020202020204" pitchFamily="34" charset="0"/>
                        </a:rPr>
                        <a:t> </a:t>
                      </a:r>
                      <a:endParaRPr lang="en-US" sz="1200">
                        <a:effectLst/>
                        <a:latin typeface="+mn-lt"/>
                        <a:ea typeface="Times New Roman" panose="02020603050405020304" pitchFamily="18" charset="0"/>
                        <a:cs typeface="Arial" panose="020B0604020202020204" pitchFamily="34" charset="0"/>
                      </a:endParaRPr>
                    </a:p>
                  </a:txBody>
                  <a:tcPr marL="0" marR="0" marT="0" marB="0" anchor="b"/>
                </a:tc>
                <a:tc>
                  <a:txBody>
                    <a:bodyPr/>
                    <a:lstStyle/>
                    <a:p>
                      <a:pPr marL="0" marR="0">
                        <a:lnSpc>
                          <a:spcPts val="100"/>
                        </a:lnSpc>
                        <a:spcBef>
                          <a:spcPts val="0"/>
                        </a:spcBef>
                        <a:spcAft>
                          <a:spcPts val="0"/>
                        </a:spcAft>
                      </a:pPr>
                      <a:r>
                        <a:rPr lang="en-US" sz="1200" dirty="0">
                          <a:effectLst/>
                          <a:latin typeface="+mn-lt"/>
                          <a:cs typeface="Arial" panose="020B0604020202020204" pitchFamily="34" charset="0"/>
                        </a:rPr>
                        <a:t> </a:t>
                      </a:r>
                      <a:endParaRPr lang="en-US" sz="1200" dirty="0">
                        <a:effectLst/>
                        <a:latin typeface="+mn-lt"/>
                        <a:ea typeface="Times New Roman" panose="02020603050405020304" pitchFamily="18" charset="0"/>
                        <a:cs typeface="Arial" panose="020B0604020202020204" pitchFamily="34" charset="0"/>
                      </a:endParaRPr>
                    </a:p>
                  </a:txBody>
                  <a:tcPr marL="0" marR="0" marT="0" marB="0" anchor="b"/>
                </a:tc>
                <a:extLst>
                  <a:ext uri="{0D108BD9-81ED-4DB2-BD59-A6C34878D82A}">
                    <a16:rowId xmlns:a16="http://schemas.microsoft.com/office/drawing/2014/main" val="10014"/>
                  </a:ext>
                </a:extLst>
              </a:tr>
            </a:tbl>
          </a:graphicData>
        </a:graphic>
      </p:graphicFrame>
    </p:spTree>
    <p:custDataLst>
      <p:tags r:id="rId1"/>
    </p:custDataLst>
    <p:extLst>
      <p:ext uri="{BB962C8B-B14F-4D97-AF65-F5344CB8AC3E}">
        <p14:creationId xmlns:p14="http://schemas.microsoft.com/office/powerpoint/2010/main" val="99564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Anatomical position</a:t>
            </a:r>
          </a:p>
        </p:txBody>
      </p:sp>
      <p:sp>
        <p:nvSpPr>
          <p:cNvPr id="3" name="Content Placeholder 2"/>
          <p:cNvSpPr>
            <a:spLocks noGrp="1"/>
          </p:cNvSpPr>
          <p:nvPr>
            <p:ph idx="1"/>
          </p:nvPr>
        </p:nvSpPr>
        <p:spPr>
          <a:xfrm>
            <a:off x="457200" y="1600200"/>
            <a:ext cx="5212080" cy="1636986"/>
          </a:xfrm>
        </p:spPr>
        <p:txBody>
          <a:bodyPr/>
          <a:lstStyle/>
          <a:p>
            <a:pPr lvl="0" hangingPunct="0"/>
            <a:r>
              <a:rPr lang="en-US" dirty="0"/>
              <a:t>Body erect </a:t>
            </a:r>
          </a:p>
          <a:p>
            <a:pPr lvl="0" hangingPunct="0"/>
            <a:r>
              <a:rPr lang="en-US" dirty="0"/>
              <a:t>Feet slightly apart </a:t>
            </a:r>
          </a:p>
          <a:p>
            <a:pPr lvl="0" hangingPunct="0"/>
            <a:r>
              <a:rPr lang="en-US" dirty="0"/>
              <a:t>Palms facing forward </a:t>
            </a:r>
          </a:p>
          <a:p>
            <a:pPr lvl="0" hangingPunct="0"/>
            <a:r>
              <a:rPr lang="en-US" dirty="0"/>
              <a:t>Thumbs pointing away from body </a:t>
            </a:r>
          </a:p>
          <a:p>
            <a:pPr marL="0" indent="0">
              <a:buNone/>
            </a:pPr>
            <a:endParaRPr lang="en-US" sz="2000" dirty="0"/>
          </a:p>
        </p:txBody>
      </p:sp>
      <p:sp>
        <p:nvSpPr>
          <p:cNvPr id="7" name="Rectangle 6"/>
          <p:cNvSpPr/>
          <p:nvPr/>
        </p:nvSpPr>
        <p:spPr>
          <a:xfrm>
            <a:off x="1" y="5988923"/>
            <a:ext cx="2598344" cy="461665"/>
          </a:xfrm>
          <a:prstGeom prst="rect">
            <a:avLst/>
          </a:prstGeom>
        </p:spPr>
        <p:txBody>
          <a:bodyPr wrap="square">
            <a:spAutoFit/>
          </a:bodyPr>
          <a:lstStyle/>
          <a:p>
            <a:r>
              <a:rPr lang="en-US" sz="800" dirty="0">
                <a:solidFill>
                  <a:schemeClr val="bg1"/>
                </a:solidFill>
                <a:latin typeface="+mj-lt"/>
              </a:rPr>
              <a:t>Images courtesy http://anatomystudybuddy.wordpress.com/2012/09/19/anatomical-position/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141" r="32873"/>
          <a:stretch/>
        </p:blipFill>
        <p:spPr>
          <a:xfrm flipH="1">
            <a:off x="6640433" y="861847"/>
            <a:ext cx="2361855" cy="4929353"/>
          </a:xfrm>
          <a:prstGeom prst="rect">
            <a:avLst/>
          </a:prstGeom>
        </p:spPr>
      </p:pic>
    </p:spTree>
    <p:custDataLst>
      <p:tags r:id="rId1"/>
    </p:custDataLst>
    <p:extLst>
      <p:ext uri="{BB962C8B-B14F-4D97-AF65-F5344CB8AC3E}">
        <p14:creationId xmlns:p14="http://schemas.microsoft.com/office/powerpoint/2010/main" val="3614385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terminology: Suffixes continued</a:t>
            </a:r>
          </a:p>
        </p:txBody>
      </p:sp>
      <p:sp>
        <p:nvSpPr>
          <p:cNvPr id="4" name="Rectangle 3"/>
          <p:cNvSpPr/>
          <p:nvPr/>
        </p:nvSpPr>
        <p:spPr>
          <a:xfrm>
            <a:off x="457200" y="1453074"/>
            <a:ext cx="8229600" cy="2656176"/>
          </a:xfrm>
          <a:prstGeom prst="rect">
            <a:avLst/>
          </a:prstGeom>
        </p:spPr>
        <p:txBody>
          <a:bodyPr wrap="square">
            <a:spAutoFit/>
          </a:bodyPr>
          <a:lstStyle/>
          <a:p>
            <a:pPr marR="12700" hangingPunct="0">
              <a:lnSpc>
                <a:spcPct val="108000"/>
              </a:lnSpc>
            </a:pPr>
            <a:r>
              <a:rPr lang="en-US" dirty="0">
                <a:ea typeface="Times New Roman" panose="02020603050405020304" pitchFamily="18" charset="0"/>
                <a:cs typeface="Arial" panose="020B0604020202020204" pitchFamily="34" charset="0"/>
              </a:rPr>
              <a:t>The ending portion that follows a root word or combining form is called a </a:t>
            </a:r>
            <a:r>
              <a:rPr lang="en-US" b="1" dirty="0">
                <a:ea typeface="Times New Roman" panose="02020603050405020304" pitchFamily="18" charset="0"/>
                <a:cs typeface="Arial" panose="020B0604020202020204" pitchFamily="34" charset="0"/>
              </a:rPr>
              <a:t>suffix</a:t>
            </a:r>
            <a:r>
              <a:rPr lang="en-US" dirty="0">
                <a:ea typeface="Times New Roman" panose="02020603050405020304" pitchFamily="18" charset="0"/>
                <a:cs typeface="Arial" panose="020B0604020202020204" pitchFamily="34" charset="0"/>
              </a:rPr>
              <a:t>. In the words "porter" and "ported" for example, the suffixes are -</a:t>
            </a:r>
            <a:r>
              <a:rPr lang="en-US" i="1" dirty="0" err="1">
                <a:ea typeface="Times New Roman" panose="02020603050405020304" pitchFamily="18" charset="0"/>
                <a:cs typeface="Arial" panose="020B0604020202020204" pitchFamily="34" charset="0"/>
              </a:rPr>
              <a:t>er</a:t>
            </a:r>
            <a:r>
              <a:rPr lang="en-US" dirty="0">
                <a:ea typeface="Times New Roman" panose="02020603050405020304" pitchFamily="18" charset="0"/>
                <a:cs typeface="Arial" panose="020B0604020202020204" pitchFamily="34" charset="0"/>
              </a:rPr>
              <a:t>, -</a:t>
            </a:r>
            <a:r>
              <a:rPr lang="en-US" i="1" dirty="0">
                <a:ea typeface="Times New Roman" panose="02020603050405020304" pitchFamily="18" charset="0"/>
                <a:cs typeface="Arial" panose="020B0604020202020204" pitchFamily="34" charset="0"/>
              </a:rPr>
              <a:t>ed</a:t>
            </a:r>
            <a:r>
              <a:rPr lang="en-US" dirty="0">
                <a:ea typeface="Times New Roman" panose="02020603050405020304" pitchFamily="18" charset="0"/>
                <a:cs typeface="Arial" panose="020B0604020202020204" pitchFamily="34" charset="0"/>
              </a:rPr>
              <a:t>. You can change the meaning of a word by adding a suffix for example, the suffix - </a:t>
            </a:r>
            <a:r>
              <a:rPr lang="en-US" i="1" dirty="0" err="1">
                <a:ea typeface="Times New Roman" panose="02020603050405020304" pitchFamily="18" charset="0"/>
                <a:cs typeface="Arial" panose="020B0604020202020204" pitchFamily="34" charset="0"/>
              </a:rPr>
              <a:t>er</a:t>
            </a:r>
            <a:r>
              <a:rPr lang="en-US" dirty="0">
                <a:ea typeface="Times New Roman" panose="02020603050405020304" pitchFamily="18" charset="0"/>
                <a:cs typeface="Arial" panose="020B0604020202020204" pitchFamily="34" charset="0"/>
              </a:rPr>
              <a:t> means "one who." The root word </a:t>
            </a:r>
            <a:r>
              <a:rPr lang="en-US" i="1" dirty="0">
                <a:ea typeface="Times New Roman" panose="02020603050405020304" pitchFamily="18" charset="0"/>
                <a:cs typeface="Arial" panose="020B0604020202020204" pitchFamily="34" charset="0"/>
              </a:rPr>
              <a:t>port</a:t>
            </a:r>
            <a:r>
              <a:rPr lang="en-US" dirty="0">
                <a:ea typeface="Times New Roman" panose="02020603050405020304" pitchFamily="18" charset="0"/>
                <a:cs typeface="Arial" panose="020B0604020202020204" pitchFamily="34" charset="0"/>
              </a:rPr>
              <a:t> means "to carry," so when you add the suffix -</a:t>
            </a:r>
            <a:r>
              <a:rPr lang="en-US" i="1" dirty="0" err="1">
                <a:ea typeface="Times New Roman" panose="02020603050405020304" pitchFamily="18" charset="0"/>
                <a:cs typeface="Arial" panose="020B0604020202020204" pitchFamily="34" charset="0"/>
              </a:rPr>
              <a:t>er</a:t>
            </a:r>
            <a:r>
              <a:rPr lang="en-US" dirty="0">
                <a:ea typeface="Times New Roman" panose="02020603050405020304" pitchFamily="18" charset="0"/>
                <a:cs typeface="Arial" panose="020B0604020202020204" pitchFamily="34" charset="0"/>
              </a:rPr>
              <a:t> you produce "porter," a person who carries.</a:t>
            </a:r>
          </a:p>
          <a:p>
            <a:pPr>
              <a:lnSpc>
                <a:spcPts val="1180"/>
              </a:lnSpc>
            </a:pPr>
            <a:r>
              <a:rPr lang="en-US" dirty="0">
                <a:ea typeface="Times New Roman" panose="02020603050405020304" pitchFamily="18" charset="0"/>
                <a:cs typeface="Arial" panose="020B0604020202020204" pitchFamily="34" charset="0"/>
              </a:rPr>
              <a:t> </a:t>
            </a:r>
          </a:p>
          <a:p>
            <a:pPr hangingPunct="0">
              <a:lnSpc>
                <a:spcPct val="112000"/>
              </a:lnSpc>
            </a:pPr>
            <a:r>
              <a:rPr lang="en-US" dirty="0">
                <a:ea typeface="Times New Roman" panose="02020603050405020304" pitchFamily="18" charset="0"/>
                <a:cs typeface="Arial" panose="020B0604020202020204" pitchFamily="34" charset="0"/>
              </a:rPr>
              <a:t>When adding suffixes to a root word, whether it is simple or complex, do not add an "o" if the suffix starts with a vowel. As in the previous example, the correct word is </a:t>
            </a:r>
            <a:r>
              <a:rPr lang="en-US" i="1" dirty="0" err="1">
                <a:ea typeface="Times New Roman" panose="02020603050405020304" pitchFamily="18" charset="0"/>
                <a:cs typeface="Arial" panose="020B0604020202020204" pitchFamily="34" charset="0"/>
              </a:rPr>
              <a:t>gastr</a:t>
            </a:r>
            <a:r>
              <a:rPr lang="en-US" i="1" dirty="0">
                <a:ea typeface="Times New Roman" panose="02020603050405020304" pitchFamily="18" charset="0"/>
                <a:cs typeface="Arial" panose="020B0604020202020204" pitchFamily="34" charset="0"/>
              </a:rPr>
              <a:t>-o-enter-</a:t>
            </a:r>
            <a:r>
              <a:rPr lang="en-US" i="1" dirty="0" err="1">
                <a:ea typeface="Times New Roman" panose="02020603050405020304" pitchFamily="18" charset="0"/>
                <a:cs typeface="Arial" panose="020B0604020202020204" pitchFamily="34" charset="0"/>
              </a:rPr>
              <a:t>itis</a:t>
            </a:r>
            <a:r>
              <a:rPr lang="en-US" dirty="0">
                <a:ea typeface="Times New Roman" panose="02020603050405020304" pitchFamily="18" charset="0"/>
                <a:cs typeface="Arial" panose="020B0604020202020204" pitchFamily="34" charset="0"/>
              </a:rPr>
              <a:t>, not </a:t>
            </a:r>
            <a:r>
              <a:rPr lang="en-US" i="1" dirty="0" err="1">
                <a:ea typeface="Times New Roman" panose="02020603050405020304" pitchFamily="18" charset="0"/>
                <a:cs typeface="Arial" panose="020B0604020202020204" pitchFamily="34" charset="0"/>
              </a:rPr>
              <a:t>gastr</a:t>
            </a:r>
            <a:r>
              <a:rPr lang="en-US" i="1" dirty="0">
                <a:ea typeface="Times New Roman" panose="02020603050405020304" pitchFamily="18" charset="0"/>
                <a:cs typeface="Arial" panose="020B0604020202020204" pitchFamily="34" charset="0"/>
              </a:rPr>
              <a:t>-o-enter-o-</a:t>
            </a:r>
            <a:r>
              <a:rPr lang="en-US" i="1" dirty="0" err="1">
                <a:ea typeface="Times New Roman" panose="02020603050405020304" pitchFamily="18" charset="0"/>
                <a:cs typeface="Arial" panose="020B0604020202020204" pitchFamily="34" charset="0"/>
              </a:rPr>
              <a:t>itis</a:t>
            </a:r>
            <a:r>
              <a:rPr lang="en-US" dirty="0">
                <a:ea typeface="Times New Roman" panose="02020603050405020304" pitchFamily="18" charset="0"/>
                <a:cs typeface="Arial" panose="020B0604020202020204" pitchFamily="34" charset="0"/>
              </a:rPr>
              <a:t>.</a:t>
            </a:r>
            <a:endParaRPr lang="en-US" dirty="0">
              <a:effectLst/>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240589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terminology</a:t>
            </a:r>
          </a:p>
        </p:txBody>
      </p:sp>
      <p:graphicFrame>
        <p:nvGraphicFramePr>
          <p:cNvPr id="8" name="Table 7"/>
          <p:cNvGraphicFramePr>
            <a:graphicFrameLocks noGrp="1"/>
          </p:cNvGraphicFramePr>
          <p:nvPr>
            <p:extLst>
              <p:ext uri="{D42A27DB-BD31-4B8C-83A1-F6EECF244321}">
                <p14:modId xmlns:p14="http://schemas.microsoft.com/office/powerpoint/2010/main" val="2533117227"/>
              </p:ext>
            </p:extLst>
          </p:nvPr>
        </p:nvGraphicFramePr>
        <p:xfrm>
          <a:off x="1445741" y="1417638"/>
          <a:ext cx="5494555" cy="4629811"/>
        </p:xfrm>
        <a:graphic>
          <a:graphicData uri="http://schemas.openxmlformats.org/drawingml/2006/table">
            <a:tbl>
              <a:tblPr>
                <a:tableStyleId>{5C22544A-7EE6-4342-B048-85BDC9FD1C3A}</a:tableStyleId>
              </a:tblPr>
              <a:tblGrid>
                <a:gridCol w="1699168">
                  <a:extLst>
                    <a:ext uri="{9D8B030D-6E8A-4147-A177-3AD203B41FA5}">
                      <a16:colId xmlns:a16="http://schemas.microsoft.com/office/drawing/2014/main" val="20000"/>
                    </a:ext>
                  </a:extLst>
                </a:gridCol>
                <a:gridCol w="3795387">
                  <a:extLst>
                    <a:ext uri="{9D8B030D-6E8A-4147-A177-3AD203B41FA5}">
                      <a16:colId xmlns:a16="http://schemas.microsoft.com/office/drawing/2014/main" val="20001"/>
                    </a:ext>
                  </a:extLst>
                </a:gridCol>
              </a:tblGrid>
              <a:tr h="213259">
                <a:tc>
                  <a:txBody>
                    <a:bodyPr/>
                    <a:lstStyle/>
                    <a:p>
                      <a:pPr marL="76200" marR="0">
                        <a:lnSpc>
                          <a:spcPct val="115000"/>
                        </a:lnSpc>
                        <a:spcBef>
                          <a:spcPts val="0"/>
                        </a:spcBef>
                        <a:spcAft>
                          <a:spcPts val="0"/>
                        </a:spcAft>
                      </a:pPr>
                      <a:r>
                        <a:rPr lang="en-US" sz="1200" dirty="0">
                          <a:effectLst/>
                          <a:latin typeface="+mn-lt"/>
                        </a:rPr>
                        <a:t>Transect</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rPr>
                        <a:t>To cut across. Cross section</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210312">
                <a:tc>
                  <a:txBody>
                    <a:bodyPr/>
                    <a:lstStyle/>
                    <a:p>
                      <a:pPr marL="76200" marR="0">
                        <a:lnSpc>
                          <a:spcPct val="115000"/>
                        </a:lnSpc>
                        <a:spcBef>
                          <a:spcPts val="0"/>
                        </a:spcBef>
                        <a:spcAft>
                          <a:spcPts val="0"/>
                        </a:spcAft>
                      </a:pPr>
                      <a:r>
                        <a:rPr lang="en-US" sz="1200" dirty="0" err="1">
                          <a:effectLst/>
                          <a:latin typeface="+mn-lt"/>
                        </a:rPr>
                        <a:t>Hemisect</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Divide part of a structure</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210312">
                <a:tc>
                  <a:txBody>
                    <a:bodyPr/>
                    <a:lstStyle/>
                    <a:p>
                      <a:pPr marL="76200" marR="0">
                        <a:lnSpc>
                          <a:spcPct val="115000"/>
                        </a:lnSpc>
                        <a:spcBef>
                          <a:spcPts val="0"/>
                        </a:spcBef>
                        <a:spcAft>
                          <a:spcPts val="0"/>
                        </a:spcAft>
                      </a:pPr>
                      <a:r>
                        <a:rPr lang="en-US" sz="1200" dirty="0">
                          <a:effectLst/>
                          <a:latin typeface="+mn-lt"/>
                        </a:rPr>
                        <a:t>Dissect</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rPr>
                        <a:t>To separate and expose the parts of</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210312">
                <a:tc>
                  <a:txBody>
                    <a:bodyPr/>
                    <a:lstStyle/>
                    <a:p>
                      <a:pPr marL="76200" marR="0">
                        <a:lnSpc>
                          <a:spcPct val="115000"/>
                        </a:lnSpc>
                        <a:spcBef>
                          <a:spcPts val="0"/>
                        </a:spcBef>
                        <a:spcAft>
                          <a:spcPts val="0"/>
                        </a:spcAft>
                      </a:pPr>
                      <a:r>
                        <a:rPr lang="en-US" sz="1200" dirty="0">
                          <a:effectLst/>
                          <a:latin typeface="+mn-lt"/>
                        </a:rPr>
                        <a:t>Ligate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To tie closed (using suture, etc.)</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210312">
                <a:tc>
                  <a:txBody>
                    <a:bodyPr/>
                    <a:lstStyle/>
                    <a:p>
                      <a:pPr marL="76200" marR="0">
                        <a:lnSpc>
                          <a:spcPct val="115000"/>
                        </a:lnSpc>
                        <a:spcBef>
                          <a:spcPts val="0"/>
                        </a:spcBef>
                        <a:spcAft>
                          <a:spcPts val="0"/>
                        </a:spcAft>
                      </a:pPr>
                      <a:r>
                        <a:rPr lang="en-US" sz="1200" dirty="0">
                          <a:effectLst/>
                          <a:latin typeface="+mn-lt"/>
                        </a:rPr>
                        <a:t>Coagulate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rPr>
                        <a:t>To clot. To change from a liquid to a gel or solid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8"/>
                  </a:ext>
                </a:extLst>
              </a:tr>
              <a:tr h="210312">
                <a:tc>
                  <a:txBody>
                    <a:bodyPr/>
                    <a:lstStyle/>
                    <a:p>
                      <a:pPr marL="76200" marR="0">
                        <a:lnSpc>
                          <a:spcPct val="115000"/>
                        </a:lnSpc>
                        <a:spcBef>
                          <a:spcPts val="0"/>
                        </a:spcBef>
                        <a:spcAft>
                          <a:spcPts val="0"/>
                        </a:spcAft>
                      </a:pPr>
                      <a:r>
                        <a:rPr lang="en-US" sz="1200" dirty="0">
                          <a:effectLst/>
                          <a:latin typeface="+mn-lt"/>
                        </a:rPr>
                        <a:t>Enucleate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To bring or peel out. To remove without cutting</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0"/>
                  </a:ext>
                </a:extLst>
              </a:tr>
              <a:tr h="210312">
                <a:tc>
                  <a:txBody>
                    <a:bodyPr/>
                    <a:lstStyle/>
                    <a:p>
                      <a:pPr marL="76200" marR="0">
                        <a:lnSpc>
                          <a:spcPct val="115000"/>
                        </a:lnSpc>
                        <a:spcBef>
                          <a:spcPts val="0"/>
                        </a:spcBef>
                        <a:spcAft>
                          <a:spcPts val="0"/>
                        </a:spcAft>
                      </a:pPr>
                      <a:r>
                        <a:rPr lang="en-US" sz="1200" dirty="0">
                          <a:effectLst/>
                          <a:latin typeface="+mn-lt"/>
                        </a:rPr>
                        <a:t>Incise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To cut with a knife or scissors</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2"/>
                  </a:ext>
                </a:extLst>
              </a:tr>
              <a:tr h="210312">
                <a:tc>
                  <a:txBody>
                    <a:bodyPr/>
                    <a:lstStyle/>
                    <a:p>
                      <a:pPr marL="76200" marR="0">
                        <a:lnSpc>
                          <a:spcPct val="115000"/>
                        </a:lnSpc>
                        <a:spcBef>
                          <a:spcPts val="0"/>
                        </a:spcBef>
                        <a:spcAft>
                          <a:spcPts val="0"/>
                        </a:spcAft>
                      </a:pPr>
                      <a:r>
                        <a:rPr lang="en-US" sz="1200" dirty="0">
                          <a:effectLst/>
                          <a:latin typeface="+mn-lt"/>
                        </a:rPr>
                        <a:t>Divide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To separate</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4"/>
                  </a:ext>
                </a:extLst>
              </a:tr>
              <a:tr h="210312">
                <a:tc>
                  <a:txBody>
                    <a:bodyPr/>
                    <a:lstStyle/>
                    <a:p>
                      <a:pPr marL="76200" marR="0">
                        <a:lnSpc>
                          <a:spcPct val="115000"/>
                        </a:lnSpc>
                        <a:spcBef>
                          <a:spcPts val="0"/>
                        </a:spcBef>
                        <a:spcAft>
                          <a:spcPts val="0"/>
                        </a:spcAft>
                      </a:pPr>
                      <a:r>
                        <a:rPr lang="en-US" sz="1200">
                          <a:effectLst/>
                          <a:latin typeface="+mn-lt"/>
                        </a:rPr>
                        <a:t>Skeletonize</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To reduce to its basic element</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5"/>
                  </a:ext>
                </a:extLst>
              </a:tr>
              <a:tr h="210312">
                <a:tc>
                  <a:txBody>
                    <a:bodyPr/>
                    <a:lstStyle/>
                    <a:p>
                      <a:pPr marL="76200" marR="0">
                        <a:lnSpc>
                          <a:spcPct val="115000"/>
                        </a:lnSpc>
                        <a:spcBef>
                          <a:spcPts val="0"/>
                        </a:spcBef>
                        <a:spcAft>
                          <a:spcPts val="0"/>
                        </a:spcAft>
                      </a:pPr>
                      <a:r>
                        <a:rPr lang="en-US" sz="1200" dirty="0">
                          <a:effectLst/>
                          <a:latin typeface="+mn-lt"/>
                        </a:rPr>
                        <a:t>Vascular/Avascular</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Containing vessels / Not containing vessels</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7"/>
                  </a:ext>
                </a:extLst>
              </a:tr>
              <a:tr h="210312">
                <a:tc>
                  <a:txBody>
                    <a:bodyPr/>
                    <a:lstStyle/>
                    <a:p>
                      <a:pPr marL="76200" marR="0">
                        <a:lnSpc>
                          <a:spcPct val="115000"/>
                        </a:lnSpc>
                        <a:spcBef>
                          <a:spcPts val="0"/>
                        </a:spcBef>
                        <a:spcAft>
                          <a:spcPts val="0"/>
                        </a:spcAft>
                      </a:pPr>
                      <a:r>
                        <a:rPr lang="en-US" sz="1200" dirty="0">
                          <a:effectLst/>
                          <a:latin typeface="+mn-lt"/>
                        </a:rPr>
                        <a:t>Thermal/</a:t>
                      </a:r>
                      <a:r>
                        <a:rPr lang="en-US" sz="1200" dirty="0" err="1">
                          <a:effectLst/>
                          <a:latin typeface="+mn-lt"/>
                        </a:rPr>
                        <a:t>Athermal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Pertaining to heat / Without heat</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19"/>
                  </a:ext>
                </a:extLst>
              </a:tr>
              <a:tr h="630936">
                <a:tc>
                  <a:txBody>
                    <a:bodyPr/>
                    <a:lstStyle/>
                    <a:p>
                      <a:pPr marL="76200" marR="0">
                        <a:lnSpc>
                          <a:spcPct val="115000"/>
                        </a:lnSpc>
                        <a:spcBef>
                          <a:spcPts val="0"/>
                        </a:spcBef>
                        <a:spcAft>
                          <a:spcPts val="0"/>
                        </a:spcAft>
                      </a:pPr>
                      <a:r>
                        <a:rPr lang="en-US" sz="1200" dirty="0">
                          <a:effectLst/>
                          <a:latin typeface="+mn-lt"/>
                        </a:rPr>
                        <a:t>Resect/Excise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rPr>
                        <a:t>To remove (Resect and excise not synonymous)</a:t>
                      </a:r>
                    </a:p>
                    <a:p>
                      <a:pPr marL="234950" marR="0" indent="-171450">
                        <a:lnSpc>
                          <a:spcPct val="115000"/>
                        </a:lnSpc>
                        <a:spcBef>
                          <a:spcPts val="0"/>
                        </a:spcBef>
                        <a:spcAft>
                          <a:spcPts val="0"/>
                        </a:spcAft>
                        <a:buFont typeface="Arial" panose="020B0604020202020204" pitchFamily="34" charset="0"/>
                        <a:buChar char="•"/>
                      </a:pPr>
                      <a:r>
                        <a:rPr lang="en-US" sz="1200" dirty="0">
                          <a:effectLst/>
                          <a:latin typeface="+mn-lt"/>
                        </a:rPr>
                        <a:t>Resect: Partial or total removal </a:t>
                      </a:r>
                    </a:p>
                    <a:p>
                      <a:pPr marL="234950" marR="0" indent="-171450">
                        <a:lnSpc>
                          <a:spcPct val="115000"/>
                        </a:lnSpc>
                        <a:spcBef>
                          <a:spcPts val="0"/>
                        </a:spcBef>
                        <a:spcAft>
                          <a:spcPts val="0"/>
                        </a:spcAft>
                        <a:buFont typeface="Arial" panose="020B0604020202020204" pitchFamily="34" charset="0"/>
                        <a:buChar char="•"/>
                      </a:pPr>
                      <a:r>
                        <a:rPr lang="en-US" sz="1200" dirty="0">
                          <a:effectLst/>
                          <a:latin typeface="+mn-lt"/>
                        </a:rPr>
                        <a:t>Excise: Total removal</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20"/>
                  </a:ext>
                </a:extLst>
              </a:tr>
              <a:tr h="630936">
                <a:tc>
                  <a:txBody>
                    <a:bodyPr/>
                    <a:lstStyle/>
                    <a:p>
                      <a:pPr marL="76200" marR="0">
                        <a:lnSpc>
                          <a:spcPct val="115000"/>
                        </a:lnSpc>
                        <a:spcBef>
                          <a:spcPts val="0"/>
                        </a:spcBef>
                        <a:spcAft>
                          <a:spcPts val="0"/>
                        </a:spcAft>
                      </a:pPr>
                      <a:r>
                        <a:rPr lang="en-US" sz="1200" dirty="0">
                          <a:effectLst/>
                          <a:latin typeface="+mn-lt"/>
                        </a:rPr>
                        <a:t>Laparoscopy</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Use of a viewing tube to see inside of the abdomen and pelvis. Can be performed to diagnose or for surgical treatment</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22"/>
                  </a:ext>
                </a:extLst>
              </a:tr>
              <a:tr h="210312">
                <a:tc>
                  <a:txBody>
                    <a:bodyPr/>
                    <a:lstStyle/>
                    <a:p>
                      <a:pPr marL="76200" marR="0">
                        <a:lnSpc>
                          <a:spcPct val="115000"/>
                        </a:lnSpc>
                        <a:spcBef>
                          <a:spcPts val="0"/>
                        </a:spcBef>
                        <a:spcAft>
                          <a:spcPts val="0"/>
                        </a:spcAft>
                      </a:pPr>
                      <a:r>
                        <a:rPr lang="en-US" sz="1200" dirty="0">
                          <a:effectLst/>
                          <a:latin typeface="+mn-lt"/>
                        </a:rPr>
                        <a:t>Pedicle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a:effectLst/>
                          <a:latin typeface="+mn-lt"/>
                        </a:rPr>
                        <a:t>Vessel surrounded by tissue</a:t>
                      </a:r>
                      <a:endParaRPr lang="en-US" sz="120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24"/>
                  </a:ext>
                </a:extLst>
              </a:tr>
              <a:tr h="841248">
                <a:tc>
                  <a:txBody>
                    <a:bodyPr/>
                    <a:lstStyle/>
                    <a:p>
                      <a:pPr marL="76200" marR="0">
                        <a:lnSpc>
                          <a:spcPct val="115000"/>
                        </a:lnSpc>
                        <a:spcBef>
                          <a:spcPts val="0"/>
                        </a:spcBef>
                        <a:spcAft>
                          <a:spcPts val="0"/>
                        </a:spcAft>
                      </a:pPr>
                      <a:r>
                        <a:rPr lang="en-US" sz="1200" dirty="0">
                          <a:effectLst/>
                          <a:latin typeface="+mn-lt"/>
                        </a:rPr>
                        <a:t>Suture</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tc>
                  <a:txBody>
                    <a:bodyPr/>
                    <a:lstStyle/>
                    <a:p>
                      <a:pPr marL="63500" marR="0">
                        <a:lnSpc>
                          <a:spcPct val="115000"/>
                        </a:lnSpc>
                        <a:spcBef>
                          <a:spcPts val="0"/>
                        </a:spcBef>
                        <a:spcAft>
                          <a:spcPts val="0"/>
                        </a:spcAft>
                      </a:pPr>
                      <a:r>
                        <a:rPr lang="en-US" sz="1200" dirty="0">
                          <a:effectLst/>
                          <a:latin typeface="+mn-lt"/>
                        </a:rPr>
                        <a:t>A strand or fiber used to sew parts of the living body </a:t>
                      </a:r>
                    </a:p>
                    <a:p>
                      <a:pPr marL="234950" marR="0" indent="-171450">
                        <a:lnSpc>
                          <a:spcPct val="115000"/>
                        </a:lnSpc>
                        <a:spcBef>
                          <a:spcPts val="0"/>
                        </a:spcBef>
                        <a:spcAft>
                          <a:spcPts val="0"/>
                        </a:spcAft>
                        <a:buFont typeface="Arial" panose="020B0604020202020204" pitchFamily="34" charset="0"/>
                        <a:buChar char="•"/>
                      </a:pPr>
                      <a:r>
                        <a:rPr lang="en-US" sz="1200" dirty="0" err="1">
                          <a:effectLst/>
                          <a:latin typeface="+mn-lt"/>
                        </a:rPr>
                        <a:t>Monocryl</a:t>
                      </a:r>
                      <a:r>
                        <a:rPr lang="en-US" sz="1200" dirty="0">
                          <a:effectLst/>
                          <a:latin typeface="+mn-lt"/>
                        </a:rPr>
                        <a:t>: Absorbable monofilament suture (Ethicon brand) </a:t>
                      </a:r>
                    </a:p>
                    <a:p>
                      <a:pPr marL="234950" marR="0" indent="-171450">
                        <a:lnSpc>
                          <a:spcPct val="115000"/>
                        </a:lnSpc>
                        <a:spcBef>
                          <a:spcPts val="0"/>
                        </a:spcBef>
                        <a:spcAft>
                          <a:spcPts val="0"/>
                        </a:spcAft>
                        <a:buFont typeface="Arial" panose="020B0604020202020204" pitchFamily="34" charset="0"/>
                        <a:buChar char="•"/>
                      </a:pPr>
                      <a:r>
                        <a:rPr lang="en-US" sz="1200" dirty="0" err="1">
                          <a:effectLst/>
                          <a:latin typeface="+mn-lt"/>
                        </a:rPr>
                        <a:t>Vicryl</a:t>
                      </a:r>
                      <a:r>
                        <a:rPr lang="en-US" sz="1200" dirty="0">
                          <a:effectLst/>
                          <a:latin typeface="+mn-lt"/>
                        </a:rPr>
                        <a:t>: Absorbable braided suture (brand: Ethicon brand</a:t>
                      </a:r>
                      <a:endParaRPr lang="en-US" sz="1200" dirty="0">
                        <a:effectLst/>
                        <a:latin typeface="+mn-lt"/>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26"/>
                  </a:ext>
                </a:extLst>
              </a:tr>
            </a:tbl>
          </a:graphicData>
        </a:graphic>
      </p:graphicFrame>
    </p:spTree>
    <p:custDataLst>
      <p:tags r:id="rId1"/>
    </p:custDataLst>
    <p:extLst>
      <p:ext uri="{BB962C8B-B14F-4D97-AF65-F5344CB8AC3E}">
        <p14:creationId xmlns:p14="http://schemas.microsoft.com/office/powerpoint/2010/main" val="886835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2022" cy="1143000"/>
          </a:xfrm>
        </p:spPr>
        <p:txBody>
          <a:bodyPr/>
          <a:lstStyle/>
          <a:p>
            <a:r>
              <a:rPr lang="en-US" dirty="0"/>
              <a:t>Glossary of terms – Anatomic orientation</a:t>
            </a:r>
          </a:p>
        </p:txBody>
      </p:sp>
      <p:sp>
        <p:nvSpPr>
          <p:cNvPr id="5" name="Rectangle 4"/>
          <p:cNvSpPr/>
          <p:nvPr/>
        </p:nvSpPr>
        <p:spPr>
          <a:xfrm>
            <a:off x="457200" y="1453074"/>
            <a:ext cx="8229600" cy="3693319"/>
          </a:xfrm>
          <a:prstGeom prst="rect">
            <a:avLst/>
          </a:prstGeom>
        </p:spPr>
        <p:txBody>
          <a:bodyPr wrap="square">
            <a:spAutoFit/>
          </a:bodyPr>
          <a:lstStyle/>
          <a:p>
            <a:r>
              <a:rPr lang="en-US" b="1" dirty="0">
                <a:cs typeface="Arial" panose="020B0604020202020204" pitchFamily="34" charset="0"/>
              </a:rPr>
              <a:t>Anterior</a:t>
            </a:r>
            <a:r>
              <a:rPr lang="en-US" dirty="0">
                <a:cs typeface="Arial" panose="020B0604020202020204" pitchFamily="34" charset="0"/>
              </a:rPr>
              <a:t>: The front, as opposed to the posterior.</a:t>
            </a:r>
          </a:p>
          <a:p>
            <a:endParaRPr lang="en-US" dirty="0">
              <a:cs typeface="Arial" panose="020B0604020202020204" pitchFamily="34" charset="0"/>
            </a:endParaRPr>
          </a:p>
          <a:p>
            <a:r>
              <a:rPr lang="en-US" b="1" dirty="0" err="1">
                <a:cs typeface="Arial" panose="020B0604020202020204" pitchFamily="34" charset="0"/>
              </a:rPr>
              <a:t>Anteroposterior</a:t>
            </a:r>
            <a:r>
              <a:rPr lang="en-US" dirty="0">
                <a:cs typeface="Arial" panose="020B0604020202020204" pitchFamily="34" charset="0"/>
              </a:rPr>
              <a:t>: From front to back, as opposed to </a:t>
            </a:r>
            <a:r>
              <a:rPr lang="en-US" dirty="0" err="1">
                <a:cs typeface="Arial" panose="020B0604020202020204" pitchFamily="34" charset="0"/>
              </a:rPr>
              <a:t>posteroanterior</a:t>
            </a:r>
            <a:r>
              <a:rPr lang="en-US" dirty="0">
                <a:cs typeface="Arial" panose="020B0604020202020204" pitchFamily="34" charset="0"/>
              </a:rPr>
              <a:t>.</a:t>
            </a:r>
          </a:p>
          <a:p>
            <a:endParaRPr lang="en-US" b="1" dirty="0">
              <a:cs typeface="Arial" panose="020B0604020202020204" pitchFamily="34" charset="0"/>
            </a:endParaRPr>
          </a:p>
          <a:p>
            <a:r>
              <a:rPr lang="en-US" b="1" dirty="0" err="1">
                <a:cs typeface="Arial" panose="020B0604020202020204" pitchFamily="34" charset="0"/>
              </a:rPr>
              <a:t>Caudad</a:t>
            </a:r>
            <a:r>
              <a:rPr lang="en-US" dirty="0">
                <a:cs typeface="Arial" panose="020B0604020202020204" pitchFamily="34" charset="0"/>
              </a:rPr>
              <a:t>: Toward the feet (or tail in embryology), as opposed to cranial or </a:t>
            </a:r>
            <a:r>
              <a:rPr lang="en-US" dirty="0" err="1">
                <a:cs typeface="Arial" panose="020B0604020202020204" pitchFamily="34" charset="0"/>
              </a:rPr>
              <a:t>cephalad</a:t>
            </a:r>
            <a:r>
              <a:rPr lang="en-US" dirty="0">
                <a:cs typeface="Arial" panose="020B0604020202020204" pitchFamily="34" charset="0"/>
              </a:rPr>
              <a:t>.</a:t>
            </a:r>
          </a:p>
          <a:p>
            <a:pPr hangingPunct="0"/>
            <a:endParaRPr lang="en-US" b="1" dirty="0">
              <a:cs typeface="Arial" panose="020B0604020202020204" pitchFamily="34" charset="0"/>
            </a:endParaRPr>
          </a:p>
          <a:p>
            <a:pPr hangingPunct="0"/>
            <a:r>
              <a:rPr lang="en-US" b="1" dirty="0">
                <a:cs typeface="Arial" panose="020B0604020202020204" pitchFamily="34" charset="0"/>
              </a:rPr>
              <a:t>Caudal</a:t>
            </a:r>
            <a:r>
              <a:rPr lang="en-US" dirty="0">
                <a:cs typeface="Arial" panose="020B0604020202020204" pitchFamily="34" charset="0"/>
              </a:rPr>
              <a:t>: Pertaining to, situated in, or toward the tail or the hind part. Or below another structure.</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Cranial</a:t>
            </a:r>
            <a:r>
              <a:rPr lang="en-US" dirty="0">
                <a:cs typeface="Arial" panose="020B0604020202020204" pitchFamily="34" charset="0"/>
              </a:rPr>
              <a:t>: Toward the head, as opposed to </a:t>
            </a:r>
            <a:r>
              <a:rPr lang="en-US" dirty="0" err="1">
                <a:cs typeface="Arial" panose="020B0604020202020204" pitchFamily="34" charset="0"/>
              </a:rPr>
              <a:t>caudad</a:t>
            </a:r>
            <a:r>
              <a:rPr lang="en-US" dirty="0">
                <a:cs typeface="Arial" panose="020B0604020202020204" pitchFamily="34" charset="0"/>
              </a:rPr>
              <a:t>. Also </a:t>
            </a:r>
            <a:r>
              <a:rPr lang="en-US" dirty="0" err="1">
                <a:cs typeface="Arial" panose="020B0604020202020204" pitchFamily="34" charset="0"/>
              </a:rPr>
              <a:t>cephalad</a:t>
            </a:r>
            <a:r>
              <a:rPr lang="en-US" dirty="0">
                <a:cs typeface="Arial" panose="020B0604020202020204" pitchFamily="34" charset="0"/>
              </a:rPr>
              <a:t>.</a:t>
            </a:r>
          </a:p>
          <a:p>
            <a:pPr hangingPunct="0"/>
            <a:endParaRPr lang="en-US" b="1" dirty="0">
              <a:cs typeface="Arial" panose="020B0604020202020204" pitchFamily="34" charset="0"/>
            </a:endParaRPr>
          </a:p>
          <a:p>
            <a:pPr hangingPunct="0"/>
            <a:r>
              <a:rPr lang="en-US" b="1" dirty="0">
                <a:cs typeface="Arial" panose="020B0604020202020204" pitchFamily="34" charset="0"/>
              </a:rPr>
              <a:t>Deep</a:t>
            </a:r>
            <a:r>
              <a:rPr lang="en-US" dirty="0">
                <a:cs typeface="Arial" panose="020B0604020202020204" pitchFamily="34" charset="0"/>
              </a:rPr>
              <a:t>: Away from the exterior surface or further into the body, as opposed to superficial, as opposed to anteroposterior.</a:t>
            </a:r>
            <a:endParaRPr lang="en-US" dirty="0">
              <a:effectLst/>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74712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3970318"/>
          </a:xfrm>
          <a:prstGeom prst="rect">
            <a:avLst/>
          </a:prstGeom>
        </p:spPr>
        <p:txBody>
          <a:bodyPr wrap="square">
            <a:spAutoFit/>
          </a:bodyPr>
          <a:lstStyle/>
          <a:p>
            <a:r>
              <a:rPr lang="en-US" b="1" dirty="0">
                <a:cs typeface="Arial" panose="020B0604020202020204" pitchFamily="34" charset="0"/>
              </a:rPr>
              <a:t>Dorsal</a:t>
            </a:r>
            <a:r>
              <a:rPr lang="en-US" dirty="0">
                <a:cs typeface="Arial" panose="020B0604020202020204" pitchFamily="34" charset="0"/>
              </a:rPr>
              <a:t>: The back, as opposed to ventral.</a:t>
            </a:r>
          </a:p>
          <a:p>
            <a:r>
              <a:rPr lang="en-US" dirty="0">
                <a:cs typeface="Arial" panose="020B0604020202020204" pitchFamily="34" charset="0"/>
              </a:rPr>
              <a:t> </a:t>
            </a:r>
          </a:p>
          <a:p>
            <a:pPr hangingPunct="0"/>
            <a:r>
              <a:rPr lang="en-US" b="1" dirty="0">
                <a:cs typeface="Arial" panose="020B0604020202020204" pitchFamily="34" charset="0"/>
              </a:rPr>
              <a:t>Horizontal</a:t>
            </a:r>
            <a:r>
              <a:rPr lang="en-US" dirty="0">
                <a:cs typeface="Arial" panose="020B0604020202020204" pitchFamily="34" charset="0"/>
              </a:rPr>
              <a:t>: Parallel to the floor, a plane passing through the standing body parallel to the floor.</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Inferior</a:t>
            </a:r>
            <a:r>
              <a:rPr lang="en-US" dirty="0">
                <a:cs typeface="Arial" panose="020B0604020202020204" pitchFamily="34" charset="0"/>
              </a:rPr>
              <a:t>: Below, as opposed to superior.</a:t>
            </a:r>
          </a:p>
          <a:p>
            <a:r>
              <a:rPr lang="en-US" dirty="0">
                <a:cs typeface="Arial" panose="020B0604020202020204" pitchFamily="34" charset="0"/>
              </a:rPr>
              <a:t> </a:t>
            </a:r>
          </a:p>
          <a:p>
            <a:r>
              <a:rPr lang="en-US" b="1" dirty="0" err="1">
                <a:cs typeface="Arial" panose="020B0604020202020204" pitchFamily="34" charset="0"/>
              </a:rPr>
              <a:t>Inferolateral</a:t>
            </a:r>
            <a:r>
              <a:rPr lang="en-US" dirty="0">
                <a:cs typeface="Arial" panose="020B0604020202020204" pitchFamily="34" charset="0"/>
              </a:rPr>
              <a:t>: Below and to one side. Both inferior and lateral.</a:t>
            </a:r>
          </a:p>
          <a:p>
            <a:r>
              <a:rPr lang="en-US" dirty="0">
                <a:cs typeface="Arial" panose="020B0604020202020204" pitchFamily="34" charset="0"/>
              </a:rPr>
              <a:t> </a:t>
            </a:r>
          </a:p>
          <a:p>
            <a:pPr hangingPunct="0"/>
            <a:r>
              <a:rPr lang="en-US" b="1" dirty="0">
                <a:cs typeface="Arial" panose="020B0604020202020204" pitchFamily="34" charset="0"/>
              </a:rPr>
              <a:t>Lateral</a:t>
            </a:r>
            <a:r>
              <a:rPr lang="en-US" dirty="0">
                <a:cs typeface="Arial" panose="020B0604020202020204" pitchFamily="34" charset="0"/>
              </a:rPr>
              <a:t>: Toward the left or right side of the body, as opposed to medial.</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Medial</a:t>
            </a:r>
            <a:r>
              <a:rPr lang="en-US" dirty="0">
                <a:cs typeface="Arial" panose="020B0604020202020204" pitchFamily="34" charset="0"/>
              </a:rPr>
              <a:t>: In the middle or inside, as opposed to lateral.</a:t>
            </a:r>
          </a:p>
          <a:p>
            <a:r>
              <a:rPr lang="en-US" dirty="0">
                <a:cs typeface="Arial" panose="020B0604020202020204" pitchFamily="34" charset="0"/>
              </a:rPr>
              <a:t> </a:t>
            </a:r>
          </a:p>
          <a:p>
            <a:r>
              <a:rPr lang="en-US" b="1" dirty="0">
                <a:cs typeface="Arial" panose="020B0604020202020204" pitchFamily="34" charset="0"/>
              </a:rPr>
              <a:t>Posterior</a:t>
            </a:r>
            <a:r>
              <a:rPr lang="en-US" dirty="0">
                <a:cs typeface="Arial" panose="020B0604020202020204" pitchFamily="34" charset="0"/>
              </a:rPr>
              <a:t>: The back or behind, as opposed to the anterior.</a:t>
            </a:r>
            <a:r>
              <a:rPr lang="en-US" b="1" dirty="0">
                <a:cs typeface="Arial" panose="020B0604020202020204" pitchFamily="34" charset="0"/>
              </a:rPr>
              <a:t> </a:t>
            </a:r>
          </a:p>
        </p:txBody>
      </p:sp>
      <p:sp>
        <p:nvSpPr>
          <p:cNvPr id="6" name="Title 1"/>
          <p:cNvSpPr>
            <a:spLocks noGrp="1"/>
          </p:cNvSpPr>
          <p:nvPr>
            <p:ph type="title"/>
          </p:nvPr>
        </p:nvSpPr>
        <p:spPr>
          <a:xfrm>
            <a:off x="457200" y="274638"/>
            <a:ext cx="8452022" cy="1143000"/>
          </a:xfrm>
        </p:spPr>
        <p:txBody>
          <a:bodyPr/>
          <a:lstStyle/>
          <a:p>
            <a:r>
              <a:rPr lang="en-US" dirty="0"/>
              <a:t>Glossary of terms – Anatomic orientation</a:t>
            </a:r>
          </a:p>
        </p:txBody>
      </p:sp>
    </p:spTree>
    <p:custDataLst>
      <p:tags r:id="rId1"/>
    </p:custDataLst>
    <p:extLst>
      <p:ext uri="{BB962C8B-B14F-4D97-AF65-F5344CB8AC3E}">
        <p14:creationId xmlns:p14="http://schemas.microsoft.com/office/powerpoint/2010/main" val="153919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3970318"/>
          </a:xfrm>
          <a:prstGeom prst="rect">
            <a:avLst/>
          </a:prstGeom>
        </p:spPr>
        <p:txBody>
          <a:bodyPr wrap="square">
            <a:spAutoFit/>
          </a:bodyPr>
          <a:lstStyle/>
          <a:p>
            <a:r>
              <a:rPr lang="en-US" b="1" dirty="0" err="1">
                <a:cs typeface="Arial" panose="020B0604020202020204" pitchFamily="34" charset="0"/>
              </a:rPr>
              <a:t>Posteroanterior</a:t>
            </a:r>
            <a:r>
              <a:rPr lang="en-US" dirty="0">
                <a:cs typeface="Arial" panose="020B0604020202020204" pitchFamily="34" charset="0"/>
              </a:rPr>
              <a:t>: From back to front, as opposed to </a:t>
            </a:r>
            <a:r>
              <a:rPr lang="en-US" dirty="0" err="1">
                <a:cs typeface="Arial" panose="020B0604020202020204" pitchFamily="34" charset="0"/>
              </a:rPr>
              <a:t>anteroposterior</a:t>
            </a:r>
            <a:r>
              <a:rPr lang="en-US" dirty="0">
                <a:cs typeface="Arial" panose="020B0604020202020204" pitchFamily="34" charset="0"/>
              </a:rPr>
              <a:t>.</a:t>
            </a:r>
          </a:p>
          <a:p>
            <a:endParaRPr lang="en-US" dirty="0">
              <a:effectLst/>
              <a:ea typeface="Times New Roman" panose="02020603050405020304" pitchFamily="18" charset="0"/>
              <a:cs typeface="Arial" panose="020B0604020202020204" pitchFamily="34" charset="0"/>
            </a:endParaRPr>
          </a:p>
          <a:p>
            <a:pPr hangingPunct="0"/>
            <a:r>
              <a:rPr lang="en-US" b="1" dirty="0">
                <a:cs typeface="Arial" panose="020B0604020202020204" pitchFamily="34" charset="0"/>
              </a:rPr>
              <a:t>Pronation</a:t>
            </a:r>
            <a:r>
              <a:rPr lang="en-US" dirty="0">
                <a:cs typeface="Arial" panose="020B0604020202020204" pitchFamily="34" charset="0"/>
              </a:rPr>
              <a:t>: Rotation of the forearm and hand so that the palm is down (and the corresponding movement</a:t>
            </a:r>
            <a:r>
              <a:rPr lang="en-US" b="1" dirty="0">
                <a:cs typeface="Arial" panose="020B0604020202020204" pitchFamily="34" charset="0"/>
              </a:rPr>
              <a:t> </a:t>
            </a:r>
            <a:r>
              <a:rPr lang="en-US" dirty="0">
                <a:cs typeface="Arial" panose="020B0604020202020204" pitchFamily="34" charset="0"/>
              </a:rPr>
              <a:t>of the foot and leg with the sole down), as opposed to supination.</a:t>
            </a:r>
          </a:p>
          <a:p>
            <a:r>
              <a:rPr lang="en-US" dirty="0">
                <a:cs typeface="Arial" panose="020B0604020202020204" pitchFamily="34" charset="0"/>
              </a:rPr>
              <a:t> </a:t>
            </a:r>
          </a:p>
          <a:p>
            <a:pPr hangingPunct="0"/>
            <a:r>
              <a:rPr lang="en-US" b="1" dirty="0">
                <a:cs typeface="Arial" panose="020B0604020202020204" pitchFamily="34" charset="0"/>
              </a:rPr>
              <a:t>Prone</a:t>
            </a:r>
            <a:r>
              <a:rPr lang="en-US" dirty="0">
                <a:cs typeface="Arial" panose="020B0604020202020204" pitchFamily="34" charset="0"/>
              </a:rPr>
              <a:t>: With the front or ventral surface downward (lying face down), as opposed to supine.</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Proximal</a:t>
            </a:r>
            <a:r>
              <a:rPr lang="en-US" dirty="0">
                <a:cs typeface="Arial" panose="020B0604020202020204" pitchFamily="34" charset="0"/>
              </a:rPr>
              <a:t>: Toward the beginning or origin, as opposed to distal.</a:t>
            </a:r>
          </a:p>
          <a:p>
            <a:r>
              <a:rPr lang="en-US" dirty="0">
                <a:cs typeface="Arial" panose="020B0604020202020204" pitchFamily="34" charset="0"/>
              </a:rPr>
              <a:t> </a:t>
            </a:r>
          </a:p>
          <a:p>
            <a:pPr hangingPunct="0"/>
            <a:r>
              <a:rPr lang="en-US" b="1" dirty="0">
                <a:cs typeface="Arial" panose="020B0604020202020204" pitchFamily="34" charset="0"/>
              </a:rPr>
              <a:t>Sagittal</a:t>
            </a:r>
            <a:r>
              <a:rPr lang="en-US" dirty="0">
                <a:cs typeface="Arial" panose="020B0604020202020204" pitchFamily="34" charset="0"/>
              </a:rPr>
              <a:t>: A vertical plane passing through the standing body from front to back. The mid-sagittal, or</a:t>
            </a:r>
            <a:r>
              <a:rPr lang="en-US" b="1" dirty="0">
                <a:cs typeface="Arial" panose="020B0604020202020204" pitchFamily="34" charset="0"/>
              </a:rPr>
              <a:t> </a:t>
            </a:r>
            <a:r>
              <a:rPr lang="en-US" dirty="0">
                <a:cs typeface="Arial" panose="020B0604020202020204" pitchFamily="34" charset="0"/>
              </a:rPr>
              <a:t>median plane, splits the body into left and right halves.</a:t>
            </a:r>
          </a:p>
          <a:p>
            <a:endParaRPr lang="en-US" dirty="0">
              <a:effectLst/>
              <a:ea typeface="Times New Roman" panose="02020603050405020304" pitchFamily="18" charset="0"/>
              <a:cs typeface="Arial" panose="020B0604020202020204" pitchFamily="34" charset="0"/>
            </a:endParaRPr>
          </a:p>
        </p:txBody>
      </p:sp>
      <p:sp>
        <p:nvSpPr>
          <p:cNvPr id="6" name="Title 1"/>
          <p:cNvSpPr>
            <a:spLocks noGrp="1"/>
          </p:cNvSpPr>
          <p:nvPr>
            <p:ph type="title"/>
          </p:nvPr>
        </p:nvSpPr>
        <p:spPr>
          <a:xfrm>
            <a:off x="457200" y="274638"/>
            <a:ext cx="8452022" cy="1143000"/>
          </a:xfrm>
        </p:spPr>
        <p:txBody>
          <a:bodyPr/>
          <a:lstStyle/>
          <a:p>
            <a:r>
              <a:rPr lang="en-US" dirty="0"/>
              <a:t>Glossary of terms – Anatomic orientation</a:t>
            </a:r>
          </a:p>
        </p:txBody>
      </p:sp>
    </p:spTree>
    <p:custDataLst>
      <p:tags r:id="rId1"/>
    </p:custDataLst>
    <p:extLst>
      <p:ext uri="{BB962C8B-B14F-4D97-AF65-F5344CB8AC3E}">
        <p14:creationId xmlns:p14="http://schemas.microsoft.com/office/powerpoint/2010/main" val="322723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4247317"/>
          </a:xfrm>
          <a:prstGeom prst="rect">
            <a:avLst/>
          </a:prstGeom>
        </p:spPr>
        <p:txBody>
          <a:bodyPr wrap="square">
            <a:spAutoFit/>
          </a:bodyPr>
          <a:lstStyle/>
          <a:p>
            <a:pPr hangingPunct="0"/>
            <a:r>
              <a:rPr lang="en-US" b="1" dirty="0">
                <a:cs typeface="Arial" panose="020B0604020202020204" pitchFamily="34" charset="0"/>
              </a:rPr>
              <a:t>Superficial</a:t>
            </a:r>
            <a:r>
              <a:rPr lang="en-US" dirty="0">
                <a:cs typeface="Arial" panose="020B0604020202020204" pitchFamily="34" charset="0"/>
              </a:rPr>
              <a:t>: On the surface or shallow, as opposed to deep.</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Superior</a:t>
            </a:r>
            <a:r>
              <a:rPr lang="en-US" dirty="0">
                <a:cs typeface="Arial" panose="020B0604020202020204" pitchFamily="34" charset="0"/>
              </a:rPr>
              <a:t>: Above, as opposed to inferior.</a:t>
            </a:r>
          </a:p>
          <a:p>
            <a:r>
              <a:rPr lang="en-US" dirty="0">
                <a:cs typeface="Arial" panose="020B0604020202020204" pitchFamily="34" charset="0"/>
              </a:rPr>
              <a:t> </a:t>
            </a:r>
          </a:p>
          <a:p>
            <a:pPr hangingPunct="0"/>
            <a:r>
              <a:rPr lang="en-US" b="1" dirty="0">
                <a:cs typeface="Arial" panose="020B0604020202020204" pitchFamily="34" charset="0"/>
              </a:rPr>
              <a:t>Supination</a:t>
            </a:r>
            <a:r>
              <a:rPr lang="en-US" dirty="0">
                <a:cs typeface="Arial" panose="020B0604020202020204" pitchFamily="34" charset="0"/>
              </a:rPr>
              <a:t>: Rotation of the forearm and hand so that the palm is upward (and the corresponding</a:t>
            </a:r>
            <a:r>
              <a:rPr lang="en-US" b="1" dirty="0">
                <a:cs typeface="Arial" panose="020B0604020202020204" pitchFamily="34" charset="0"/>
              </a:rPr>
              <a:t> </a:t>
            </a:r>
            <a:r>
              <a:rPr lang="en-US" dirty="0">
                <a:cs typeface="Arial" panose="020B0604020202020204" pitchFamily="34" charset="0"/>
              </a:rPr>
              <a:t>movement of the foot and leg), as opposed to pronation.</a:t>
            </a:r>
          </a:p>
          <a:p>
            <a:r>
              <a:rPr lang="en-US" dirty="0">
                <a:cs typeface="Arial" panose="020B0604020202020204" pitchFamily="34" charset="0"/>
              </a:rPr>
              <a:t> </a:t>
            </a:r>
          </a:p>
          <a:p>
            <a:r>
              <a:rPr lang="en-US" b="1" dirty="0">
                <a:cs typeface="Arial" panose="020B0604020202020204" pitchFamily="34" charset="0"/>
              </a:rPr>
              <a:t>Supine</a:t>
            </a:r>
            <a:r>
              <a:rPr lang="en-US" dirty="0">
                <a:cs typeface="Arial" panose="020B0604020202020204" pitchFamily="34" charset="0"/>
              </a:rPr>
              <a:t>: With the back or dorsal surface downward (lying face up), as opposed to prone.</a:t>
            </a:r>
            <a:r>
              <a:rPr lang="en-US" b="1" dirty="0">
                <a:cs typeface="Arial" panose="020B0604020202020204" pitchFamily="34" charset="0"/>
              </a:rPr>
              <a:t> </a:t>
            </a:r>
          </a:p>
          <a:p>
            <a:endParaRPr lang="en-US" b="1" dirty="0">
              <a:effectLst/>
              <a:ea typeface="Times New Roman" panose="02020603050405020304" pitchFamily="18" charset="0"/>
              <a:cs typeface="Arial" panose="020B0604020202020204" pitchFamily="34" charset="0"/>
            </a:endParaRPr>
          </a:p>
          <a:p>
            <a:pPr hangingPunct="0"/>
            <a:r>
              <a:rPr lang="en-US" b="1" dirty="0">
                <a:cs typeface="Arial" panose="020B0604020202020204" pitchFamily="34" charset="0"/>
              </a:rPr>
              <a:t>Transverse</a:t>
            </a:r>
            <a:r>
              <a:rPr lang="en-US" dirty="0">
                <a:cs typeface="Arial" panose="020B0604020202020204" pitchFamily="34" charset="0"/>
              </a:rPr>
              <a:t>: A horizontal plane passing through the standing body parallel to the ground.</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dirty="0">
                <a:cs typeface="Arial" panose="020B0604020202020204" pitchFamily="34" charset="0"/>
              </a:rPr>
              <a:t>.</a:t>
            </a:r>
          </a:p>
          <a:p>
            <a:endParaRPr lang="en-US" dirty="0">
              <a:cs typeface="Arial" panose="020B0604020202020204" pitchFamily="34" charset="0"/>
            </a:endParaRPr>
          </a:p>
        </p:txBody>
      </p:sp>
      <p:sp>
        <p:nvSpPr>
          <p:cNvPr id="6" name="Title 1"/>
          <p:cNvSpPr>
            <a:spLocks noGrp="1"/>
          </p:cNvSpPr>
          <p:nvPr>
            <p:ph type="title"/>
          </p:nvPr>
        </p:nvSpPr>
        <p:spPr>
          <a:xfrm>
            <a:off x="457200" y="274638"/>
            <a:ext cx="8452022" cy="1143000"/>
          </a:xfrm>
        </p:spPr>
        <p:txBody>
          <a:bodyPr/>
          <a:lstStyle/>
          <a:p>
            <a:r>
              <a:rPr lang="en-US" dirty="0"/>
              <a:t>Glossary of terms – Anatomic orientation</a:t>
            </a:r>
          </a:p>
        </p:txBody>
      </p:sp>
    </p:spTree>
    <p:custDataLst>
      <p:tags r:id="rId1"/>
    </p:custDataLst>
    <p:extLst>
      <p:ext uri="{BB962C8B-B14F-4D97-AF65-F5344CB8AC3E}">
        <p14:creationId xmlns:p14="http://schemas.microsoft.com/office/powerpoint/2010/main" val="141191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1477328"/>
          </a:xfrm>
          <a:prstGeom prst="rect">
            <a:avLst/>
          </a:prstGeom>
        </p:spPr>
        <p:txBody>
          <a:bodyPr wrap="square">
            <a:spAutoFit/>
          </a:bodyPr>
          <a:lstStyle/>
          <a:p>
            <a:r>
              <a:rPr lang="en-US" b="1" dirty="0">
                <a:cs typeface="Arial" panose="020B0604020202020204" pitchFamily="34" charset="0"/>
              </a:rPr>
              <a:t>Ventral</a:t>
            </a:r>
            <a:r>
              <a:rPr lang="en-US" dirty="0">
                <a:cs typeface="Arial" panose="020B0604020202020204" pitchFamily="34" charset="0"/>
              </a:rPr>
              <a:t>: Pertaining to the abdomen, as opposed to dorsal</a:t>
            </a:r>
          </a:p>
          <a:p>
            <a:endParaRPr lang="en-US" b="1" dirty="0">
              <a:cs typeface="Arial" panose="020B0604020202020204" pitchFamily="34" charset="0"/>
            </a:endParaRPr>
          </a:p>
          <a:p>
            <a:r>
              <a:rPr lang="en-US" b="1" dirty="0">
                <a:cs typeface="Arial" panose="020B0604020202020204" pitchFamily="34" charset="0"/>
              </a:rPr>
              <a:t>Vertical</a:t>
            </a:r>
            <a:r>
              <a:rPr lang="en-US" dirty="0">
                <a:cs typeface="Arial" panose="020B0604020202020204" pitchFamily="34" charset="0"/>
              </a:rPr>
              <a:t>: Upright, as opposed to horizontal.</a:t>
            </a:r>
          </a:p>
          <a:p>
            <a:br>
              <a:rPr lang="en-US" dirty="0">
                <a:cs typeface="Arial" panose="020B0604020202020204" pitchFamily="34" charset="0"/>
              </a:rPr>
            </a:br>
            <a:endParaRPr lang="en-US" dirty="0">
              <a:cs typeface="Arial" panose="020B0604020202020204" pitchFamily="34" charset="0"/>
            </a:endParaRPr>
          </a:p>
        </p:txBody>
      </p:sp>
      <p:sp>
        <p:nvSpPr>
          <p:cNvPr id="6" name="Title 1"/>
          <p:cNvSpPr>
            <a:spLocks noGrp="1"/>
          </p:cNvSpPr>
          <p:nvPr>
            <p:ph type="title"/>
          </p:nvPr>
        </p:nvSpPr>
        <p:spPr>
          <a:xfrm>
            <a:off x="457200" y="274638"/>
            <a:ext cx="8452022" cy="1143000"/>
          </a:xfrm>
        </p:spPr>
        <p:txBody>
          <a:bodyPr/>
          <a:lstStyle/>
          <a:p>
            <a:r>
              <a:rPr lang="en-US" dirty="0"/>
              <a:t>Glossary of terms – Anatomic orientation</a:t>
            </a:r>
          </a:p>
        </p:txBody>
      </p:sp>
    </p:spTree>
    <p:custDataLst>
      <p:tags r:id="rId1"/>
    </p:custDataLst>
    <p:extLst>
      <p:ext uri="{BB962C8B-B14F-4D97-AF65-F5344CB8AC3E}">
        <p14:creationId xmlns:p14="http://schemas.microsoft.com/office/powerpoint/2010/main" val="1395999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9092" cy="1143000"/>
          </a:xfrm>
        </p:spPr>
        <p:txBody>
          <a:bodyPr/>
          <a:lstStyle/>
          <a:p>
            <a:r>
              <a:rPr lang="en-US" dirty="0"/>
              <a:t>Glossary of terms – Surgical terminology</a:t>
            </a:r>
          </a:p>
        </p:txBody>
      </p:sp>
      <p:sp>
        <p:nvSpPr>
          <p:cNvPr id="5" name="Rectangle 4"/>
          <p:cNvSpPr/>
          <p:nvPr/>
        </p:nvSpPr>
        <p:spPr>
          <a:xfrm>
            <a:off x="457200" y="1357377"/>
            <a:ext cx="8229600" cy="3970318"/>
          </a:xfrm>
          <a:prstGeom prst="rect">
            <a:avLst/>
          </a:prstGeom>
        </p:spPr>
        <p:txBody>
          <a:bodyPr wrap="square">
            <a:spAutoFit/>
          </a:bodyPr>
          <a:lstStyle/>
          <a:p>
            <a:pPr hangingPunct="0"/>
            <a:r>
              <a:rPr lang="en-US" b="1" dirty="0">
                <a:cs typeface="Arial" panose="020B0604020202020204" pitchFamily="34" charset="0"/>
              </a:rPr>
              <a:t>Coagulate</a:t>
            </a:r>
            <a:r>
              <a:rPr lang="en-US" dirty="0">
                <a:cs typeface="Arial" panose="020B0604020202020204" pitchFamily="34" charset="0"/>
              </a:rPr>
              <a:t>: To clot. To change from a liquid to a gel or solid</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Dissect</a:t>
            </a:r>
            <a:r>
              <a:rPr lang="en-US" dirty="0">
                <a:cs typeface="Arial" panose="020B0604020202020204" pitchFamily="34" charset="0"/>
              </a:rPr>
              <a:t>: To separate and expose the parts of</a:t>
            </a:r>
          </a:p>
          <a:p>
            <a:r>
              <a:rPr lang="en-US" dirty="0">
                <a:cs typeface="Arial" panose="020B0604020202020204" pitchFamily="34" charset="0"/>
              </a:rPr>
              <a:t> </a:t>
            </a:r>
          </a:p>
          <a:p>
            <a:r>
              <a:rPr lang="en-US" b="1" dirty="0">
                <a:cs typeface="Arial" panose="020B0604020202020204" pitchFamily="34" charset="0"/>
              </a:rPr>
              <a:t>Divide</a:t>
            </a:r>
            <a:r>
              <a:rPr lang="en-US" dirty="0">
                <a:cs typeface="Arial" panose="020B0604020202020204" pitchFamily="34" charset="0"/>
              </a:rPr>
              <a:t>: To separate</a:t>
            </a:r>
          </a:p>
          <a:p>
            <a:r>
              <a:rPr lang="en-US" dirty="0">
                <a:cs typeface="Arial" panose="020B0604020202020204" pitchFamily="34" charset="0"/>
              </a:rPr>
              <a:t> </a:t>
            </a:r>
          </a:p>
          <a:p>
            <a:pPr hangingPunct="0"/>
            <a:r>
              <a:rPr lang="en-US" b="1" dirty="0">
                <a:cs typeface="Arial" panose="020B0604020202020204" pitchFamily="34" charset="0"/>
              </a:rPr>
              <a:t>Enucleate</a:t>
            </a:r>
            <a:r>
              <a:rPr lang="en-US" dirty="0">
                <a:cs typeface="Arial" panose="020B0604020202020204" pitchFamily="34" charset="0"/>
              </a:rPr>
              <a:t>: To bring or peel out. To remove without cutting</a:t>
            </a:r>
            <a:r>
              <a:rPr lang="en-US" b="1" dirty="0">
                <a:cs typeface="Arial" panose="020B0604020202020204" pitchFamily="34" charset="0"/>
              </a:rPr>
              <a:t> Excise</a:t>
            </a:r>
            <a:r>
              <a:rPr lang="en-US" dirty="0">
                <a:cs typeface="Arial" panose="020B0604020202020204" pitchFamily="34" charset="0"/>
              </a:rPr>
              <a:t>: Total removal</a:t>
            </a:r>
          </a:p>
          <a:p>
            <a:r>
              <a:rPr lang="en-US" dirty="0">
                <a:cs typeface="Arial" panose="020B0604020202020204" pitchFamily="34" charset="0"/>
              </a:rPr>
              <a:t> </a:t>
            </a:r>
          </a:p>
          <a:p>
            <a:r>
              <a:rPr lang="en-US" b="1" dirty="0" err="1">
                <a:cs typeface="Arial" panose="020B0604020202020204" pitchFamily="34" charset="0"/>
              </a:rPr>
              <a:t>Hemisect</a:t>
            </a:r>
            <a:r>
              <a:rPr lang="en-US" dirty="0">
                <a:cs typeface="Arial" panose="020B0604020202020204" pitchFamily="34" charset="0"/>
              </a:rPr>
              <a:t>: Divide part of a structure</a:t>
            </a:r>
            <a:r>
              <a:rPr lang="en-US" b="1" dirty="0">
                <a:cs typeface="Arial" panose="020B0604020202020204" pitchFamily="34" charset="0"/>
              </a:rPr>
              <a:t> </a:t>
            </a:r>
          </a:p>
          <a:p>
            <a:endParaRPr lang="en-US" b="1" dirty="0">
              <a:cs typeface="Arial" panose="020B0604020202020204" pitchFamily="34" charset="0"/>
            </a:endParaRPr>
          </a:p>
          <a:p>
            <a:pPr hangingPunct="0"/>
            <a:r>
              <a:rPr lang="en-US" b="1" dirty="0">
                <a:cs typeface="Arial" panose="020B0604020202020204" pitchFamily="34" charset="0"/>
              </a:rPr>
              <a:t>Incise</a:t>
            </a:r>
            <a:r>
              <a:rPr lang="en-US" dirty="0">
                <a:cs typeface="Arial" panose="020B0604020202020204" pitchFamily="34" charset="0"/>
              </a:rPr>
              <a:t>: To cut with a knife or scissors</a:t>
            </a:r>
          </a:p>
          <a:p>
            <a:endParaRPr lang="en-US" b="1" dirty="0">
              <a:cs typeface="Arial" panose="020B0604020202020204" pitchFamily="34" charset="0"/>
            </a:endParaRPr>
          </a:p>
          <a:p>
            <a:r>
              <a:rPr lang="en-US" b="1" dirty="0">
                <a:cs typeface="Arial" panose="020B0604020202020204" pitchFamily="34" charset="0"/>
              </a:rPr>
              <a:t>Laparoscopy</a:t>
            </a:r>
            <a:r>
              <a:rPr lang="en-US" dirty="0">
                <a:cs typeface="Arial" panose="020B0604020202020204" pitchFamily="34" charset="0"/>
              </a:rPr>
              <a:t>: Use of a viewing tube to see inside of the abdomen and pelvis. Can be performed to</a:t>
            </a:r>
            <a:r>
              <a:rPr lang="en-US" b="1" dirty="0">
                <a:cs typeface="Arial" panose="020B0604020202020204" pitchFamily="34" charset="0"/>
              </a:rPr>
              <a:t> </a:t>
            </a:r>
            <a:r>
              <a:rPr lang="en-US" dirty="0">
                <a:cs typeface="Arial" panose="020B0604020202020204" pitchFamily="34" charset="0"/>
              </a:rPr>
              <a:t>diagnose or for surgical treatment</a:t>
            </a:r>
          </a:p>
        </p:txBody>
      </p:sp>
    </p:spTree>
    <p:custDataLst>
      <p:tags r:id="rId1"/>
    </p:custDataLst>
    <p:extLst>
      <p:ext uri="{BB962C8B-B14F-4D97-AF65-F5344CB8AC3E}">
        <p14:creationId xmlns:p14="http://schemas.microsoft.com/office/powerpoint/2010/main" val="66432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3693319"/>
          </a:xfrm>
          <a:prstGeom prst="rect">
            <a:avLst/>
          </a:prstGeom>
        </p:spPr>
        <p:txBody>
          <a:bodyPr wrap="square">
            <a:spAutoFit/>
          </a:bodyPr>
          <a:lstStyle/>
          <a:p>
            <a:pPr hangingPunct="0"/>
            <a:r>
              <a:rPr lang="en-US" b="1" dirty="0">
                <a:cs typeface="Arial" panose="020B0604020202020204" pitchFamily="34" charset="0"/>
              </a:rPr>
              <a:t>Ligate</a:t>
            </a:r>
            <a:r>
              <a:rPr lang="en-US" dirty="0">
                <a:cs typeface="Arial" panose="020B0604020202020204" pitchFamily="34" charset="0"/>
              </a:rPr>
              <a:t>: To tie closed (using suture, etc.)</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Pedicle</a:t>
            </a:r>
            <a:r>
              <a:rPr lang="en-US" dirty="0">
                <a:cs typeface="Arial" panose="020B0604020202020204" pitchFamily="34" charset="0"/>
              </a:rPr>
              <a:t>: Vessel surrounded by tissue</a:t>
            </a:r>
            <a:r>
              <a:rPr lang="en-US" b="1" dirty="0">
                <a:cs typeface="Arial" panose="020B0604020202020204" pitchFamily="34" charset="0"/>
              </a:rPr>
              <a:t> </a:t>
            </a:r>
          </a:p>
          <a:p>
            <a:pPr hangingPunct="0"/>
            <a:endParaRPr lang="en-US" b="1" dirty="0">
              <a:cs typeface="Arial" panose="020B0604020202020204" pitchFamily="34" charset="0"/>
            </a:endParaRPr>
          </a:p>
          <a:p>
            <a:pPr hangingPunct="0"/>
            <a:r>
              <a:rPr lang="en-US" b="1" dirty="0">
                <a:cs typeface="Arial" panose="020B0604020202020204" pitchFamily="34" charset="0"/>
              </a:rPr>
              <a:t>Resect</a:t>
            </a:r>
            <a:r>
              <a:rPr lang="en-US" dirty="0">
                <a:cs typeface="Arial" panose="020B0604020202020204" pitchFamily="34" charset="0"/>
              </a:rPr>
              <a:t>: Partial or total removal</a:t>
            </a:r>
          </a:p>
          <a:p>
            <a:r>
              <a:rPr lang="en-US" dirty="0">
                <a:cs typeface="Arial" panose="020B0604020202020204" pitchFamily="34" charset="0"/>
              </a:rPr>
              <a:t> </a:t>
            </a:r>
          </a:p>
          <a:p>
            <a:r>
              <a:rPr lang="en-US" b="1" dirty="0">
                <a:cs typeface="Arial" panose="020B0604020202020204" pitchFamily="34" charset="0"/>
              </a:rPr>
              <a:t>Resect/Excise</a:t>
            </a:r>
            <a:r>
              <a:rPr lang="en-US" dirty="0">
                <a:cs typeface="Arial" panose="020B0604020202020204" pitchFamily="34" charset="0"/>
              </a:rPr>
              <a:t>: To remove (Resect and excise not synonymous)</a:t>
            </a:r>
            <a:r>
              <a:rPr lang="en-US" b="1" dirty="0">
                <a:cs typeface="Arial" panose="020B0604020202020204" pitchFamily="34" charset="0"/>
              </a:rPr>
              <a:t> </a:t>
            </a:r>
          </a:p>
          <a:p>
            <a:endParaRPr lang="en-US" b="1" dirty="0">
              <a:cs typeface="Arial" panose="020B0604020202020204" pitchFamily="34" charset="0"/>
            </a:endParaRPr>
          </a:p>
          <a:p>
            <a:r>
              <a:rPr lang="en-US" b="1" dirty="0">
                <a:cs typeface="Arial" panose="020B0604020202020204" pitchFamily="34" charset="0"/>
              </a:rPr>
              <a:t>Skeletonize</a:t>
            </a:r>
            <a:r>
              <a:rPr lang="en-US" dirty="0">
                <a:cs typeface="Arial" panose="020B0604020202020204" pitchFamily="34" charset="0"/>
              </a:rPr>
              <a:t>: To reduce to its basic element</a:t>
            </a:r>
          </a:p>
          <a:p>
            <a:endParaRPr lang="en-US" dirty="0">
              <a:cs typeface="Arial" panose="020B0604020202020204" pitchFamily="34" charset="0"/>
            </a:endParaRPr>
          </a:p>
          <a:p>
            <a:r>
              <a:rPr lang="en-US" b="1" dirty="0">
                <a:cs typeface="Arial" panose="020B0604020202020204" pitchFamily="34" charset="0"/>
              </a:rPr>
              <a:t>Suture</a:t>
            </a:r>
            <a:r>
              <a:rPr lang="en-US" dirty="0">
                <a:cs typeface="Arial" panose="020B0604020202020204" pitchFamily="34" charset="0"/>
              </a:rPr>
              <a:t>: A strand or fiber used to sew parts of the living body</a:t>
            </a:r>
          </a:p>
          <a:p>
            <a:pPr marL="342900" lvl="0" indent="-342900" hangingPunct="0">
              <a:buFont typeface="Arial" panose="020B0604020202020204" pitchFamily="34" charset="0"/>
              <a:buChar char="•"/>
            </a:pPr>
            <a:r>
              <a:rPr lang="en-US" sz="1600" dirty="0" err="1">
                <a:cs typeface="Arial" panose="020B0604020202020204" pitchFamily="34" charset="0"/>
              </a:rPr>
              <a:t>Monocryl</a:t>
            </a:r>
            <a:r>
              <a:rPr lang="en-US" sz="1600" dirty="0">
                <a:cs typeface="Arial" panose="020B0604020202020204" pitchFamily="34" charset="0"/>
              </a:rPr>
              <a:t>: Absorbable monofilament suture (Ethicon brand) </a:t>
            </a:r>
          </a:p>
          <a:p>
            <a:pPr marL="342900" indent="-342900">
              <a:buFont typeface="Arial" panose="020B0604020202020204" pitchFamily="34" charset="0"/>
              <a:buChar char="•"/>
            </a:pPr>
            <a:r>
              <a:rPr lang="en-US" sz="1600" dirty="0" err="1">
                <a:cs typeface="Arial" panose="020B0604020202020204" pitchFamily="34" charset="0"/>
              </a:rPr>
              <a:t>Vicryl</a:t>
            </a:r>
            <a:r>
              <a:rPr lang="en-US" sz="1600" dirty="0">
                <a:cs typeface="Arial" panose="020B0604020202020204" pitchFamily="34" charset="0"/>
              </a:rPr>
              <a:t>: Absorbable braided suture (Ethicon brand) </a:t>
            </a:r>
          </a:p>
        </p:txBody>
      </p:sp>
      <p:sp>
        <p:nvSpPr>
          <p:cNvPr id="6" name="Title 1"/>
          <p:cNvSpPr>
            <a:spLocks noGrp="1"/>
          </p:cNvSpPr>
          <p:nvPr>
            <p:ph type="title"/>
          </p:nvPr>
        </p:nvSpPr>
        <p:spPr>
          <a:xfrm>
            <a:off x="457200" y="274638"/>
            <a:ext cx="8489092" cy="1143000"/>
          </a:xfrm>
        </p:spPr>
        <p:txBody>
          <a:bodyPr/>
          <a:lstStyle/>
          <a:p>
            <a:r>
              <a:rPr lang="en-US" dirty="0"/>
              <a:t>Glossary of terms – Surgical terminology</a:t>
            </a:r>
          </a:p>
        </p:txBody>
      </p:sp>
    </p:spTree>
    <p:custDataLst>
      <p:tags r:id="rId1"/>
    </p:custDataLst>
    <p:extLst>
      <p:ext uri="{BB962C8B-B14F-4D97-AF65-F5344CB8AC3E}">
        <p14:creationId xmlns:p14="http://schemas.microsoft.com/office/powerpoint/2010/main" val="3772292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3074"/>
            <a:ext cx="8229600" cy="1477328"/>
          </a:xfrm>
          <a:prstGeom prst="rect">
            <a:avLst/>
          </a:prstGeom>
        </p:spPr>
        <p:txBody>
          <a:bodyPr wrap="square">
            <a:spAutoFit/>
          </a:bodyPr>
          <a:lstStyle/>
          <a:p>
            <a:pPr lvl="0" hangingPunct="0"/>
            <a:r>
              <a:rPr lang="en-US" b="1" dirty="0">
                <a:cs typeface="Arial" panose="020B0604020202020204" pitchFamily="34" charset="0"/>
              </a:rPr>
              <a:t>Thermal/</a:t>
            </a:r>
            <a:r>
              <a:rPr lang="en-US" b="1" dirty="0" err="1">
                <a:cs typeface="Arial" panose="020B0604020202020204" pitchFamily="34" charset="0"/>
              </a:rPr>
              <a:t>Athermal</a:t>
            </a:r>
            <a:r>
              <a:rPr lang="en-US" dirty="0">
                <a:cs typeface="Arial" panose="020B0604020202020204" pitchFamily="34" charset="0"/>
              </a:rPr>
              <a:t>: Pertaining to heat / Without heat</a:t>
            </a:r>
            <a:r>
              <a:rPr lang="en-US" b="1" dirty="0">
                <a:cs typeface="Arial" panose="020B0604020202020204" pitchFamily="34" charset="0"/>
              </a:rPr>
              <a:t> </a:t>
            </a:r>
          </a:p>
          <a:p>
            <a:pPr lvl="0" hangingPunct="0"/>
            <a:endParaRPr lang="en-US" b="1" dirty="0">
              <a:cs typeface="Arial" panose="020B0604020202020204" pitchFamily="34" charset="0"/>
            </a:endParaRPr>
          </a:p>
          <a:p>
            <a:pPr lvl="0" hangingPunct="0"/>
            <a:r>
              <a:rPr lang="en-US" b="1" dirty="0">
                <a:cs typeface="Arial" panose="020B0604020202020204" pitchFamily="34" charset="0"/>
              </a:rPr>
              <a:t>Transect</a:t>
            </a:r>
            <a:r>
              <a:rPr lang="en-US" dirty="0">
                <a:cs typeface="Arial" panose="020B0604020202020204" pitchFamily="34" charset="0"/>
              </a:rPr>
              <a:t>: To cut across. Cross section</a:t>
            </a:r>
            <a:r>
              <a:rPr lang="en-US" b="1" dirty="0">
                <a:cs typeface="Arial" panose="020B0604020202020204" pitchFamily="34" charset="0"/>
              </a:rPr>
              <a:t> </a:t>
            </a:r>
            <a:endParaRPr lang="en-US" dirty="0">
              <a:cs typeface="Arial" panose="020B0604020202020204" pitchFamily="34" charset="0"/>
            </a:endParaRPr>
          </a:p>
          <a:p>
            <a:r>
              <a:rPr lang="en-US" dirty="0">
                <a:cs typeface="Arial" panose="020B0604020202020204" pitchFamily="34" charset="0"/>
              </a:rPr>
              <a:t> </a:t>
            </a:r>
          </a:p>
          <a:p>
            <a:r>
              <a:rPr lang="en-US" b="1" dirty="0">
                <a:cs typeface="Arial" panose="020B0604020202020204" pitchFamily="34" charset="0"/>
              </a:rPr>
              <a:t>Vascular/Avascular</a:t>
            </a:r>
            <a:r>
              <a:rPr lang="en-US" dirty="0">
                <a:cs typeface="Arial" panose="020B0604020202020204" pitchFamily="34" charset="0"/>
              </a:rPr>
              <a:t>: Containing vessels / Not containing vessels</a:t>
            </a:r>
            <a:r>
              <a:rPr lang="en-US" b="1" dirty="0">
                <a:cs typeface="Arial" panose="020B0604020202020204" pitchFamily="34" charset="0"/>
              </a:rPr>
              <a:t> </a:t>
            </a:r>
            <a:endParaRPr lang="en-US" dirty="0">
              <a:cs typeface="Arial" panose="020B0604020202020204" pitchFamily="34" charset="0"/>
            </a:endParaRPr>
          </a:p>
        </p:txBody>
      </p:sp>
      <p:sp>
        <p:nvSpPr>
          <p:cNvPr id="6" name="Title 1"/>
          <p:cNvSpPr>
            <a:spLocks noGrp="1"/>
          </p:cNvSpPr>
          <p:nvPr>
            <p:ph type="title"/>
          </p:nvPr>
        </p:nvSpPr>
        <p:spPr>
          <a:xfrm>
            <a:off x="457200" y="274638"/>
            <a:ext cx="8489092" cy="1143000"/>
          </a:xfrm>
        </p:spPr>
        <p:txBody>
          <a:bodyPr/>
          <a:lstStyle/>
          <a:p>
            <a:r>
              <a:rPr lang="en-US" dirty="0"/>
              <a:t>Glossary of terms – Surgical terminology</a:t>
            </a:r>
          </a:p>
        </p:txBody>
      </p:sp>
    </p:spTree>
    <p:custDataLst>
      <p:tags r:id="rId1"/>
    </p:custDataLst>
    <p:extLst>
      <p:ext uri="{BB962C8B-B14F-4D97-AF65-F5344CB8AC3E}">
        <p14:creationId xmlns:p14="http://schemas.microsoft.com/office/powerpoint/2010/main" val="264788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Anatomical position</a:t>
            </a:r>
          </a:p>
        </p:txBody>
      </p:sp>
      <p:sp>
        <p:nvSpPr>
          <p:cNvPr id="6" name="Content Placeholder 5"/>
          <p:cNvSpPr>
            <a:spLocks noGrp="1"/>
          </p:cNvSpPr>
          <p:nvPr>
            <p:ph idx="1"/>
          </p:nvPr>
        </p:nvSpPr>
        <p:spPr>
          <a:xfrm>
            <a:off x="457200" y="1600200"/>
            <a:ext cx="6183233" cy="4191000"/>
          </a:xfrm>
        </p:spPr>
        <p:txBody>
          <a:bodyPr/>
          <a:lstStyle/>
          <a:p>
            <a:pPr marL="0" indent="0" hangingPunct="0">
              <a:buNone/>
            </a:pPr>
            <a:r>
              <a:rPr lang="en-US" dirty="0"/>
              <a:t>The human body can be placed in many different positions, thus changing the relative position of any given organ to the surroundings. One of the major tasks in anatomy is to specify the location of organs in relation to one another. To make this task easier, anatomists always consider the body and its parts in one position, the anatomical position.</a:t>
            </a:r>
          </a:p>
          <a:p>
            <a:pPr marL="0" indent="0">
              <a:buNone/>
            </a:pPr>
            <a:r>
              <a:rPr lang="en-US" dirty="0"/>
              <a:t>When a body is placed in the anatomical position, it is standing, the eyes are open and level, the head is in </a:t>
            </a:r>
            <a:r>
              <a:rPr lang="en-US" dirty="0" err="1"/>
              <a:t>midposition</a:t>
            </a:r>
            <a:r>
              <a:rPr lang="en-US" dirty="0"/>
              <a:t>, the arms are down at the sides, the palms face forward, the feet are parallel, and the heels are close together.</a:t>
            </a:r>
          </a:p>
          <a:p>
            <a:pPr marL="0" indent="0">
              <a:buNone/>
            </a:pPr>
            <a:endParaRPr lang="en-US"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1141" r="32873"/>
          <a:stretch/>
        </p:blipFill>
        <p:spPr>
          <a:xfrm flipH="1">
            <a:off x="6640433" y="861847"/>
            <a:ext cx="2361855" cy="4929353"/>
          </a:xfrm>
          <a:prstGeom prst="rect">
            <a:avLst/>
          </a:prstGeom>
        </p:spPr>
      </p:pic>
      <p:sp>
        <p:nvSpPr>
          <p:cNvPr id="7" name="Rectangle 6"/>
          <p:cNvSpPr/>
          <p:nvPr/>
        </p:nvSpPr>
        <p:spPr>
          <a:xfrm>
            <a:off x="0" y="5988924"/>
            <a:ext cx="2317687" cy="461665"/>
          </a:xfrm>
          <a:prstGeom prst="rect">
            <a:avLst/>
          </a:prstGeom>
        </p:spPr>
        <p:txBody>
          <a:bodyPr wrap="square">
            <a:spAutoFit/>
          </a:bodyPr>
          <a:lstStyle/>
          <a:p>
            <a:r>
              <a:rPr lang="en-US" sz="800" dirty="0">
                <a:solidFill>
                  <a:schemeClr val="bg1"/>
                </a:solidFill>
                <a:latin typeface="+mj-lt"/>
              </a:rPr>
              <a:t>Images courtesy http://anatomystudybuddy.wordpress.com/2012/09/19/anatomical-position/</a:t>
            </a:r>
          </a:p>
        </p:txBody>
      </p:sp>
    </p:spTree>
    <p:custDataLst>
      <p:tags r:id="rId1"/>
    </p:custDataLst>
    <p:extLst>
      <p:ext uri="{BB962C8B-B14F-4D97-AF65-F5344CB8AC3E}">
        <p14:creationId xmlns:p14="http://schemas.microsoft.com/office/powerpoint/2010/main" val="30531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Other anatomical positions</a:t>
            </a:r>
          </a:p>
        </p:txBody>
      </p:sp>
      <p:sp>
        <p:nvSpPr>
          <p:cNvPr id="7" name="Rectangle 6"/>
          <p:cNvSpPr/>
          <p:nvPr/>
        </p:nvSpPr>
        <p:spPr>
          <a:xfrm>
            <a:off x="0" y="5988924"/>
            <a:ext cx="2625505" cy="584775"/>
          </a:xfrm>
          <a:prstGeom prst="rect">
            <a:avLst/>
          </a:prstGeom>
        </p:spPr>
        <p:txBody>
          <a:bodyPr wrap="square">
            <a:spAutoFit/>
          </a:bodyPr>
          <a:lstStyle/>
          <a:p>
            <a:r>
              <a:rPr lang="en-US" sz="800" dirty="0">
                <a:solidFill>
                  <a:schemeClr val="bg1"/>
                </a:solidFill>
              </a:rPr>
              <a:t>http://www.emsjunkie.com/anatomy-physiology/anatomical-position-directions-planes/</a:t>
            </a:r>
          </a:p>
          <a:p>
            <a:r>
              <a:rPr lang="en-US" sz="800" dirty="0">
                <a:solidFill>
                  <a:schemeClr val="bg1"/>
                </a:solidFill>
              </a:rPr>
              <a:t>http://www.amepc.org/tgc/article/viewFile/1710/2386/6376</a:t>
            </a:r>
          </a:p>
        </p:txBody>
      </p:sp>
      <p:sp>
        <p:nvSpPr>
          <p:cNvPr id="3" name="TextBox 2"/>
          <p:cNvSpPr txBox="1"/>
          <p:nvPr/>
        </p:nvSpPr>
        <p:spPr>
          <a:xfrm>
            <a:off x="2921876" y="1763137"/>
            <a:ext cx="6001407" cy="369332"/>
          </a:xfrm>
          <a:prstGeom prst="rect">
            <a:avLst/>
          </a:prstGeom>
          <a:noFill/>
        </p:spPr>
        <p:txBody>
          <a:bodyPr wrap="square" rtlCol="0">
            <a:spAutoFit/>
          </a:bodyPr>
          <a:lstStyle/>
          <a:p>
            <a:r>
              <a:rPr lang="en-US" dirty="0">
                <a:cs typeface="Arial" panose="020B0604020202020204" pitchFamily="34" charset="0"/>
              </a:rPr>
              <a:t>Supine or dorsal recumbent: Lying on the back</a:t>
            </a:r>
          </a:p>
        </p:txBody>
      </p:sp>
      <p:sp>
        <p:nvSpPr>
          <p:cNvPr id="9" name="TextBox 8"/>
          <p:cNvSpPr txBox="1"/>
          <p:nvPr/>
        </p:nvSpPr>
        <p:spPr>
          <a:xfrm>
            <a:off x="2921876" y="2497327"/>
            <a:ext cx="6001407" cy="369332"/>
          </a:xfrm>
          <a:prstGeom prst="rect">
            <a:avLst/>
          </a:prstGeom>
          <a:noFill/>
        </p:spPr>
        <p:txBody>
          <a:bodyPr wrap="square" rtlCol="0">
            <a:spAutoFit/>
          </a:bodyPr>
          <a:lstStyle/>
          <a:p>
            <a:r>
              <a:rPr lang="en-US" dirty="0">
                <a:cs typeface="Arial" panose="020B0604020202020204" pitchFamily="34" charset="0"/>
              </a:rPr>
              <a:t>Prone: Lying on the abdomen (face down)</a:t>
            </a:r>
          </a:p>
        </p:txBody>
      </p:sp>
      <p:sp>
        <p:nvSpPr>
          <p:cNvPr id="11" name="TextBox 10"/>
          <p:cNvSpPr txBox="1"/>
          <p:nvPr/>
        </p:nvSpPr>
        <p:spPr>
          <a:xfrm>
            <a:off x="2921876" y="3217917"/>
            <a:ext cx="6001407" cy="369332"/>
          </a:xfrm>
          <a:prstGeom prst="rect">
            <a:avLst/>
          </a:prstGeom>
          <a:noFill/>
        </p:spPr>
        <p:txBody>
          <a:bodyPr wrap="square" rtlCol="0">
            <a:spAutoFit/>
          </a:bodyPr>
          <a:lstStyle/>
          <a:p>
            <a:r>
              <a:rPr lang="en-US" dirty="0">
                <a:cs typeface="Arial" panose="020B0604020202020204" pitchFamily="34" charset="0"/>
              </a:rPr>
              <a:t>Lateral recumbent or lateral decubitus: Lying on the side</a:t>
            </a:r>
          </a:p>
        </p:txBody>
      </p:sp>
      <p:sp>
        <p:nvSpPr>
          <p:cNvPr id="13" name="TextBox 12"/>
          <p:cNvSpPr txBox="1"/>
          <p:nvPr/>
        </p:nvSpPr>
        <p:spPr>
          <a:xfrm>
            <a:off x="2921876" y="4124288"/>
            <a:ext cx="6001407" cy="646331"/>
          </a:xfrm>
          <a:prstGeom prst="rect">
            <a:avLst/>
          </a:prstGeom>
          <a:noFill/>
        </p:spPr>
        <p:txBody>
          <a:bodyPr wrap="square" rtlCol="0">
            <a:spAutoFit/>
          </a:bodyPr>
          <a:lstStyle/>
          <a:p>
            <a:r>
              <a:rPr lang="en-US" dirty="0">
                <a:cs typeface="Arial" panose="020B0604020202020204" pitchFamily="34" charset="0"/>
              </a:rPr>
              <a:t>Trendelenburg position: Lying supine (face up) with the head of the table tilted down about 40 degrees.</a:t>
            </a:r>
          </a:p>
        </p:txBody>
      </p:sp>
      <p:sp>
        <p:nvSpPr>
          <p:cNvPr id="15" name="TextBox 14"/>
          <p:cNvSpPr txBox="1"/>
          <p:nvPr/>
        </p:nvSpPr>
        <p:spPr>
          <a:xfrm>
            <a:off x="2921876" y="5004199"/>
            <a:ext cx="6001407" cy="646331"/>
          </a:xfrm>
          <a:prstGeom prst="rect">
            <a:avLst/>
          </a:prstGeom>
          <a:noFill/>
        </p:spPr>
        <p:txBody>
          <a:bodyPr wrap="square" rtlCol="0">
            <a:spAutoFit/>
          </a:bodyPr>
          <a:lstStyle/>
          <a:p>
            <a:r>
              <a:rPr lang="en-US" dirty="0">
                <a:cs typeface="Arial" panose="020B0604020202020204" pitchFamily="34" charset="0"/>
              </a:rPr>
              <a:t>Lithotomy position: Lying on the back, with thighs and knees apart and flexed. The perineum is exposed.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3937"/>
          <a:stretch/>
        </p:blipFill>
        <p:spPr>
          <a:xfrm>
            <a:off x="685803" y="1758585"/>
            <a:ext cx="1864768" cy="1930677"/>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847" t="84318" r="847" b="725"/>
          <a:stretch/>
        </p:blipFill>
        <p:spPr>
          <a:xfrm>
            <a:off x="685803" y="4013129"/>
            <a:ext cx="1864768" cy="626894"/>
          </a:xfrm>
          <a:prstGeom prst="rect">
            <a:avLst/>
          </a:prstGeom>
        </p:spPr>
      </p:pic>
      <p:pic>
        <p:nvPicPr>
          <p:cNvPr id="6" name="Picture 2" descr="http://www.amepc.org/tgc/article/viewFile/1710/2386/63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10" y="4899133"/>
            <a:ext cx="1577754" cy="83068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78156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2746452"/>
              </p:ext>
            </p:extLst>
          </p:nvPr>
        </p:nvGraphicFramePr>
        <p:xfrm>
          <a:off x="404554" y="1159020"/>
          <a:ext cx="8309679" cy="5004036"/>
        </p:xfrm>
        <a:graphic>
          <a:graphicData uri="http://schemas.openxmlformats.org/drawingml/2006/table">
            <a:tbl>
              <a:tblPr firstRow="1" bandRow="1">
                <a:tableStyleId>{2D5ABB26-0587-4C30-8999-92F81FD0307C}</a:tableStyleId>
              </a:tblPr>
              <a:tblGrid>
                <a:gridCol w="2077420">
                  <a:extLst>
                    <a:ext uri="{9D8B030D-6E8A-4147-A177-3AD203B41FA5}">
                      <a16:colId xmlns:a16="http://schemas.microsoft.com/office/drawing/2014/main" val="20000"/>
                    </a:ext>
                  </a:extLst>
                </a:gridCol>
                <a:gridCol w="2077420">
                  <a:extLst>
                    <a:ext uri="{9D8B030D-6E8A-4147-A177-3AD203B41FA5}">
                      <a16:colId xmlns:a16="http://schemas.microsoft.com/office/drawing/2014/main" val="20001"/>
                    </a:ext>
                  </a:extLst>
                </a:gridCol>
                <a:gridCol w="1422876">
                  <a:extLst>
                    <a:ext uri="{9D8B030D-6E8A-4147-A177-3AD203B41FA5}">
                      <a16:colId xmlns:a16="http://schemas.microsoft.com/office/drawing/2014/main" val="20002"/>
                    </a:ext>
                  </a:extLst>
                </a:gridCol>
                <a:gridCol w="2731963">
                  <a:extLst>
                    <a:ext uri="{9D8B030D-6E8A-4147-A177-3AD203B41FA5}">
                      <a16:colId xmlns:a16="http://schemas.microsoft.com/office/drawing/2014/main" val="20003"/>
                    </a:ext>
                  </a:extLst>
                </a:gridCol>
              </a:tblGrid>
              <a:tr h="365760">
                <a:tc>
                  <a:txBody>
                    <a:bodyPr/>
                    <a:lstStyle/>
                    <a:p>
                      <a:r>
                        <a:rPr lang="en-US" sz="1800" b="1" dirty="0">
                          <a:latin typeface="+mn-lt"/>
                          <a:cs typeface="Arial" panose="020B0604020202020204" pitchFamily="34" charset="0"/>
                        </a:rPr>
                        <a:t>Term</a:t>
                      </a:r>
                    </a:p>
                  </a:txBody>
                  <a:tcPr/>
                </a:tc>
                <a:tc>
                  <a:txBody>
                    <a:bodyPr/>
                    <a:lstStyle/>
                    <a:p>
                      <a:r>
                        <a:rPr lang="en-US" sz="1800" b="1" dirty="0">
                          <a:latin typeface="+mn-lt"/>
                          <a:cs typeface="Arial" panose="020B0604020202020204" pitchFamily="34" charset="0"/>
                        </a:rPr>
                        <a:t>Definition</a:t>
                      </a:r>
                    </a:p>
                  </a:txBody>
                  <a:tcPr/>
                </a:tc>
                <a:tc>
                  <a:txBody>
                    <a:bodyPr/>
                    <a:lstStyle/>
                    <a:p>
                      <a:r>
                        <a:rPr lang="en-US" sz="1800" b="1" dirty="0">
                          <a:latin typeface="+mn-lt"/>
                          <a:cs typeface="Arial" panose="020B0604020202020204" pitchFamily="34" charset="0"/>
                        </a:rPr>
                        <a:t>Example</a:t>
                      </a:r>
                    </a:p>
                  </a:txBody>
                  <a:tcPr/>
                </a:tc>
                <a:tc>
                  <a:txBody>
                    <a:bodyPr/>
                    <a:lstStyle/>
                    <a:p>
                      <a:endParaRPr lang="en-US" sz="1800">
                        <a:latin typeface="+mn-lt"/>
                        <a:cs typeface="Arial" panose="020B0604020202020204" pitchFamily="34" charset="0"/>
                      </a:endParaRPr>
                    </a:p>
                  </a:txBody>
                  <a:tcPr/>
                </a:tc>
                <a:extLst>
                  <a:ext uri="{0D108BD9-81ED-4DB2-BD59-A6C34878D82A}">
                    <a16:rowId xmlns:a16="http://schemas.microsoft.com/office/drawing/2014/main" val="10000"/>
                  </a:ext>
                </a:extLst>
              </a:tr>
              <a:tr h="1008108">
                <a:tc>
                  <a:txBody>
                    <a:bodyPr/>
                    <a:lstStyle/>
                    <a:p>
                      <a:r>
                        <a:rPr lang="en-US" sz="1800" dirty="0">
                          <a:latin typeface="+mn-lt"/>
                          <a:cs typeface="Arial" panose="020B0604020202020204" pitchFamily="34" charset="0"/>
                        </a:rPr>
                        <a:t>Superior (cranial)</a:t>
                      </a:r>
                    </a:p>
                  </a:txBody>
                  <a:tcPr/>
                </a:tc>
                <a:tc>
                  <a:txBody>
                    <a:bodyPr/>
                    <a:lstStyle/>
                    <a:p>
                      <a:r>
                        <a:rPr lang="en-US" sz="1400" dirty="0">
                          <a:latin typeface="+mn-lt"/>
                          <a:cs typeface="Arial" panose="020B0604020202020204" pitchFamily="34" charset="0"/>
                        </a:rPr>
                        <a:t>Toward the head end or upper</a:t>
                      </a:r>
                      <a:r>
                        <a:rPr lang="en-US" sz="1400" baseline="0" dirty="0">
                          <a:latin typeface="+mn-lt"/>
                          <a:cs typeface="Arial" panose="020B0604020202020204" pitchFamily="34" charset="0"/>
                        </a:rPr>
                        <a:t> part of a structure of the body; above</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head is superior to the abdomen</a:t>
                      </a:r>
                    </a:p>
                  </a:txBody>
                  <a:tcPr/>
                </a:tc>
                <a:extLst>
                  <a:ext uri="{0D108BD9-81ED-4DB2-BD59-A6C34878D82A}">
                    <a16:rowId xmlns:a16="http://schemas.microsoft.com/office/drawing/2014/main" val="10001"/>
                  </a:ext>
                </a:extLst>
              </a:tr>
              <a:tr h="1289304">
                <a:tc>
                  <a:txBody>
                    <a:bodyPr/>
                    <a:lstStyle/>
                    <a:p>
                      <a:r>
                        <a:rPr lang="en-US" sz="1800" dirty="0">
                          <a:latin typeface="+mn-lt"/>
                          <a:cs typeface="Arial" panose="020B0604020202020204" pitchFamily="34" charset="0"/>
                        </a:rPr>
                        <a:t>Inferior (caudal)</a:t>
                      </a:r>
                    </a:p>
                  </a:txBody>
                  <a:tcPr/>
                </a:tc>
                <a:tc>
                  <a:txBody>
                    <a:bodyPr/>
                    <a:lstStyle/>
                    <a:p>
                      <a:r>
                        <a:rPr lang="en-US" sz="1400" dirty="0">
                          <a:latin typeface="+mn-lt"/>
                          <a:cs typeface="Arial" panose="020B0604020202020204" pitchFamily="34" charset="0"/>
                        </a:rPr>
                        <a:t>Away from the head end or toward the lower part of a structure</a:t>
                      </a:r>
                      <a:r>
                        <a:rPr lang="en-US" sz="1400" baseline="0" dirty="0">
                          <a:latin typeface="+mn-lt"/>
                          <a:cs typeface="Arial" panose="020B0604020202020204" pitchFamily="34" charset="0"/>
                        </a:rPr>
                        <a:t> or the body; below</a:t>
                      </a:r>
                      <a:endParaRPr lang="en-US" sz="1400" dirty="0">
                        <a:latin typeface="+mn-lt"/>
                        <a:cs typeface="Arial" panose="020B0604020202020204" pitchFamily="34" charset="0"/>
                      </a:endParaRPr>
                    </a:p>
                  </a:txBody>
                  <a:tcPr/>
                </a:tc>
                <a:tc>
                  <a:txBody>
                    <a:bodyPr/>
                    <a:lstStyle/>
                    <a:p>
                      <a:endParaRPr lang="en-US" sz="140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a:t>
                      </a:r>
                      <a:r>
                        <a:rPr lang="en-US" sz="1400" baseline="0" dirty="0">
                          <a:latin typeface="+mn-lt"/>
                          <a:cs typeface="Arial" panose="020B0604020202020204" pitchFamily="34" charset="0"/>
                        </a:rPr>
                        <a:t> navel is inferior to the chin</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2"/>
                  </a:ext>
                </a:extLst>
              </a:tr>
              <a:tr h="758952">
                <a:tc>
                  <a:txBody>
                    <a:bodyPr/>
                    <a:lstStyle/>
                    <a:p>
                      <a:r>
                        <a:rPr lang="en-US" sz="1800" dirty="0">
                          <a:latin typeface="+mn-lt"/>
                          <a:cs typeface="Arial" panose="020B0604020202020204" pitchFamily="34" charset="0"/>
                        </a:rPr>
                        <a:t>Anterior (ventral)*</a:t>
                      </a:r>
                    </a:p>
                  </a:txBody>
                  <a:tcPr/>
                </a:tc>
                <a:tc>
                  <a:txBody>
                    <a:bodyPr/>
                    <a:lstStyle/>
                    <a:p>
                      <a:r>
                        <a:rPr lang="en-US" sz="1400" dirty="0">
                          <a:latin typeface="+mn-lt"/>
                          <a:cs typeface="Arial" panose="020B0604020202020204" pitchFamily="34" charset="0"/>
                        </a:rPr>
                        <a:t>Toward or</a:t>
                      </a:r>
                      <a:r>
                        <a:rPr lang="en-US" sz="1400" baseline="0" dirty="0">
                          <a:latin typeface="+mn-lt"/>
                          <a:cs typeface="Arial" panose="020B0604020202020204" pitchFamily="34" charset="0"/>
                        </a:rPr>
                        <a:t> at the front of the body; in front of </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breastbone is anterior to the spine</a:t>
                      </a:r>
                    </a:p>
                  </a:txBody>
                  <a:tcPr/>
                </a:tc>
                <a:extLst>
                  <a:ext uri="{0D108BD9-81ED-4DB2-BD59-A6C34878D82A}">
                    <a16:rowId xmlns:a16="http://schemas.microsoft.com/office/drawing/2014/main" val="10003"/>
                  </a:ext>
                </a:extLst>
              </a:tr>
              <a:tr h="667512">
                <a:tc>
                  <a:txBody>
                    <a:bodyPr/>
                    <a:lstStyle/>
                    <a:p>
                      <a:r>
                        <a:rPr lang="en-US" sz="1800" dirty="0">
                          <a:latin typeface="+mn-lt"/>
                          <a:cs typeface="Arial" panose="020B0604020202020204" pitchFamily="34" charset="0"/>
                        </a:rPr>
                        <a:t>Posterior (dorsal)*</a:t>
                      </a:r>
                    </a:p>
                  </a:txBody>
                  <a:tcPr/>
                </a:tc>
                <a:tc>
                  <a:txBody>
                    <a:bodyPr/>
                    <a:lstStyle/>
                    <a:p>
                      <a:r>
                        <a:rPr lang="en-US" sz="1400" dirty="0">
                          <a:latin typeface="+mn-lt"/>
                          <a:cs typeface="Arial" panose="020B0604020202020204" pitchFamily="34" charset="0"/>
                        </a:rPr>
                        <a:t>Toward or at the back</a:t>
                      </a:r>
                      <a:r>
                        <a:rPr lang="en-US" sz="1400" baseline="0" dirty="0">
                          <a:latin typeface="+mn-lt"/>
                          <a:cs typeface="Arial" panose="020B0604020202020204" pitchFamily="34" charset="0"/>
                        </a:rPr>
                        <a:t> of the body; behind</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heart is posterior to the breastbone</a:t>
                      </a:r>
                    </a:p>
                  </a:txBody>
                  <a:tcPr/>
                </a:tc>
                <a:extLst>
                  <a:ext uri="{0D108BD9-81ED-4DB2-BD59-A6C34878D82A}">
                    <a16:rowId xmlns:a16="http://schemas.microsoft.com/office/drawing/2014/main" val="10004"/>
                  </a:ext>
                </a:extLst>
              </a:tr>
              <a:tr h="914400">
                <a:tc>
                  <a:txBody>
                    <a:bodyPr/>
                    <a:lstStyle/>
                    <a:p>
                      <a:r>
                        <a:rPr lang="en-US" sz="1800" dirty="0">
                          <a:latin typeface="+mn-lt"/>
                          <a:cs typeface="Arial" panose="020B0604020202020204" pitchFamily="34" charset="0"/>
                        </a:rPr>
                        <a:t>Medial</a:t>
                      </a:r>
                    </a:p>
                  </a:txBody>
                  <a:tcPr/>
                </a:tc>
                <a:tc>
                  <a:txBody>
                    <a:bodyPr/>
                    <a:lstStyle/>
                    <a:p>
                      <a:r>
                        <a:rPr lang="en-US" sz="1400" dirty="0">
                          <a:latin typeface="+mn-lt"/>
                          <a:cs typeface="Arial" panose="020B0604020202020204" pitchFamily="34" charset="0"/>
                        </a:rPr>
                        <a:t>Toward or at the midline of the body; on the inner side of</a:t>
                      </a:r>
                    </a:p>
                  </a:txBody>
                  <a:tcPr/>
                </a:tc>
                <a:tc>
                  <a:txBody>
                    <a:bodyPr/>
                    <a:lstStyle/>
                    <a:p>
                      <a:endParaRPr lang="en-US" sz="140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heart is medial to the arm</a:t>
                      </a:r>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pPr algn="l"/>
            <a:r>
              <a:rPr lang="en-US" dirty="0"/>
              <a:t>Directional terms</a:t>
            </a:r>
          </a:p>
        </p:txBody>
      </p:sp>
      <p:sp>
        <p:nvSpPr>
          <p:cNvPr id="7" name="Rectangle 6"/>
          <p:cNvSpPr/>
          <p:nvPr/>
        </p:nvSpPr>
        <p:spPr>
          <a:xfrm>
            <a:off x="0" y="5988924"/>
            <a:ext cx="2763898" cy="215444"/>
          </a:xfrm>
          <a:prstGeom prst="rect">
            <a:avLst/>
          </a:prstGeom>
        </p:spPr>
        <p:txBody>
          <a:bodyPr wrap="none">
            <a:spAutoFit/>
          </a:bodyPr>
          <a:lstStyle/>
          <a:p>
            <a:r>
              <a:rPr lang="en-US" sz="800" dirty="0">
                <a:solidFill>
                  <a:schemeClr val="bg1"/>
                </a:solidFill>
                <a:latin typeface="+mj-lt"/>
              </a:rPr>
              <a:t>Images courtesy of: http://www.bodyteen.com/anterms.html</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9562" b="11826"/>
          <a:stretch/>
        </p:blipFill>
        <p:spPr>
          <a:xfrm>
            <a:off x="4773168" y="1481646"/>
            <a:ext cx="715647" cy="1122362"/>
          </a:xfrm>
          <a:prstGeom prst="rect">
            <a:avLst/>
          </a:prstGeom>
        </p:spPr>
      </p:pic>
      <p:cxnSp>
        <p:nvCxnSpPr>
          <p:cNvPr id="8" name="Straight Arrow Connector 7"/>
          <p:cNvCxnSpPr/>
          <p:nvPr/>
        </p:nvCxnSpPr>
        <p:spPr>
          <a:xfrm flipV="1">
            <a:off x="5632150" y="1549908"/>
            <a:ext cx="0" cy="9802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562" b="11826"/>
          <a:stretch/>
        </p:blipFill>
        <p:spPr>
          <a:xfrm>
            <a:off x="4773168" y="2604008"/>
            <a:ext cx="715647" cy="1122362"/>
          </a:xfrm>
          <a:prstGeom prst="rect">
            <a:avLst/>
          </a:prstGeom>
        </p:spPr>
      </p:pic>
      <p:cxnSp>
        <p:nvCxnSpPr>
          <p:cNvPr id="11" name="Straight Arrow Connector 10"/>
          <p:cNvCxnSpPr/>
          <p:nvPr/>
        </p:nvCxnSpPr>
        <p:spPr>
          <a:xfrm>
            <a:off x="5632150" y="2682518"/>
            <a:ext cx="0" cy="104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9226" r="36831" b="63980"/>
          <a:stretch/>
        </p:blipFill>
        <p:spPr>
          <a:xfrm>
            <a:off x="4960120" y="3726370"/>
            <a:ext cx="375387" cy="697202"/>
          </a:xfrm>
          <a:prstGeom prst="rect">
            <a:avLst/>
          </a:prstGeom>
        </p:spPr>
      </p:pic>
      <p:cxnSp>
        <p:nvCxnSpPr>
          <p:cNvPr id="15" name="Straight Arrow Connector 14"/>
          <p:cNvCxnSpPr/>
          <p:nvPr/>
        </p:nvCxnSpPr>
        <p:spPr>
          <a:xfrm>
            <a:off x="4816785" y="4141864"/>
            <a:ext cx="672030" cy="46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39226" r="36831" b="63980"/>
          <a:stretch/>
        </p:blipFill>
        <p:spPr>
          <a:xfrm>
            <a:off x="4960120" y="4423572"/>
            <a:ext cx="375387" cy="697202"/>
          </a:xfrm>
          <a:prstGeom prst="rect">
            <a:avLst/>
          </a:prstGeom>
        </p:spPr>
      </p:pic>
      <p:cxnSp>
        <p:nvCxnSpPr>
          <p:cNvPr id="18" name="Straight Arrow Connector 17"/>
          <p:cNvCxnSpPr/>
          <p:nvPr/>
        </p:nvCxnSpPr>
        <p:spPr>
          <a:xfrm flipH="1">
            <a:off x="4821575" y="4839066"/>
            <a:ext cx="6672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t="9562" b="50141"/>
          <a:stretch/>
        </p:blipFill>
        <p:spPr>
          <a:xfrm>
            <a:off x="4681254" y="5254561"/>
            <a:ext cx="899474" cy="723103"/>
          </a:xfrm>
          <a:prstGeom prst="rect">
            <a:avLst/>
          </a:prstGeom>
        </p:spPr>
      </p:pic>
      <p:cxnSp>
        <p:nvCxnSpPr>
          <p:cNvPr id="22" name="Straight Arrow Connector 21"/>
          <p:cNvCxnSpPr/>
          <p:nvPr/>
        </p:nvCxnSpPr>
        <p:spPr>
          <a:xfrm flipH="1">
            <a:off x="5155195" y="5616112"/>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826021" y="5616112"/>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6237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Directional terms</a:t>
            </a:r>
          </a:p>
        </p:txBody>
      </p:sp>
      <p:sp>
        <p:nvSpPr>
          <p:cNvPr id="3" name="Rectangle 2"/>
          <p:cNvSpPr/>
          <p:nvPr/>
        </p:nvSpPr>
        <p:spPr>
          <a:xfrm>
            <a:off x="457200" y="1477120"/>
            <a:ext cx="8229600" cy="2492990"/>
          </a:xfrm>
          <a:prstGeom prst="rect">
            <a:avLst/>
          </a:prstGeom>
        </p:spPr>
        <p:txBody>
          <a:bodyPr wrap="square">
            <a:spAutoFit/>
          </a:bodyPr>
          <a:lstStyle/>
          <a:p>
            <a:pPr hangingPunct="0"/>
            <a:r>
              <a:rPr lang="en-US" dirty="0">
                <a:latin typeface="+mj-lt"/>
                <a:ea typeface="Times New Roman" panose="02020603050405020304" pitchFamily="18" charset="0"/>
                <a:cs typeface="Arial" panose="020B0604020202020204" pitchFamily="34" charset="0"/>
              </a:rPr>
              <a:t>When describing an organ or a surgical procedure, the anatomist will always use appropriate terms to situate each organ in a spatial relationship to other organs. These terms include the following:</a:t>
            </a:r>
          </a:p>
          <a:p>
            <a:r>
              <a:rPr lang="en-US" sz="2000" dirty="0">
                <a:latin typeface="Arial" panose="020B0604020202020204" pitchFamily="34" charset="0"/>
                <a:ea typeface="Times New Roman" panose="02020603050405020304" pitchFamily="18" charset="0"/>
                <a:cs typeface="Arial" panose="020B0604020202020204" pitchFamily="34" charset="0"/>
              </a:rPr>
              <a:t> </a:t>
            </a:r>
          </a:p>
          <a:p>
            <a:pPr marL="342900" indent="-342900">
              <a:buFont typeface="Arial" panose="020B0604020202020204" pitchFamily="34" charset="0"/>
              <a:buChar char="•"/>
            </a:pPr>
            <a:r>
              <a:rPr lang="en-US" sz="1600" dirty="0">
                <a:ea typeface="Times New Roman" panose="02020603050405020304" pitchFamily="18" charset="0"/>
                <a:cs typeface="Arial" panose="020B0604020202020204" pitchFamily="34" charset="0"/>
              </a:rPr>
              <a:t>Superior (</a:t>
            </a:r>
            <a:r>
              <a:rPr lang="en-US" sz="1600" dirty="0" err="1">
                <a:ea typeface="Times New Roman" panose="02020603050405020304" pitchFamily="18" charset="0"/>
                <a:cs typeface="Arial" panose="020B0604020202020204" pitchFamily="34" charset="0"/>
              </a:rPr>
              <a:t>cephalad</a:t>
            </a:r>
            <a:r>
              <a:rPr lang="en-US" sz="1600" dirty="0">
                <a:ea typeface="Times New Roman" panose="02020603050405020304" pitchFamily="18" charset="0"/>
                <a:cs typeface="Arial" panose="020B0604020202020204" pitchFamily="34" charset="0"/>
              </a:rPr>
              <a:t>): Toward the head</a:t>
            </a:r>
          </a:p>
          <a:p>
            <a:pPr marL="342900" indent="-342900">
              <a:buFont typeface="Arial" panose="020B0604020202020204" pitchFamily="34" charset="0"/>
              <a:buChar char="•"/>
            </a:pPr>
            <a:r>
              <a:rPr lang="en-US" sz="1600" dirty="0">
                <a:ea typeface="Times New Roman" panose="02020603050405020304" pitchFamily="18" charset="0"/>
                <a:cs typeface="Arial" panose="020B0604020202020204" pitchFamily="34" charset="0"/>
              </a:rPr>
              <a:t>Inferior (</a:t>
            </a:r>
            <a:r>
              <a:rPr lang="en-US" sz="1600" dirty="0" err="1">
                <a:ea typeface="Times New Roman" panose="02020603050405020304" pitchFamily="18" charset="0"/>
                <a:cs typeface="Arial" panose="020B0604020202020204" pitchFamily="34" charset="0"/>
              </a:rPr>
              <a:t>caudad</a:t>
            </a:r>
            <a:r>
              <a:rPr lang="en-US" sz="1600" dirty="0">
                <a:ea typeface="Times New Roman" panose="02020603050405020304" pitchFamily="18" charset="0"/>
                <a:cs typeface="Arial" panose="020B0604020202020204" pitchFamily="34" charset="0"/>
              </a:rPr>
              <a:t>): Away from the head </a:t>
            </a:r>
          </a:p>
          <a:p>
            <a:pPr marL="342900" indent="-342900">
              <a:buFont typeface="Arial" panose="020B0604020202020204" pitchFamily="34" charset="0"/>
              <a:buChar char="•"/>
            </a:pPr>
            <a:r>
              <a:rPr lang="en-US" sz="1600" dirty="0">
                <a:ea typeface="Times New Roman" panose="02020603050405020304" pitchFamily="18" charset="0"/>
                <a:cs typeface="Arial" panose="020B0604020202020204" pitchFamily="34" charset="0"/>
              </a:rPr>
              <a:t>Anterior: Toward the front of the body</a:t>
            </a:r>
          </a:p>
          <a:p>
            <a:pPr marL="342900" indent="-342900">
              <a:buFont typeface="Arial" panose="020B0604020202020204" pitchFamily="34" charset="0"/>
              <a:buChar char="•"/>
            </a:pPr>
            <a:r>
              <a:rPr lang="en-US" sz="1600" dirty="0">
                <a:ea typeface="Times New Roman" panose="02020603050405020304" pitchFamily="18" charset="0"/>
                <a:cs typeface="Arial" panose="020B0604020202020204" pitchFamily="34" charset="0"/>
              </a:rPr>
              <a:t>Posterior: Toward the back of the body</a:t>
            </a:r>
          </a:p>
          <a:p>
            <a:pPr marL="342900" indent="-342900">
              <a:buFont typeface="Arial" panose="020B0604020202020204" pitchFamily="34" charset="0"/>
              <a:buChar char="•"/>
            </a:pPr>
            <a:r>
              <a:rPr lang="en-US" sz="1600" dirty="0">
                <a:ea typeface="Times New Roman" panose="02020603050405020304" pitchFamily="18" charset="0"/>
                <a:cs typeface="Arial" panose="020B0604020202020204" pitchFamily="34" charset="0"/>
              </a:rPr>
              <a:t>Medial: Toward the midline</a:t>
            </a:r>
            <a:endParaRPr lang="en-US" sz="1600" dirty="0">
              <a:cs typeface="Arial" panose="020B0604020202020204" pitchFamily="34" charset="0"/>
            </a:endParaRPr>
          </a:p>
        </p:txBody>
      </p:sp>
    </p:spTree>
    <p:custDataLst>
      <p:tags r:id="rId1"/>
    </p:custDataLst>
    <p:extLst>
      <p:ext uri="{BB962C8B-B14F-4D97-AF65-F5344CB8AC3E}">
        <p14:creationId xmlns:p14="http://schemas.microsoft.com/office/powerpoint/2010/main" val="3502550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79307941"/>
              </p:ext>
            </p:extLst>
          </p:nvPr>
        </p:nvGraphicFramePr>
        <p:xfrm>
          <a:off x="221674" y="1159020"/>
          <a:ext cx="8710288" cy="5230693"/>
        </p:xfrm>
        <a:graphic>
          <a:graphicData uri="http://schemas.openxmlformats.org/drawingml/2006/table">
            <a:tbl>
              <a:tblPr firstRow="1" bandRow="1">
                <a:tableStyleId>{2D5ABB26-0587-4C30-8999-92F81FD0307C}</a:tableStyleId>
              </a:tblPr>
              <a:tblGrid>
                <a:gridCol w="2177572">
                  <a:extLst>
                    <a:ext uri="{9D8B030D-6E8A-4147-A177-3AD203B41FA5}">
                      <a16:colId xmlns:a16="http://schemas.microsoft.com/office/drawing/2014/main" val="20000"/>
                    </a:ext>
                  </a:extLst>
                </a:gridCol>
                <a:gridCol w="2177572">
                  <a:extLst>
                    <a:ext uri="{9D8B030D-6E8A-4147-A177-3AD203B41FA5}">
                      <a16:colId xmlns:a16="http://schemas.microsoft.com/office/drawing/2014/main" val="20001"/>
                    </a:ext>
                  </a:extLst>
                </a:gridCol>
                <a:gridCol w="1491473">
                  <a:extLst>
                    <a:ext uri="{9D8B030D-6E8A-4147-A177-3AD203B41FA5}">
                      <a16:colId xmlns:a16="http://schemas.microsoft.com/office/drawing/2014/main" val="20002"/>
                    </a:ext>
                  </a:extLst>
                </a:gridCol>
                <a:gridCol w="2863671">
                  <a:extLst>
                    <a:ext uri="{9D8B030D-6E8A-4147-A177-3AD203B41FA5}">
                      <a16:colId xmlns:a16="http://schemas.microsoft.com/office/drawing/2014/main" val="20003"/>
                    </a:ext>
                  </a:extLst>
                </a:gridCol>
              </a:tblGrid>
              <a:tr h="365760">
                <a:tc>
                  <a:txBody>
                    <a:bodyPr/>
                    <a:lstStyle/>
                    <a:p>
                      <a:r>
                        <a:rPr lang="en-US" sz="1800" b="1" dirty="0">
                          <a:latin typeface="+mn-lt"/>
                          <a:cs typeface="Arial" panose="020B0604020202020204" pitchFamily="34" charset="0"/>
                        </a:rPr>
                        <a:t>Term</a:t>
                      </a:r>
                    </a:p>
                  </a:txBody>
                  <a:tcPr/>
                </a:tc>
                <a:tc>
                  <a:txBody>
                    <a:bodyPr/>
                    <a:lstStyle/>
                    <a:p>
                      <a:r>
                        <a:rPr lang="en-US" sz="1800" b="1" dirty="0">
                          <a:latin typeface="+mn-lt"/>
                          <a:cs typeface="Arial" panose="020B0604020202020204" pitchFamily="34" charset="0"/>
                        </a:rPr>
                        <a:t>Definition</a:t>
                      </a:r>
                    </a:p>
                  </a:txBody>
                  <a:tcPr/>
                </a:tc>
                <a:tc>
                  <a:txBody>
                    <a:bodyPr/>
                    <a:lstStyle/>
                    <a:p>
                      <a:r>
                        <a:rPr lang="en-US" sz="1800" b="1" dirty="0">
                          <a:latin typeface="+mn-lt"/>
                          <a:cs typeface="Arial" panose="020B0604020202020204" pitchFamily="34" charset="0"/>
                        </a:rPr>
                        <a:t>Example</a:t>
                      </a:r>
                    </a:p>
                  </a:txBody>
                  <a:tcPr/>
                </a:tc>
                <a:tc>
                  <a:txBody>
                    <a:bodyPr/>
                    <a:lstStyle/>
                    <a:p>
                      <a:endParaRPr lang="en-US" sz="1400" dirty="0">
                        <a:latin typeface="+mn-lt"/>
                        <a:cs typeface="Arial" panose="020B0604020202020204" pitchFamily="34" charset="0"/>
                      </a:endParaRPr>
                    </a:p>
                  </a:txBody>
                  <a:tcPr/>
                </a:tc>
                <a:extLst>
                  <a:ext uri="{0D108BD9-81ED-4DB2-BD59-A6C34878D82A}">
                    <a16:rowId xmlns:a16="http://schemas.microsoft.com/office/drawing/2014/main" val="10000"/>
                  </a:ext>
                </a:extLst>
              </a:tr>
              <a:tr h="731520">
                <a:tc>
                  <a:txBody>
                    <a:bodyPr/>
                    <a:lstStyle/>
                    <a:p>
                      <a:r>
                        <a:rPr lang="en-US" sz="1400" dirty="0">
                          <a:latin typeface="+mn-lt"/>
                          <a:cs typeface="Arial" panose="020B0604020202020204" pitchFamily="34" charset="0"/>
                        </a:rPr>
                        <a:t>Lateral</a:t>
                      </a:r>
                    </a:p>
                  </a:txBody>
                  <a:tcPr/>
                </a:tc>
                <a:tc>
                  <a:txBody>
                    <a:bodyPr/>
                    <a:lstStyle/>
                    <a:p>
                      <a:r>
                        <a:rPr lang="en-US" sz="1400" dirty="0">
                          <a:latin typeface="+mn-lt"/>
                          <a:cs typeface="Arial" panose="020B0604020202020204" pitchFamily="34" charset="0"/>
                        </a:rPr>
                        <a:t>Away</a:t>
                      </a:r>
                      <a:r>
                        <a:rPr lang="en-US" sz="1400" baseline="0" dirty="0">
                          <a:latin typeface="+mn-lt"/>
                          <a:cs typeface="Arial" panose="020B0604020202020204" pitchFamily="34" charset="0"/>
                        </a:rPr>
                        <a:t> from the midline of the body; on the outer side of</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a:t>
                      </a:r>
                      <a:r>
                        <a:rPr lang="en-US" sz="1400" baseline="0" dirty="0">
                          <a:latin typeface="+mn-lt"/>
                          <a:cs typeface="Arial" panose="020B0604020202020204" pitchFamily="34" charset="0"/>
                        </a:rPr>
                        <a:t> arms are lateral to the chest</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1"/>
                  </a:ext>
                </a:extLst>
              </a:tr>
              <a:tr h="731520">
                <a:tc>
                  <a:txBody>
                    <a:bodyPr/>
                    <a:lstStyle/>
                    <a:p>
                      <a:r>
                        <a:rPr lang="en-US" sz="1400" dirty="0">
                          <a:latin typeface="+mn-lt"/>
                          <a:cs typeface="Arial" panose="020B0604020202020204" pitchFamily="34" charset="0"/>
                        </a:rPr>
                        <a:t>Intermediate</a:t>
                      </a:r>
                    </a:p>
                  </a:txBody>
                  <a:tcPr/>
                </a:tc>
                <a:tc>
                  <a:txBody>
                    <a:bodyPr/>
                    <a:lstStyle/>
                    <a:p>
                      <a:r>
                        <a:rPr lang="en-US" sz="1400" dirty="0">
                          <a:latin typeface="+mn-lt"/>
                          <a:cs typeface="Arial" panose="020B0604020202020204" pitchFamily="34" charset="0"/>
                        </a:rPr>
                        <a:t>Between</a:t>
                      </a:r>
                      <a:r>
                        <a:rPr lang="en-US" sz="1400" baseline="0" dirty="0">
                          <a:latin typeface="+mn-lt"/>
                          <a:cs typeface="Arial" panose="020B0604020202020204" pitchFamily="34" charset="0"/>
                        </a:rPr>
                        <a:t> a more medial and a more lateral structure</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a:t>
                      </a:r>
                      <a:r>
                        <a:rPr lang="en-US" sz="1400" baseline="0" dirty="0">
                          <a:latin typeface="+mn-lt"/>
                          <a:cs typeface="Arial" panose="020B0604020202020204" pitchFamily="34" charset="0"/>
                        </a:rPr>
                        <a:t>e collarbone is intermediate between the breastbone and shoulder</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2"/>
                  </a:ext>
                </a:extLst>
              </a:tr>
              <a:tr h="965436">
                <a:tc>
                  <a:txBody>
                    <a:bodyPr/>
                    <a:lstStyle/>
                    <a:p>
                      <a:r>
                        <a:rPr lang="en-US" sz="1400" dirty="0">
                          <a:latin typeface="+mn-lt"/>
                          <a:cs typeface="Arial" panose="020B0604020202020204" pitchFamily="34" charset="0"/>
                        </a:rPr>
                        <a:t>Proximal</a:t>
                      </a:r>
                    </a:p>
                  </a:txBody>
                  <a:tcPr/>
                </a:tc>
                <a:tc>
                  <a:txBody>
                    <a:bodyPr/>
                    <a:lstStyle/>
                    <a:p>
                      <a:r>
                        <a:rPr lang="en-US" sz="1400" dirty="0">
                          <a:latin typeface="+mn-lt"/>
                          <a:cs typeface="Arial" panose="020B0604020202020204" pitchFamily="34" charset="0"/>
                        </a:rPr>
                        <a:t>Closer to</a:t>
                      </a:r>
                      <a:r>
                        <a:rPr lang="en-US" sz="1400" baseline="0" dirty="0">
                          <a:latin typeface="+mn-lt"/>
                          <a:cs typeface="Arial" panose="020B0604020202020204" pitchFamily="34" charset="0"/>
                        </a:rPr>
                        <a:t> the origin of the body part or the point attachment of a limb to the body trunk</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elbow is proximal</a:t>
                      </a:r>
                      <a:r>
                        <a:rPr lang="en-US" sz="1400" baseline="0" dirty="0">
                          <a:latin typeface="+mn-lt"/>
                          <a:cs typeface="Arial" panose="020B0604020202020204" pitchFamily="34" charset="0"/>
                        </a:rPr>
                        <a:t> to the wrist</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3"/>
                  </a:ext>
                </a:extLst>
              </a:tr>
              <a:tr h="1005060">
                <a:tc>
                  <a:txBody>
                    <a:bodyPr/>
                    <a:lstStyle/>
                    <a:p>
                      <a:r>
                        <a:rPr lang="en-US" sz="1400" dirty="0">
                          <a:latin typeface="+mn-lt"/>
                          <a:cs typeface="Arial" panose="020B0604020202020204" pitchFamily="34" charset="0"/>
                        </a:rPr>
                        <a:t>Distal</a:t>
                      </a:r>
                    </a:p>
                  </a:txBody>
                  <a:tcPr/>
                </a:tc>
                <a:tc>
                  <a:txBody>
                    <a:bodyPr/>
                    <a:lstStyle/>
                    <a:p>
                      <a:r>
                        <a:rPr lang="en-US" sz="1400" dirty="0">
                          <a:latin typeface="+mn-lt"/>
                          <a:cs typeface="Arial" panose="020B0604020202020204" pitchFamily="34" charset="0"/>
                        </a:rPr>
                        <a:t>Farther from the origin of</a:t>
                      </a:r>
                      <a:r>
                        <a:rPr lang="en-US" sz="1400" baseline="0" dirty="0">
                          <a:latin typeface="+mn-lt"/>
                          <a:cs typeface="Arial" panose="020B0604020202020204" pitchFamily="34" charset="0"/>
                        </a:rPr>
                        <a:t> a body part or the point of attachment of a limb to the body trunk</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knee is distal</a:t>
                      </a:r>
                      <a:r>
                        <a:rPr lang="en-US" sz="1400" baseline="0" dirty="0">
                          <a:latin typeface="+mn-lt"/>
                          <a:cs typeface="Arial" panose="020B0604020202020204" pitchFamily="34" charset="0"/>
                        </a:rPr>
                        <a:t> to the thigh</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4"/>
                  </a:ext>
                </a:extLst>
              </a:tr>
              <a:tr h="579120">
                <a:tc>
                  <a:txBody>
                    <a:bodyPr/>
                    <a:lstStyle/>
                    <a:p>
                      <a:r>
                        <a:rPr lang="en-US" sz="1400" dirty="0">
                          <a:latin typeface="+mn-lt"/>
                          <a:cs typeface="Arial" panose="020B0604020202020204" pitchFamily="34" charset="0"/>
                        </a:rPr>
                        <a:t>Superficial (external)</a:t>
                      </a:r>
                    </a:p>
                  </a:txBody>
                  <a:tcPr/>
                </a:tc>
                <a:tc>
                  <a:txBody>
                    <a:bodyPr/>
                    <a:lstStyle/>
                    <a:p>
                      <a:r>
                        <a:rPr lang="en-US" sz="1400" dirty="0">
                          <a:latin typeface="+mn-lt"/>
                          <a:cs typeface="Arial" panose="020B0604020202020204" pitchFamily="34" charset="0"/>
                        </a:rPr>
                        <a:t>Toward or at the body surface</a:t>
                      </a: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skin is superficial to the skeletal muscles</a:t>
                      </a:r>
                    </a:p>
                  </a:txBody>
                  <a:tcPr/>
                </a:tc>
                <a:extLst>
                  <a:ext uri="{0D108BD9-81ED-4DB2-BD59-A6C34878D82A}">
                    <a16:rowId xmlns:a16="http://schemas.microsoft.com/office/drawing/2014/main" val="10005"/>
                  </a:ext>
                </a:extLst>
              </a:tr>
              <a:tr h="852277">
                <a:tc>
                  <a:txBody>
                    <a:bodyPr/>
                    <a:lstStyle/>
                    <a:p>
                      <a:r>
                        <a:rPr lang="en-US" sz="1400" dirty="0">
                          <a:latin typeface="+mn-lt"/>
                          <a:cs typeface="Arial" panose="020B0604020202020204" pitchFamily="34" charset="0"/>
                        </a:rPr>
                        <a:t>Deep (internal)</a:t>
                      </a:r>
                    </a:p>
                  </a:txBody>
                  <a:tcPr/>
                </a:tc>
                <a:tc>
                  <a:txBody>
                    <a:bodyPr/>
                    <a:lstStyle/>
                    <a:p>
                      <a:r>
                        <a:rPr lang="en-US" sz="1400" dirty="0">
                          <a:latin typeface="+mn-lt"/>
                          <a:cs typeface="Arial" panose="020B0604020202020204" pitchFamily="34" charset="0"/>
                        </a:rPr>
                        <a:t>Away</a:t>
                      </a:r>
                      <a:r>
                        <a:rPr lang="en-US" sz="1400" baseline="0" dirty="0">
                          <a:latin typeface="+mn-lt"/>
                          <a:cs typeface="Arial" panose="020B0604020202020204" pitchFamily="34" charset="0"/>
                        </a:rPr>
                        <a:t> from the body surface; more internal </a:t>
                      </a:r>
                      <a:endParaRPr lang="en-US" sz="1400" dirty="0">
                        <a:latin typeface="+mn-lt"/>
                        <a:cs typeface="Arial" panose="020B0604020202020204" pitchFamily="34" charset="0"/>
                      </a:endParaRPr>
                    </a:p>
                  </a:txBody>
                  <a:tcPr/>
                </a:tc>
                <a:tc>
                  <a:txBody>
                    <a:bodyPr/>
                    <a:lstStyle/>
                    <a:p>
                      <a:endParaRPr lang="en-US" sz="1400" dirty="0">
                        <a:latin typeface="+mn-lt"/>
                        <a:cs typeface="Arial" panose="020B0604020202020204" pitchFamily="34" charset="0"/>
                      </a:endParaRPr>
                    </a:p>
                  </a:txBody>
                  <a:tcPr/>
                </a:tc>
                <a:tc>
                  <a:txBody>
                    <a:bodyPr/>
                    <a:lstStyle/>
                    <a:p>
                      <a:r>
                        <a:rPr lang="en-US" sz="1400" dirty="0">
                          <a:latin typeface="+mn-lt"/>
                          <a:cs typeface="Arial" panose="020B0604020202020204" pitchFamily="34" charset="0"/>
                        </a:rPr>
                        <a:t>The lungs are deep</a:t>
                      </a:r>
                      <a:r>
                        <a:rPr lang="en-US" sz="1400" baseline="0" dirty="0">
                          <a:latin typeface="+mn-lt"/>
                          <a:cs typeface="Arial" panose="020B0604020202020204" pitchFamily="34" charset="0"/>
                        </a:rPr>
                        <a:t> to the skin</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t="9562" b="11826"/>
          <a:stretch/>
        </p:blipFill>
        <p:spPr>
          <a:xfrm>
            <a:off x="4816877" y="2954112"/>
            <a:ext cx="667658" cy="1047101"/>
          </a:xfrm>
          <a:prstGeom prst="rect">
            <a:avLst/>
          </a:prstGeom>
        </p:spPr>
      </p:pic>
      <p:sp>
        <p:nvSpPr>
          <p:cNvPr id="6" name="Rectangle 5"/>
          <p:cNvSpPr/>
          <p:nvPr/>
        </p:nvSpPr>
        <p:spPr>
          <a:xfrm>
            <a:off x="0" y="5988924"/>
            <a:ext cx="2763898" cy="215444"/>
          </a:xfrm>
          <a:prstGeom prst="rect">
            <a:avLst/>
          </a:prstGeom>
        </p:spPr>
        <p:txBody>
          <a:bodyPr wrap="none">
            <a:spAutoFit/>
          </a:bodyPr>
          <a:lstStyle/>
          <a:p>
            <a:r>
              <a:rPr lang="en-US" sz="800" dirty="0">
                <a:solidFill>
                  <a:schemeClr val="bg1"/>
                </a:solidFill>
                <a:latin typeface="+mj-lt"/>
              </a:rPr>
              <a:t>Images courtesy of: http://www.bodyteen.com/anterms.html</a:t>
            </a:r>
          </a:p>
        </p:txBody>
      </p:sp>
      <p:sp>
        <p:nvSpPr>
          <p:cNvPr id="2" name="Title 1"/>
          <p:cNvSpPr>
            <a:spLocks noGrp="1"/>
          </p:cNvSpPr>
          <p:nvPr>
            <p:ph type="title"/>
          </p:nvPr>
        </p:nvSpPr>
        <p:spPr/>
        <p:txBody>
          <a:bodyPr/>
          <a:lstStyle/>
          <a:p>
            <a:r>
              <a:rPr lang="en-US" dirty="0"/>
              <a:t>Directional terms</a:t>
            </a:r>
          </a:p>
        </p:txBody>
      </p:sp>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9774" b="48622" l="10000" r="90500"/>
                    </a14:imgEffect>
                  </a14:imgLayer>
                </a14:imgProps>
              </a:ext>
              <a:ext uri="{28A0092B-C50C-407E-A947-70E740481C1C}">
                <a14:useLocalDpi xmlns:a14="http://schemas.microsoft.com/office/drawing/2010/main" val="0"/>
              </a:ext>
            </a:extLst>
          </a:blip>
          <a:srcRect t="9562" b="50141"/>
          <a:stretch/>
        </p:blipFill>
        <p:spPr>
          <a:xfrm>
            <a:off x="4672110" y="1414353"/>
            <a:ext cx="899474" cy="723103"/>
          </a:xfrm>
          <a:prstGeom prst="rect">
            <a:avLst/>
          </a:prstGeom>
        </p:spPr>
      </p:pic>
      <p:cxnSp>
        <p:nvCxnSpPr>
          <p:cNvPr id="20" name="Straight Arrow Connector 19"/>
          <p:cNvCxnSpPr/>
          <p:nvPr/>
        </p:nvCxnSpPr>
        <p:spPr>
          <a:xfrm>
            <a:off x="5146051" y="1775904"/>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816877" y="1775904"/>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563" b="66322"/>
          <a:stretch/>
        </p:blipFill>
        <p:spPr>
          <a:xfrm>
            <a:off x="4483695" y="2234294"/>
            <a:ext cx="1324711" cy="637311"/>
          </a:xfrm>
          <a:prstGeom prst="rect">
            <a:avLst/>
          </a:prstGeom>
        </p:spPr>
      </p:pic>
      <p:cxnSp>
        <p:nvCxnSpPr>
          <p:cNvPr id="23" name="Straight Arrow Connector 22"/>
          <p:cNvCxnSpPr/>
          <p:nvPr/>
        </p:nvCxnSpPr>
        <p:spPr>
          <a:xfrm>
            <a:off x="5198252" y="2791904"/>
            <a:ext cx="128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4950976" y="2791904"/>
            <a:ext cx="1743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351560" y="2791904"/>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688766" y="2791904"/>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5326363" y="3131851"/>
            <a:ext cx="7591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893194" y="3129146"/>
            <a:ext cx="7591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5326363" y="3690966"/>
            <a:ext cx="0" cy="239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969104" y="3688261"/>
            <a:ext cx="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t="9562" b="11826"/>
          <a:stretch/>
        </p:blipFill>
        <p:spPr>
          <a:xfrm>
            <a:off x="4816877" y="3913853"/>
            <a:ext cx="667658" cy="1047101"/>
          </a:xfrm>
          <a:prstGeom prst="rect">
            <a:avLst/>
          </a:prstGeom>
        </p:spPr>
      </p:pic>
      <p:cxnSp>
        <p:nvCxnSpPr>
          <p:cNvPr id="41" name="Straight Arrow Connector 40"/>
          <p:cNvCxnSpPr/>
          <p:nvPr/>
        </p:nvCxnSpPr>
        <p:spPr>
          <a:xfrm flipH="1">
            <a:off x="5326363" y="4091592"/>
            <a:ext cx="7591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893194" y="4088887"/>
            <a:ext cx="7591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326363" y="4650707"/>
            <a:ext cx="0" cy="239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969104" y="4648002"/>
            <a:ext cx="0" cy="2255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9563" b="66322"/>
          <a:stretch/>
        </p:blipFill>
        <p:spPr>
          <a:xfrm>
            <a:off x="4686761" y="5053417"/>
            <a:ext cx="918578" cy="441923"/>
          </a:xfrm>
          <a:prstGeom prst="rect">
            <a:avLst/>
          </a:prstGeom>
        </p:spPr>
      </p:pic>
      <p:pic>
        <p:nvPicPr>
          <p:cNvPr id="50" name="Picture 49"/>
          <p:cNvPicPr>
            <a:picLocks noChangeAspect="1"/>
          </p:cNvPicPr>
          <p:nvPr/>
        </p:nvPicPr>
        <p:blipFill rotWithShape="1">
          <a:blip r:embed="rId3">
            <a:extLst>
              <a:ext uri="{28A0092B-C50C-407E-A947-70E740481C1C}">
                <a14:useLocalDpi xmlns:a14="http://schemas.microsoft.com/office/drawing/2010/main" val="0"/>
              </a:ext>
            </a:extLst>
          </a:blip>
          <a:srcRect t="9563" b="66322"/>
          <a:stretch/>
        </p:blipFill>
        <p:spPr>
          <a:xfrm>
            <a:off x="4697518" y="5547001"/>
            <a:ext cx="918578" cy="441923"/>
          </a:xfrm>
          <a:prstGeom prst="rect">
            <a:avLst/>
          </a:prstGeom>
        </p:spPr>
      </p:pic>
      <p:cxnSp>
        <p:nvCxnSpPr>
          <p:cNvPr id="46" name="Straight Arrow Connector 45"/>
          <p:cNvCxnSpPr/>
          <p:nvPr/>
        </p:nvCxnSpPr>
        <p:spPr>
          <a:xfrm>
            <a:off x="5198252" y="5462963"/>
            <a:ext cx="128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4950976" y="5462963"/>
            <a:ext cx="1743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351560" y="5462963"/>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4688766" y="5462963"/>
            <a:ext cx="25622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156807" y="5860664"/>
            <a:ext cx="1695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969104" y="5860664"/>
            <a:ext cx="18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6607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terms</a:t>
            </a:r>
          </a:p>
        </p:txBody>
      </p:sp>
      <p:sp>
        <p:nvSpPr>
          <p:cNvPr id="3" name="Rectangle 2"/>
          <p:cNvSpPr/>
          <p:nvPr/>
        </p:nvSpPr>
        <p:spPr>
          <a:xfrm>
            <a:off x="457200" y="1477120"/>
            <a:ext cx="8229600" cy="1754326"/>
          </a:xfrm>
          <a:prstGeom prst="rect">
            <a:avLst/>
          </a:prstGeom>
        </p:spPr>
        <p:txBody>
          <a:bodyPr wrap="square">
            <a:spAutoFit/>
          </a:bodyPr>
          <a:lstStyle/>
          <a:p>
            <a:pPr marL="342900" indent="-342900">
              <a:buFont typeface="Arial" panose="020B0604020202020204" pitchFamily="34" charset="0"/>
              <a:buChar char="•"/>
            </a:pPr>
            <a:r>
              <a:rPr lang="en-US" dirty="0">
                <a:cs typeface="Arial" panose="020B0604020202020204" pitchFamily="34" charset="0"/>
              </a:rPr>
              <a:t>Lateral: Away from the midline</a:t>
            </a:r>
          </a:p>
          <a:p>
            <a:pPr marL="342900" indent="-342900">
              <a:buFont typeface="Arial" panose="020B0604020202020204" pitchFamily="34" charset="0"/>
              <a:buChar char="•"/>
            </a:pPr>
            <a:r>
              <a:rPr lang="en-US" dirty="0">
                <a:cs typeface="Arial" panose="020B0604020202020204" pitchFamily="34" charset="0"/>
              </a:rPr>
              <a:t>Intermediate: Between a more medial and lateral structure</a:t>
            </a:r>
          </a:p>
          <a:p>
            <a:pPr marL="342900" indent="-342900" hangingPunct="0">
              <a:buFont typeface="Arial" panose="020B0604020202020204" pitchFamily="34" charset="0"/>
              <a:buChar char="•"/>
            </a:pPr>
            <a:r>
              <a:rPr lang="en-US" dirty="0">
                <a:cs typeface="Arial" panose="020B0604020202020204" pitchFamily="34" charset="0"/>
              </a:rPr>
              <a:t>Proximal: Closer to the origin of the body </a:t>
            </a:r>
          </a:p>
          <a:p>
            <a:pPr marL="342900" indent="-342900" hangingPunct="0">
              <a:buFont typeface="Arial" panose="020B0604020202020204" pitchFamily="34" charset="0"/>
              <a:buChar char="•"/>
            </a:pPr>
            <a:r>
              <a:rPr lang="en-US" dirty="0">
                <a:cs typeface="Arial" panose="020B0604020202020204" pitchFamily="34" charset="0"/>
              </a:rPr>
              <a:t>Distal: Farther from the origin of the body </a:t>
            </a:r>
          </a:p>
          <a:p>
            <a:pPr marL="342900" indent="-342900" hangingPunct="0">
              <a:buFont typeface="Arial" panose="020B0604020202020204" pitchFamily="34" charset="0"/>
              <a:buChar char="•"/>
            </a:pPr>
            <a:r>
              <a:rPr lang="en-US" dirty="0">
                <a:cs typeface="Arial" panose="020B0604020202020204" pitchFamily="34" charset="0"/>
              </a:rPr>
              <a:t>Superficial: Toward the body surface </a:t>
            </a:r>
          </a:p>
          <a:p>
            <a:pPr marL="342900" indent="-342900" hangingPunct="0">
              <a:buFont typeface="Arial" panose="020B0604020202020204" pitchFamily="34" charset="0"/>
              <a:buChar char="•"/>
            </a:pPr>
            <a:r>
              <a:rPr lang="en-US" dirty="0">
                <a:cs typeface="Arial" panose="020B0604020202020204" pitchFamily="34" charset="0"/>
              </a:rPr>
              <a:t>Deep: Away from the body surface</a:t>
            </a:r>
          </a:p>
        </p:txBody>
      </p:sp>
    </p:spTree>
    <p:custDataLst>
      <p:tags r:id="rId1"/>
    </p:custDataLst>
    <p:extLst>
      <p:ext uri="{BB962C8B-B14F-4D97-AF65-F5344CB8AC3E}">
        <p14:creationId xmlns:p14="http://schemas.microsoft.com/office/powerpoint/2010/main" val="3346534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WHITE BACKGROUND" val="qJfnYoZ6"/>
  <p:tag name="ARTICULATE_DESIGN_ID_REBRANDED" val="rml3639R"/>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1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1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5.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6.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3.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3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branded">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spcCol="432000" rtlCol="0">
        <a:noAutofit/>
      </a:bodyPr>
      <a:lstStyle>
        <a:defPPr>
          <a:defRPr dirty="0" err="1" smtClean="0"/>
        </a:defPPr>
      </a:lstStyle>
    </a:txDef>
  </a:objectDefaults>
  <a:extraClrSchemeLst/>
  <a:extLst>
    <a:ext uri="{05A4C25C-085E-4340-85A3-A5531E510DB2}">
      <thm15:themeFamily xmlns:thm15="http://schemas.microsoft.com/office/thememl/2012/main" name="Rebranded" id="{F859C40A-BA09-46B5-A6F1-28A275A912E8}" vid="{AA7B0FCD-E7B4-4BA4-97B5-1052C1420E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2557</TotalTime>
  <Words>2398</Words>
  <Application>Microsoft Office PowerPoint</Application>
  <PresentationFormat>On-screen Show (4:3)</PresentationFormat>
  <Paragraphs>478</Paragraphs>
  <Slides>39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Courier New</vt:lpstr>
      <vt:lpstr>Times New Roman</vt:lpstr>
      <vt:lpstr>Wingdings</vt:lpstr>
      <vt:lpstr>White Background</vt:lpstr>
      <vt:lpstr>Rebranded</vt:lpstr>
      <vt:lpstr>PowerPoint Presentation</vt:lpstr>
      <vt:lpstr>Introduction</vt:lpstr>
      <vt:lpstr>Anatomical position</vt:lpstr>
      <vt:lpstr>Anatomical position</vt:lpstr>
      <vt:lpstr>Other anatomical positions</vt:lpstr>
      <vt:lpstr>Directional terms</vt:lpstr>
      <vt:lpstr>Directional terms</vt:lpstr>
      <vt:lpstr>Directional terms</vt:lpstr>
      <vt:lpstr>Directional terms</vt:lpstr>
      <vt:lpstr>Body planes</vt:lpstr>
      <vt:lpstr>Body planes continued</vt:lpstr>
      <vt:lpstr>Body planes continued</vt:lpstr>
      <vt:lpstr>Body planes continued</vt:lpstr>
      <vt:lpstr>Anatomical lines</vt:lpstr>
      <vt:lpstr>Anatomical lines continued</vt:lpstr>
      <vt:lpstr>C-arm rotation for angiography</vt:lpstr>
      <vt:lpstr>C-arm rotation for angiography</vt:lpstr>
      <vt:lpstr>C-arm rotation for angiography</vt:lpstr>
      <vt:lpstr>Heart shapes/views</vt:lpstr>
      <vt:lpstr>Body cavities: Dorsal</vt:lpstr>
      <vt:lpstr>Body cavities: Ventral</vt:lpstr>
      <vt:lpstr>Body cavities: Ventral continued</vt:lpstr>
      <vt:lpstr>Ventral body cavity membranes</vt:lpstr>
      <vt:lpstr>Medical terminology: Roots</vt:lpstr>
      <vt:lpstr>Medical terminology: Roots continued</vt:lpstr>
      <vt:lpstr>Medical terminology: Roots continued</vt:lpstr>
      <vt:lpstr>Medical terminology: Roots continued</vt:lpstr>
      <vt:lpstr>Medical terminology: Prefixes</vt:lpstr>
      <vt:lpstr>Medical terminology: Suffixes</vt:lpstr>
      <vt:lpstr>Medical terminology: Suffixes continued</vt:lpstr>
      <vt:lpstr>Surgical terminology</vt:lpstr>
      <vt:lpstr>Glossary of terms – Anatomic orientation</vt:lpstr>
      <vt:lpstr>Glossary of terms – Anatomic orientation</vt:lpstr>
      <vt:lpstr>Glossary of terms – Anatomic orientation</vt:lpstr>
      <vt:lpstr>Glossary of terms – Anatomic orientation</vt:lpstr>
      <vt:lpstr>Glossary of terms – Anatomic orientation</vt:lpstr>
      <vt:lpstr>Glossary of terms – Surgical terminology</vt:lpstr>
      <vt:lpstr>Glossary of terms – Surgical terminology</vt:lpstr>
      <vt:lpstr>Glossary of terms – Surgical terminology</vt:lpstr>
    </vt:vector>
  </TitlesOfParts>
  <Company>Volcano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Palmieri, Noell</dc:creator>
  <cp:lastModifiedBy>Koehler</cp:lastModifiedBy>
  <cp:revision>161</cp:revision>
  <dcterms:created xsi:type="dcterms:W3CDTF">2011-12-05T12:50:51Z</dcterms:created>
  <dcterms:modified xsi:type="dcterms:W3CDTF">2016-12-07T21:24:11Z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2B58F771-6128-412C-A2F8-F17AFA12867E</vt:lpwstr>
  </property>
  <property fmtid="{D5CDD505-2E9C-101B-9397-08002B2CF9AE}" pid="3" name="ArticulatePath">
    <vt:lpwstr>Anatomical Terminology_Final</vt:lpwstr>
  </property>
</Properties>
</file>