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  <p:sldMasterId id="2147483691" r:id="rId3"/>
  </p:sldMasterIdLst>
  <p:notesMasterIdLst>
    <p:notesMasterId r:id="rId34"/>
  </p:notesMasterIdLst>
  <p:sldIdLst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A7A3F-EDFA-4F6B-AACB-3BA89BE3D1E8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D3159-EDE9-4623-9A97-D1F15073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6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89005-2EE2-4C32-B816-2B4CB0682ED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4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these the</a:t>
            </a:r>
            <a:r>
              <a:rPr lang="en-US" baseline="0" dirty="0" smtClean="0"/>
              <a:t> biggest driver from the design/biggest impact?</a:t>
            </a:r>
          </a:p>
          <a:p>
            <a:r>
              <a:rPr lang="it-IT" baseline="0" dirty="0" smtClean="0"/>
              <a:t>The new </a:t>
            </a:r>
            <a:r>
              <a:rPr lang="it-IT" baseline="0" dirty="0" err="1" smtClean="0"/>
              <a:t>picture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be </a:t>
            </a:r>
            <a:r>
              <a:rPr lang="it-IT" baseline="0" dirty="0" err="1" smtClean="0"/>
              <a:t>provided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1036-882B-7948-8734-521EC9923D6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8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CONFIDENTIAL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44321-AC88-448C-907D-7892F1E297A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5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find</a:t>
            </a:r>
            <a:r>
              <a:rPr lang="it-IT" dirty="0" smtClean="0"/>
              <a:t> a </a:t>
            </a:r>
            <a:r>
              <a:rPr lang="it-IT" dirty="0" err="1" smtClean="0"/>
              <a:t>nice</a:t>
            </a:r>
            <a:r>
              <a:rPr lang="it-IT" dirty="0" smtClean="0"/>
              <a:t> way to animate </a:t>
            </a:r>
            <a:r>
              <a:rPr lang="it-IT" dirty="0" err="1" smtClean="0"/>
              <a:t>it</a:t>
            </a:r>
            <a:r>
              <a:rPr lang="it-IT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1036-882B-7948-8734-521EC9923D6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2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2487">
              <a:defRPr/>
            </a:pP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find</a:t>
            </a:r>
            <a:r>
              <a:rPr lang="it-IT" dirty="0" smtClean="0"/>
              <a:t> a </a:t>
            </a:r>
            <a:r>
              <a:rPr lang="it-IT" dirty="0" err="1" smtClean="0"/>
              <a:t>nice</a:t>
            </a:r>
            <a:r>
              <a:rPr lang="it-IT" dirty="0" smtClean="0"/>
              <a:t> way to animate </a:t>
            </a:r>
            <a:r>
              <a:rPr lang="it-IT" dirty="0" err="1" smtClean="0"/>
              <a:t>it</a:t>
            </a:r>
            <a:r>
              <a:rPr lang="it-IT" dirty="0" smtClean="0"/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1036-882B-7948-8734-521EC9923D6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65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2487">
              <a:defRPr/>
            </a:pP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find</a:t>
            </a:r>
            <a:r>
              <a:rPr lang="it-IT" dirty="0" smtClean="0"/>
              <a:t> a </a:t>
            </a:r>
            <a:r>
              <a:rPr lang="it-IT" dirty="0" err="1" smtClean="0"/>
              <a:t>nice</a:t>
            </a:r>
            <a:r>
              <a:rPr lang="it-IT" dirty="0" smtClean="0"/>
              <a:t> way to animate </a:t>
            </a:r>
            <a:r>
              <a:rPr lang="it-IT" dirty="0" err="1" smtClean="0"/>
              <a:t>it</a:t>
            </a:r>
            <a:r>
              <a:rPr lang="it-IT" dirty="0" smtClean="0"/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1036-882B-7948-8734-521EC9923D6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5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PROVEN References:</a:t>
            </a:r>
          </a:p>
          <a:p>
            <a:endParaRPr lang="en-US" b="1" dirty="0"/>
          </a:p>
          <a:p>
            <a:r>
              <a:rPr lang="en-US" b="1" dirty="0"/>
              <a:t>Safety Efficacy:</a:t>
            </a:r>
          </a:p>
          <a:p>
            <a:pPr marL="162224" indent="-162224">
              <a:buFont typeface="Arial" panose="020B0604020202020204" pitchFamily="34" charset="0"/>
              <a:buChar char="•"/>
            </a:pPr>
            <a:r>
              <a:rPr lang="en-US" dirty="0" err="1"/>
              <a:t>Perigon</a:t>
            </a:r>
            <a:r>
              <a:rPr lang="en-US" dirty="0"/>
              <a:t>  Pivotal  Trial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AOA Reference:</a:t>
            </a:r>
          </a:p>
          <a:p>
            <a:pPr marL="162224" indent="-162224">
              <a:buFont typeface="Arial" panose="020B0604020202020204" pitchFamily="34" charset="0"/>
              <a:buChar char="•"/>
            </a:pPr>
            <a:r>
              <a:rPr lang="en-US" dirty="0"/>
              <a:t>Document Number: 10186234DOC</a:t>
            </a:r>
          </a:p>
          <a:p>
            <a:pPr marL="162224" indent="-162224">
              <a:buFont typeface="Arial" panose="020B0604020202020204" pitchFamily="34" charset="0"/>
              <a:buChar char="•"/>
            </a:pPr>
            <a:r>
              <a:rPr lang="en-US" dirty="0"/>
              <a:t>Reference AOA IFU, </a:t>
            </a:r>
            <a:r>
              <a:rPr lang="en-US" dirty="0" err="1"/>
              <a:t>CoreValve</a:t>
            </a:r>
            <a:r>
              <a:rPr lang="en-US" dirty="0"/>
              <a:t> Claims</a:t>
            </a:r>
          </a:p>
          <a:p>
            <a:pPr marL="162224" indent="-162224">
              <a:buFont typeface="Arial" panose="020B0604020202020204" pitchFamily="34" charset="0"/>
              <a:buChar char="•"/>
            </a:pPr>
            <a:r>
              <a:rPr lang="en-US" dirty="0"/>
              <a:t>Medtronic Freestyle® Aortic Root </a:t>
            </a:r>
            <a:r>
              <a:rPr lang="en-US" dirty="0" err="1"/>
              <a:t>Bioprosthesis</a:t>
            </a:r>
            <a:r>
              <a:rPr lang="en-US" dirty="0"/>
              <a:t> was first implanted clinically in August 1992.</a:t>
            </a:r>
            <a:br>
              <a:rPr lang="en-US" dirty="0"/>
            </a:br>
            <a:r>
              <a:rPr lang="en-US" dirty="0"/>
              <a:t> Freestyle Aortic Root </a:t>
            </a:r>
            <a:r>
              <a:rPr lang="en-US" dirty="0" err="1"/>
              <a:t>Bioprosthesis</a:t>
            </a:r>
            <a:r>
              <a:rPr lang="en-US" dirty="0"/>
              <a:t> 15-Year Clinical Compendium.</a:t>
            </a:r>
            <a:br>
              <a:rPr lang="en-US" dirty="0"/>
            </a:br>
            <a:r>
              <a:rPr lang="en-US" dirty="0"/>
              <a:t>5 Jamieson WR, </a:t>
            </a:r>
            <a:r>
              <a:rPr lang="en-US" dirty="0" err="1"/>
              <a:t>Riess</a:t>
            </a:r>
            <a:r>
              <a:rPr lang="en-US" dirty="0"/>
              <a:t> FC, </a:t>
            </a:r>
            <a:r>
              <a:rPr lang="en-US" dirty="0" err="1"/>
              <a:t>Raudkivi</a:t>
            </a:r>
            <a:r>
              <a:rPr lang="en-US" dirty="0"/>
              <a:t> PJ, et. al. Medtronic Mosaic porcine </a:t>
            </a:r>
            <a:r>
              <a:rPr lang="en-US" dirty="0" err="1"/>
              <a:t>bioprosthesis</a:t>
            </a:r>
            <a:r>
              <a:rPr lang="en-US" dirty="0"/>
              <a:t>: assessment of 12-year performance. J </a:t>
            </a:r>
            <a:r>
              <a:rPr lang="en-US" dirty="0" err="1"/>
              <a:t>Thorac</a:t>
            </a:r>
            <a:r>
              <a:rPr lang="en-US" dirty="0"/>
              <a:t> </a:t>
            </a:r>
            <a:r>
              <a:rPr lang="en-US" dirty="0" err="1"/>
              <a:t>Cardiovasc</a:t>
            </a:r>
            <a:r>
              <a:rPr lang="en-US" dirty="0"/>
              <a:t> Surg. August 2011;142(2):302-307.</a:t>
            </a:r>
          </a:p>
          <a:p>
            <a:endParaRPr lang="en-US" b="1" dirty="0"/>
          </a:p>
          <a:p>
            <a:r>
              <a:rPr lang="en-US" b="1" dirty="0"/>
              <a:t>Interior Mounted leaflets</a:t>
            </a:r>
            <a:r>
              <a:rPr lang="en-US" dirty="0"/>
              <a:t>:</a:t>
            </a:r>
          </a:p>
          <a:p>
            <a:pPr marL="162224" indent="-162224">
              <a:buFont typeface="Arial" panose="020B0604020202020204" pitchFamily="34" charset="0"/>
              <a:buChar char="•"/>
            </a:pPr>
            <a:r>
              <a:rPr lang="en-US" dirty="0"/>
              <a:t>Article | Valve failure with </a:t>
            </a:r>
            <a:r>
              <a:rPr lang="en-US" dirty="0" err="1"/>
              <a:t>Ionescu-Shiley</a:t>
            </a:r>
            <a:r>
              <a:rPr lang="en-US" dirty="0"/>
              <a:t> bovine pericardial </a:t>
            </a:r>
            <a:r>
              <a:rPr lang="en-US" dirty="0" err="1"/>
              <a:t>bioprosthesis</a:t>
            </a:r>
            <a:r>
              <a:rPr lang="en-US" dirty="0"/>
              <a:t>: Analysis  of 2680 patients Author | </a:t>
            </a:r>
            <a:r>
              <a:rPr lang="en-US" dirty="0" err="1"/>
              <a:t>Reul</a:t>
            </a:r>
            <a:r>
              <a:rPr lang="en-US" dirty="0"/>
              <a:t>, et al. Institution | Texas Heart Institute at St. </a:t>
            </a:r>
            <a:r>
              <a:rPr lang="en-US" dirty="0" err="1"/>
              <a:t>Lukes</a:t>
            </a:r>
            <a:r>
              <a:rPr lang="en-US" dirty="0"/>
              <a:t> and Texas </a:t>
            </a:r>
            <a:r>
              <a:rPr lang="en-US" dirty="0" err="1"/>
              <a:t>Childrens</a:t>
            </a:r>
            <a:r>
              <a:rPr lang="en-US" dirty="0"/>
              <a:t> Hospital  Journal | Journal of Vascular Surgery </a:t>
            </a:r>
          </a:p>
          <a:p>
            <a:pPr marL="162224" indent="-162224">
              <a:buFont typeface="Arial" panose="020B0604020202020204" pitchFamily="34" charset="0"/>
              <a:buChar char="•"/>
            </a:pPr>
            <a:r>
              <a:rPr lang="en-US" dirty="0"/>
              <a:t>Interior mounted leaflets minimize tissue contact with the frame</a:t>
            </a:r>
          </a:p>
          <a:p>
            <a:pPr defTabSz="432435">
              <a:defRPr/>
            </a:pPr>
            <a:endParaRPr lang="en-US" dirty="0"/>
          </a:p>
          <a:p>
            <a:pPr defTabSz="432435">
              <a:defRPr/>
            </a:pPr>
            <a:r>
              <a:rPr lang="en-US" b="1" dirty="0"/>
              <a:t>Flexible and durable sewing cuff support needle penetration and implant</a:t>
            </a:r>
          </a:p>
          <a:p>
            <a:pPr marL="108311" indent="-216299">
              <a:buFont typeface="Arial" pitchFamily="34" charset="0"/>
              <a:buChar char="•"/>
              <a:defRPr/>
            </a:pPr>
            <a:r>
              <a:rPr lang="en-US" dirty="0"/>
              <a:t>Polyester cloth</a:t>
            </a:r>
          </a:p>
          <a:p>
            <a:pPr marL="108311" indent="-216299">
              <a:buFont typeface="Arial" pitchFamily="34" charset="0"/>
              <a:buChar char="•"/>
              <a:defRPr/>
            </a:pPr>
            <a:r>
              <a:rPr lang="en-US" dirty="0"/>
              <a:t>Integrated into the base frame cloth cover at the proximal edge </a:t>
            </a:r>
          </a:p>
          <a:p>
            <a:pPr defTabSz="432435">
              <a:defRPr/>
            </a:pPr>
            <a:endParaRPr lang="en-US" b="1" dirty="0"/>
          </a:p>
          <a:p>
            <a:pPr defTabSz="432435">
              <a:defRPr/>
            </a:pPr>
            <a:r>
              <a:rPr lang="en-US" b="1" dirty="0"/>
              <a:t>Large EOAs</a:t>
            </a:r>
          </a:p>
          <a:p>
            <a:pPr marL="162224" indent="-162224" defTabSz="432435">
              <a:buFont typeface="Arial" panose="020B0604020202020204" pitchFamily="34" charset="0"/>
              <a:buChar char="•"/>
              <a:defRPr/>
            </a:pPr>
            <a:r>
              <a:rPr lang="en-US" dirty="0"/>
              <a:t>Confirmation for Avalus is </a:t>
            </a:r>
            <a:r>
              <a:rPr lang="en-US" i="1" dirty="0"/>
              <a:t>pending clinical data release from </a:t>
            </a:r>
            <a:r>
              <a:rPr lang="en-US" i="1" dirty="0" err="1"/>
              <a:t>Perigon</a:t>
            </a:r>
            <a:r>
              <a:rPr lang="en-US" i="1" dirty="0"/>
              <a:t> </a:t>
            </a:r>
            <a:r>
              <a:rPr lang="en-US" i="1" dirty="0" err="1"/>
              <a:t>Clincial</a:t>
            </a:r>
            <a:r>
              <a:rPr lang="en-US" i="1" dirty="0"/>
              <a:t>  Trial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1036-882B-7948-8734-521EC9923D6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62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Confirm with Sepehr – on B sinus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1036-882B-7948-8734-521EC9923D6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76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Drag/Place</a:t>
            </a:r>
            <a:r>
              <a:rPr lang="en-US" baseline="0" dirty="0" smtClean="0"/>
              <a:t> each concept under the correct positioning: </a:t>
            </a:r>
          </a:p>
          <a:p>
            <a:r>
              <a:rPr lang="en-US" baseline="0" dirty="0" smtClean="0"/>
              <a:t>Answer Key: </a:t>
            </a:r>
          </a:p>
          <a:p>
            <a:r>
              <a:rPr lang="en-US" baseline="0" dirty="0" smtClean="0"/>
              <a:t>Proven: AOA tissue treatment, Low Profile, Comparable EOA, Interior mounting of leaflets, Safety and efficacy</a:t>
            </a:r>
          </a:p>
          <a:p>
            <a:r>
              <a:rPr lang="en-US" baseline="0" dirty="0" smtClean="0"/>
              <a:t>Enhancements: Dual stent design, soft pliable sewing cuff, narrow flexible stent posts, designed for durability</a:t>
            </a:r>
          </a:p>
          <a:p>
            <a:r>
              <a:rPr lang="en-US" baseline="0" dirty="0" smtClean="0"/>
              <a:t>Plus: MRI Safe, Facilitates future </a:t>
            </a:r>
            <a:r>
              <a:rPr lang="en-US" baseline="0" dirty="0" err="1" smtClean="0"/>
              <a:t>ViV</a:t>
            </a:r>
            <a:r>
              <a:rPr lang="en-US" baseline="0" dirty="0" smtClean="0"/>
              <a:t>, 1 cut release, maximize coaptation of leaflets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1036-882B-7948-8734-521EC9923D6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4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0"/>
            <a:ext cx="3429000" cy="3429000"/>
          </a:xfrm>
          <a:prstGeom prst="rect">
            <a:avLst/>
          </a:prstGeom>
          <a:solidFill>
            <a:schemeClr val="accent1"/>
          </a:solidFill>
        </p:spPr>
        <p:txBody>
          <a:bodyPr vert="horz" lIns="76197" tIns="38098" rIns="76197" bIns="38098">
            <a:normAutofit/>
          </a:bodyPr>
          <a:lstStyle>
            <a:lvl1pPr>
              <a:defRPr sz="1500" b="0" i="0">
                <a:solidFill>
                  <a:schemeClr val="tx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 smtClean="0"/>
              <a:t>Add photo or leave as solid Color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715000" y="3429000"/>
            <a:ext cx="3429000" cy="3429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t" anchorCtr="0"/>
          <a:lstStyle/>
          <a:p>
            <a:pPr algn="ctr" defTabSz="457029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2703" y="5639887"/>
            <a:ext cx="2513401" cy="114403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355" y="350998"/>
            <a:ext cx="4569000" cy="1905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8354" y="1338792"/>
            <a:ext cx="4570308" cy="3619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8355" y="5943112"/>
            <a:ext cx="4570307" cy="5955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500"/>
              </a:lnSpc>
              <a:defRPr sz="1500" b="0" i="0">
                <a:solidFill>
                  <a:schemeClr val="tx2"/>
                </a:solidFill>
                <a:latin typeface="Effra"/>
                <a:cs typeface="Effra Light"/>
              </a:defRPr>
            </a:lvl1pPr>
            <a:lvl2pPr>
              <a:lnSpc>
                <a:spcPts val="1500"/>
              </a:lnSpc>
              <a:defRPr sz="1500" b="1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1500"/>
              </a:lnSpc>
              <a:defRPr sz="1500" b="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1500"/>
              </a:lnSpc>
              <a:defRPr sz="1500">
                <a:solidFill>
                  <a:schemeClr val="tx2"/>
                </a:solidFill>
                <a:latin typeface="+mn-lt"/>
              </a:defRPr>
            </a:lvl4pPr>
            <a:lvl5pPr>
              <a:lnSpc>
                <a:spcPts val="1500"/>
              </a:lnSpc>
              <a:defRPr sz="15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5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381000" y="6561141"/>
            <a:ext cx="381000" cy="190500"/>
          </a:xfrm>
          <a:prstGeom prst="rect">
            <a:avLst/>
          </a:prstGeom>
        </p:spPr>
        <p:txBody>
          <a:bodyPr/>
          <a:lstStyle/>
          <a:p>
            <a:pPr defTabSz="457029"/>
            <a:fld id="{A3032E39-2DD7-6341-87B9-9AB98FE36691}" type="slidenum">
              <a:rPr lang="en-US">
                <a:solidFill>
                  <a:srgbClr val="FFFFFF"/>
                </a:solidFill>
              </a:rPr>
              <a:pPr defTabSz="45702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62000" y="6561141"/>
            <a:ext cx="5524500" cy="190500"/>
          </a:xfrm>
          <a:prstGeom prst="rect">
            <a:avLst/>
          </a:prstGeom>
        </p:spPr>
        <p:txBody>
          <a:bodyPr/>
          <a:lstStyle/>
          <a:p>
            <a:pPr defTabSz="457029"/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8357" y="373379"/>
            <a:ext cx="8381999" cy="2667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8357" y="625898"/>
            <a:ext cx="8381999" cy="2667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lnSpc>
                <a:spcPts val="2000"/>
              </a:lnSpc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4" y="1330854"/>
            <a:ext cx="8382000" cy="4573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4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381000" y="6561141"/>
            <a:ext cx="381000" cy="190500"/>
          </a:xfrm>
          <a:prstGeom prst="rect">
            <a:avLst/>
          </a:prstGeom>
        </p:spPr>
        <p:txBody>
          <a:bodyPr/>
          <a:lstStyle/>
          <a:p>
            <a:pPr defTabSz="457029"/>
            <a:fld id="{A3032E39-2DD7-6341-87B9-9AB98FE36691}" type="slidenum">
              <a:rPr lang="en-US">
                <a:solidFill>
                  <a:srgbClr val="FFFFFF">
                    <a:tint val="75000"/>
                  </a:srgbClr>
                </a:solidFill>
              </a:rPr>
              <a:pPr defTabSz="457029"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762000" y="6561141"/>
            <a:ext cx="5524500" cy="190500"/>
          </a:xfrm>
          <a:prstGeom prst="rect">
            <a:avLst/>
          </a:prstGeom>
        </p:spPr>
        <p:txBody>
          <a:bodyPr/>
          <a:lstStyle/>
          <a:p>
            <a:pPr defTabSz="457029"/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55" y="373380"/>
            <a:ext cx="8381999" cy="2667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624840"/>
            <a:ext cx="8382000" cy="2667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6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AVALUS Positioning   |   January 2016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8355" y="373379"/>
            <a:ext cx="8381999" cy="2667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8355" y="625898"/>
            <a:ext cx="8381999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1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AVALUS Positioning   |   January 2016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8354" y="371678"/>
            <a:ext cx="8382001" cy="2667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624840"/>
            <a:ext cx="8382001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4" y="1330854"/>
            <a:ext cx="4192323" cy="4573323"/>
          </a:xfrm>
        </p:spPr>
        <p:txBody>
          <a:bodyPr rIns="1523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70677" y="1330854"/>
            <a:ext cx="4189677" cy="4573323"/>
          </a:xfrm>
        </p:spPr>
        <p:txBody>
          <a:bodyPr rIns="1523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1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AVALUS Positioning   |   January 2016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8355" y="373380"/>
            <a:ext cx="8381999" cy="2667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8355" y="624840"/>
            <a:ext cx="8381999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4" y="1330854"/>
            <a:ext cx="8382000" cy="6858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2167"/>
              </a:lnSpc>
              <a:buFontTx/>
              <a:buNone/>
              <a:defRPr sz="1900">
                <a:solidFill>
                  <a:schemeClr val="tx1"/>
                </a:solidFill>
              </a:defRPr>
            </a:lvl6pPr>
            <a:lvl7pPr marL="0" indent="0">
              <a:lnSpc>
                <a:spcPts val="2167"/>
              </a:lnSpc>
              <a:buFontTx/>
              <a:buNone/>
              <a:defRPr sz="19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78354" y="2024053"/>
            <a:ext cx="4192323" cy="3880125"/>
          </a:xfrm>
        </p:spPr>
        <p:txBody>
          <a:bodyPr rIns="152394"/>
          <a:lstStyle>
            <a:lvl1pPr marL="380985" indent="-190492" algn="l">
              <a:lnSpc>
                <a:spcPts val="1833"/>
              </a:lnSpc>
              <a:spcAft>
                <a:spcPts val="500"/>
              </a:spcAft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1pPr>
            <a:lvl2pPr marL="571477" indent="-190492">
              <a:defRPr>
                <a:solidFill>
                  <a:schemeClr val="tx2"/>
                </a:solidFill>
              </a:defRPr>
            </a:lvl2pPr>
            <a:lvl3pPr marL="765939" indent="-190492">
              <a:defRPr>
                <a:solidFill>
                  <a:schemeClr val="tx2"/>
                </a:solidFill>
              </a:defRPr>
            </a:lvl3pPr>
            <a:lvl4pPr marL="955108" indent="-190492">
              <a:defRPr/>
            </a:lvl4pPr>
            <a:lvl5pPr marL="1146923" indent="-189170">
              <a:defRPr/>
            </a:lvl5pPr>
            <a:lvl6pPr marL="1334770" indent="-187847">
              <a:defRPr/>
            </a:lvl6pPr>
            <a:lvl7pPr marL="1523939" indent="-189170" defTabSz="416702"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0677" y="2024053"/>
            <a:ext cx="4189677" cy="3880125"/>
          </a:xfrm>
        </p:spPr>
        <p:txBody>
          <a:bodyPr rIns="152394"/>
          <a:lstStyle>
            <a:lvl1pPr marL="380985" indent="-190492" algn="l">
              <a:lnSpc>
                <a:spcPts val="1833"/>
              </a:lnSpc>
              <a:spcAft>
                <a:spcPts val="500"/>
              </a:spcAft>
              <a:buFont typeface="Wingdings" charset="2"/>
              <a:buChar char="§"/>
              <a:defRPr sz="1700">
                <a:solidFill>
                  <a:srgbClr val="004B87"/>
                </a:solidFill>
              </a:defRPr>
            </a:lvl1pPr>
            <a:lvl2pPr marL="571477" indent="-190492">
              <a:defRPr>
                <a:solidFill>
                  <a:srgbClr val="004B87"/>
                </a:solidFill>
              </a:defRPr>
            </a:lvl2pPr>
            <a:lvl3pPr marL="765939" indent="-190492">
              <a:defRPr>
                <a:solidFill>
                  <a:srgbClr val="004B87"/>
                </a:solidFill>
              </a:defRPr>
            </a:lvl3pPr>
            <a:lvl4pPr marL="955108" indent="-190492">
              <a:defRPr/>
            </a:lvl4pPr>
            <a:lvl5pPr marL="1146923" indent="-189170">
              <a:defRPr/>
            </a:lvl5pPr>
            <a:lvl6pPr marL="1334770" indent="-187847">
              <a:defRPr/>
            </a:lvl6pPr>
            <a:lvl7pPr marL="1523939" indent="-189170" defTabSz="416702"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0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AVALUS Positioning   |   January 2016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8354" y="373380"/>
            <a:ext cx="5087930" cy="2667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624840"/>
            <a:ext cx="5087930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4" y="1338792"/>
            <a:ext cx="5087930" cy="45653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611812" y="0"/>
            <a:ext cx="3532187" cy="6286500"/>
          </a:xfrm>
        </p:spPr>
        <p:txBody>
          <a:bodyPr lIns="76197" tIns="38098" rIns="76197" bIns="38098">
            <a:normAutofit/>
          </a:bodyPr>
          <a:lstStyle>
            <a:lvl1pPr marL="0" indent="0">
              <a:lnSpc>
                <a:spcPts val="1500"/>
              </a:lnSpc>
              <a:buNone/>
              <a:defRPr sz="1500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r>
              <a:rPr lang="en-US" dirty="0" smtClean="0"/>
              <a:t>Drag picture to placeholder </a:t>
            </a:r>
            <a:br>
              <a:rPr lang="en-US" dirty="0" smtClean="0"/>
            </a:br>
            <a:r>
              <a:rPr lang="en-US" dirty="0" smtClean="0"/>
              <a:t>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09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AVALUS Positioning   |   January 2016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55" y="373380"/>
            <a:ext cx="8381999" cy="2667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624840"/>
            <a:ext cx="8382000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90261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77067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774456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971845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69234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366623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564014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90261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577067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774456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3971845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5169234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6366623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7564014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390261" y="1710726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577067" y="1710726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2774456" y="1710726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3971845" y="1710726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5169234" y="1710726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6366623" y="1710726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7564014" y="1710726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390261" y="4101568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577067" y="4101568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2774456" y="4101568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3971845" y="4101568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5169234" y="4101568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6366623" y="4101568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564014" y="4101568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390261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577067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2774456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3971845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5169234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6366623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7564014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06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AVALUS Positioning   |   January 2016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55" y="373380"/>
            <a:ext cx="8381999" cy="2667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624840"/>
            <a:ext cx="8382000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79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AVALUS Positioning   |   January 2016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99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42982"/>
            <a:ext cx="2323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MEDTRONIC CONFIDENTAL </a:t>
            </a:r>
            <a:fld id="{A11B08E7-06A5-DA46-9B9D-7DB82E271387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5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3200" y="5638800"/>
            <a:ext cx="2513542" cy="114409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354" y="342899"/>
            <a:ext cx="3810000" cy="1905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354" y="1330854"/>
            <a:ext cx="6856286" cy="4381500"/>
          </a:xfrm>
        </p:spPr>
        <p:txBody>
          <a:bodyPr>
            <a:normAutofit/>
          </a:bodyPr>
          <a:lstStyle>
            <a:lvl1pPr>
              <a:defRPr sz="83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78355" y="5932914"/>
            <a:ext cx="3810000" cy="57490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500"/>
              </a:lnSpc>
              <a:defRPr sz="15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500"/>
              </a:lnSpc>
              <a:defRPr sz="15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500"/>
              </a:lnSpc>
              <a:defRPr sz="15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500"/>
              </a:lnSpc>
              <a:defRPr sz="15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500"/>
              </a:lnSpc>
              <a:defRPr sz="15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7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378354" y="379677"/>
            <a:ext cx="8382001" cy="5238750"/>
          </a:xfrm>
          <a:prstGeom prst="frame">
            <a:avLst>
              <a:gd name="adj1" fmla="val 1811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457029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3200" y="5638800"/>
            <a:ext cx="2513542" cy="11440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999" y="761999"/>
            <a:ext cx="5905500" cy="4381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08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8355" y="373379"/>
            <a:ext cx="8381999" cy="2667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8355" y="625898"/>
            <a:ext cx="8381999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61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8354" y="371678"/>
            <a:ext cx="8382001" cy="2667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624840"/>
            <a:ext cx="8382001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4" y="1330854"/>
            <a:ext cx="4192323" cy="4573323"/>
          </a:xfrm>
        </p:spPr>
        <p:txBody>
          <a:bodyPr rIns="1523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70677" y="1330854"/>
            <a:ext cx="4189677" cy="4573323"/>
          </a:xfrm>
        </p:spPr>
        <p:txBody>
          <a:bodyPr rIns="1523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53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8355" y="373380"/>
            <a:ext cx="8381999" cy="2667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8355" y="624840"/>
            <a:ext cx="8381999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4" y="1330854"/>
            <a:ext cx="8382000" cy="6858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2167"/>
              </a:lnSpc>
              <a:buFontTx/>
              <a:buNone/>
              <a:defRPr sz="1900">
                <a:solidFill>
                  <a:schemeClr val="tx1"/>
                </a:solidFill>
              </a:defRPr>
            </a:lvl6pPr>
            <a:lvl7pPr marL="0" indent="0">
              <a:lnSpc>
                <a:spcPts val="2167"/>
              </a:lnSpc>
              <a:buFontTx/>
              <a:buNone/>
              <a:defRPr sz="19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78354" y="2024053"/>
            <a:ext cx="4192323" cy="3880125"/>
          </a:xfrm>
        </p:spPr>
        <p:txBody>
          <a:bodyPr rIns="152394"/>
          <a:lstStyle>
            <a:lvl1pPr marL="380985" indent="-190492" algn="l">
              <a:lnSpc>
                <a:spcPts val="1833"/>
              </a:lnSpc>
              <a:spcAft>
                <a:spcPts val="500"/>
              </a:spcAft>
              <a:buFont typeface="Wingdings" charset="2"/>
              <a:buChar char="§"/>
              <a:defRPr sz="1700">
                <a:solidFill>
                  <a:schemeClr val="accent3"/>
                </a:solidFill>
              </a:defRPr>
            </a:lvl1pPr>
            <a:lvl2pPr marL="571477" indent="-190492">
              <a:defRPr/>
            </a:lvl2pPr>
            <a:lvl3pPr marL="765939" indent="-190492">
              <a:defRPr/>
            </a:lvl3pPr>
            <a:lvl4pPr marL="955108" indent="-190492">
              <a:defRPr/>
            </a:lvl4pPr>
            <a:lvl5pPr marL="1146923" indent="-189170">
              <a:defRPr/>
            </a:lvl5pPr>
            <a:lvl6pPr marL="1334770" indent="-187847">
              <a:defRPr/>
            </a:lvl6pPr>
            <a:lvl7pPr marL="1523939" indent="-189170" defTabSz="416702"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0677" y="2024053"/>
            <a:ext cx="4189677" cy="3880125"/>
          </a:xfrm>
        </p:spPr>
        <p:txBody>
          <a:bodyPr rIns="152394"/>
          <a:lstStyle>
            <a:lvl1pPr marL="380985" indent="-190492" algn="l">
              <a:lnSpc>
                <a:spcPts val="1833"/>
              </a:lnSpc>
              <a:spcAft>
                <a:spcPts val="500"/>
              </a:spcAft>
              <a:buFont typeface="Wingdings" charset="2"/>
              <a:buChar char="§"/>
              <a:defRPr sz="1700">
                <a:solidFill>
                  <a:schemeClr val="accent3"/>
                </a:solidFill>
              </a:defRPr>
            </a:lvl1pPr>
            <a:lvl2pPr marL="571477" indent="-190492">
              <a:defRPr/>
            </a:lvl2pPr>
            <a:lvl3pPr marL="765939" indent="-190492">
              <a:defRPr/>
            </a:lvl3pPr>
            <a:lvl4pPr marL="955108" indent="-190492">
              <a:defRPr/>
            </a:lvl4pPr>
            <a:lvl5pPr marL="1146923" indent="-189170">
              <a:defRPr/>
            </a:lvl5pPr>
            <a:lvl6pPr marL="1334770" indent="-187847">
              <a:defRPr/>
            </a:lvl6pPr>
            <a:lvl7pPr marL="1523939" indent="-189170" defTabSz="416702"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0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8354" y="373380"/>
            <a:ext cx="5087930" cy="2667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624840"/>
            <a:ext cx="5087930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4" y="1338792"/>
            <a:ext cx="5087930" cy="45653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611812" y="0"/>
            <a:ext cx="3532187" cy="6286500"/>
          </a:xfrm>
        </p:spPr>
        <p:txBody>
          <a:bodyPr lIns="76197" tIns="38098" rIns="76197" bIns="38098">
            <a:normAutofit/>
          </a:bodyPr>
          <a:lstStyle>
            <a:lvl1pPr marL="0" indent="0">
              <a:lnSpc>
                <a:spcPts val="1500"/>
              </a:lnSpc>
              <a:buNone/>
              <a:defRPr sz="1500" cap="all" baseline="0">
                <a:latin typeface="Effra Light"/>
              </a:defRPr>
            </a:lvl1pPr>
          </a:lstStyle>
          <a:p>
            <a:r>
              <a:rPr lang="en-US" dirty="0" smtClean="0"/>
              <a:t>Drag picture to placeholder </a:t>
            </a:r>
            <a:br>
              <a:rPr lang="en-US" dirty="0" smtClean="0"/>
            </a:br>
            <a:r>
              <a:rPr lang="en-US" dirty="0" smtClean="0"/>
              <a:t>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99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55" y="373380"/>
            <a:ext cx="8381999" cy="2667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624840"/>
            <a:ext cx="8382000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6293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77067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774456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971845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69234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366623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564014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86293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577067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774456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3971845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5169234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6366623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7564014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386293" y="1710726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577067" y="1710726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2774456" y="1710726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3971845" y="1710726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5169234" y="1710726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6366623" y="1710726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7564014" y="1710726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386293" y="4101568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577067" y="4101568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2774456" y="4101568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3971845" y="4101568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5169234" y="4101568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6366623" y="4101568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564014" y="4101568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386293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577067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2774456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3971845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5169234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6366623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7564014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82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55" y="373380"/>
            <a:ext cx="8381999" cy="2667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624840"/>
            <a:ext cx="8382000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34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3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3200" y="5638800"/>
            <a:ext cx="2513542" cy="114409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354" y="342899"/>
            <a:ext cx="3810000" cy="1905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354" y="1330854"/>
            <a:ext cx="5678232" cy="4381500"/>
          </a:xfrm>
        </p:spPr>
        <p:txBody>
          <a:bodyPr>
            <a:normAutofit/>
          </a:bodyPr>
          <a:lstStyle>
            <a:lvl1pPr>
              <a:defRPr sz="83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78355" y="5932914"/>
            <a:ext cx="3810000" cy="57490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500"/>
              </a:lnSpc>
              <a:defRPr sz="15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500"/>
              </a:lnSpc>
              <a:defRPr sz="15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500"/>
              </a:lnSpc>
              <a:defRPr sz="15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500"/>
              </a:lnSpc>
              <a:defRPr sz="15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500"/>
              </a:lnSpc>
              <a:defRPr sz="15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1"/>
          <a:stretch/>
        </p:blipFill>
        <p:spPr>
          <a:xfrm>
            <a:off x="6132237" y="1183968"/>
            <a:ext cx="3011764" cy="44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41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378354" y="379677"/>
            <a:ext cx="8382000" cy="5242560"/>
          </a:xfrm>
          <a:prstGeom prst="frame">
            <a:avLst>
              <a:gd name="adj1" fmla="val 181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457029"/>
            <a:endParaRPr lang="en-US" dirty="0">
              <a:solidFill>
                <a:srgbClr val="001E4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3200" y="5638800"/>
            <a:ext cx="2513542" cy="11440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762000"/>
            <a:ext cx="5905500" cy="4381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01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378354" y="379677"/>
            <a:ext cx="8382001" cy="5238750"/>
          </a:xfrm>
          <a:prstGeom prst="frame">
            <a:avLst>
              <a:gd name="adj1" fmla="val 1811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457029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3200" y="5638800"/>
            <a:ext cx="2513542" cy="11440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999" y="761999"/>
            <a:ext cx="5905500" cy="4381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37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1E00-6663-B340-9165-D28B7460D9B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6/17/2016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029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029"/>
            <a:fld id="{728BF137-C77D-EE45-8C64-2343C9594A5E}" type="slidenum">
              <a:rPr lang="en-US">
                <a:solidFill>
                  <a:srgbClr val="FFFFFF"/>
                </a:solidFill>
              </a:rPr>
              <a:pPr defTabSz="45702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1E00-6663-B340-9165-D28B7460D9B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6/17/2016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029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029"/>
            <a:fld id="{728BF137-C77D-EE45-8C64-2343C9594A5E}" type="slidenum">
              <a:rPr lang="en-US">
                <a:solidFill>
                  <a:srgbClr val="FFFFFF"/>
                </a:solidFill>
              </a:rPr>
              <a:pPr defTabSz="45702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4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1E00-6663-B340-9165-D28B7460D9B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6/17/2016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029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029"/>
            <a:fld id="{728BF137-C77D-EE45-8C64-2343C9594A5E}" type="slidenum">
              <a:rPr lang="en-US">
                <a:solidFill>
                  <a:srgbClr val="FFFFFF"/>
                </a:solidFill>
              </a:rPr>
              <a:pPr defTabSz="45702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42982"/>
            <a:ext cx="2323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029"/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MEDTRONIC CONFIDENTAL </a:t>
            </a:r>
            <a:fld id="{A11B08E7-06A5-DA46-9B9D-7DB82E271387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029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1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354" y="342900"/>
            <a:ext cx="2569766" cy="1905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Effra"/>
              </a:defRPr>
            </a:lvl1pPr>
          </a:lstStyle>
          <a:p>
            <a:pPr defTabSz="457029"/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354" y="1332177"/>
            <a:ext cx="3429000" cy="45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5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/>
  <p:txStyles>
    <p:titleStyle>
      <a:lvl1pPr algn="l" defTabSz="457029" rtl="0" eaLnBrk="1" latinLnBrk="0" hangingPunct="1">
        <a:lnSpc>
          <a:spcPct val="70000"/>
        </a:lnSpc>
        <a:spcBef>
          <a:spcPct val="0"/>
        </a:spcBef>
        <a:buNone/>
        <a:defRPr sz="43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0" indent="0" algn="l" defTabSz="457029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4300" b="1" i="0" kern="1200" cap="all" baseline="0">
          <a:solidFill>
            <a:schemeClr val="tx1"/>
          </a:solidFill>
          <a:latin typeface="Effra"/>
          <a:ea typeface="+mn-ea"/>
          <a:cs typeface="+mn-cs"/>
        </a:defRPr>
      </a:lvl1pPr>
      <a:lvl2pPr marL="0" indent="0" algn="l" defTabSz="457029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4300" b="0" i="0" kern="1200" cap="all">
          <a:solidFill>
            <a:schemeClr val="tx1"/>
          </a:solidFill>
          <a:latin typeface="Effra Light"/>
          <a:ea typeface="+mn-ea"/>
          <a:cs typeface="Effra"/>
        </a:defRPr>
      </a:lvl2pPr>
      <a:lvl3pPr marL="0" indent="0" algn="l" defTabSz="457029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4300" b="1" i="0" kern="1200" cap="all" baseline="0">
          <a:solidFill>
            <a:schemeClr val="tx2"/>
          </a:solidFill>
          <a:latin typeface="Effra"/>
          <a:ea typeface="+mn-ea"/>
          <a:cs typeface="Effra"/>
        </a:defRPr>
      </a:lvl3pPr>
      <a:lvl4pPr marL="0" indent="0" algn="l" defTabSz="457029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4300" b="0" i="0" kern="1200" cap="all">
          <a:solidFill>
            <a:schemeClr val="tx2"/>
          </a:solidFill>
          <a:latin typeface="Effra Light"/>
          <a:ea typeface="+mn-ea"/>
          <a:cs typeface="Effra Light"/>
        </a:defRPr>
      </a:lvl4pPr>
      <a:lvl5pPr marL="0" indent="0" algn="l" defTabSz="457029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4300" b="0" i="0" kern="1200" cap="all" baseline="0">
          <a:solidFill>
            <a:schemeClr val="accent2"/>
          </a:solidFill>
          <a:latin typeface="Effra"/>
          <a:ea typeface="+mn-ea"/>
          <a:cs typeface="Effra"/>
        </a:defRPr>
      </a:lvl5pPr>
      <a:lvl6pPr marL="0" indent="0" algn="l" defTabSz="457029" rtl="0" eaLnBrk="1" latinLnBrk="0" hangingPunct="1">
        <a:lnSpc>
          <a:spcPts val="1500"/>
        </a:lnSpc>
        <a:spcBef>
          <a:spcPts val="0"/>
        </a:spcBef>
        <a:spcAft>
          <a:spcPts val="0"/>
        </a:spcAft>
        <a:buFontTx/>
        <a:buNone/>
        <a:defRPr sz="1500" b="0" i="0" kern="1200" cap="all">
          <a:solidFill>
            <a:schemeClr val="tx2"/>
          </a:solidFill>
          <a:latin typeface="Effra"/>
          <a:ea typeface="+mn-ea"/>
          <a:cs typeface="Effra"/>
        </a:defRPr>
      </a:lvl6pPr>
      <a:lvl7pPr marL="0" indent="0" algn="l" defTabSz="457029" rtl="0" eaLnBrk="1" latinLnBrk="0" hangingPunct="1">
        <a:lnSpc>
          <a:spcPts val="1500"/>
        </a:lnSpc>
        <a:spcBef>
          <a:spcPts val="0"/>
        </a:spcBef>
        <a:spcAft>
          <a:spcPts val="0"/>
        </a:spcAft>
        <a:buFontTx/>
        <a:buNone/>
        <a:defRPr sz="1500" b="0" i="0" kern="1200" cap="all">
          <a:solidFill>
            <a:schemeClr val="tx2"/>
          </a:solidFill>
          <a:latin typeface="Effra"/>
          <a:ea typeface="+mn-ea"/>
          <a:cs typeface="Effra"/>
        </a:defRPr>
      </a:lvl7pPr>
      <a:lvl8pPr marL="3427720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0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8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8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7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7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6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5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5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6286500"/>
            <a:ext cx="66675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197" tIns="38098" rIns="76197" bIns="380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02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67500" y="6286500"/>
            <a:ext cx="2475178" cy="571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197" tIns="38098" rIns="76197" bIns="380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029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 descr="med_logo_rgb_rev_REG_OL.em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42" y="6264346"/>
            <a:ext cx="1550458" cy="7074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561141"/>
            <a:ext cx="381000" cy="190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>
                <a:solidFill>
                  <a:schemeClr val="bg1"/>
                </a:solidFill>
                <a:latin typeface="Effra"/>
              </a:defRPr>
            </a:lvl1pPr>
          </a:lstStyle>
          <a:p>
            <a:pPr defTabSz="457029"/>
            <a:fld id="{A3032E39-2DD7-6341-87B9-9AB98FE36691}" type="slidenum">
              <a:rPr lang="en-US" smtClean="0">
                <a:solidFill>
                  <a:srgbClr val="FFFFFF"/>
                </a:solidFill>
              </a:rPr>
              <a:pPr defTabSz="45702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561141"/>
            <a:ext cx="5524500" cy="190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>
                <a:solidFill>
                  <a:schemeClr val="bg1"/>
                </a:solidFill>
                <a:latin typeface="Effra"/>
                <a:cs typeface="Effra"/>
              </a:defRPr>
            </a:lvl1pPr>
          </a:lstStyle>
          <a:p>
            <a:pPr defTabSz="457029"/>
            <a:r>
              <a:rPr lang="en-US" dirty="0" smtClean="0">
                <a:solidFill>
                  <a:srgbClr val="FFFFFF"/>
                </a:solidFill>
              </a:rPr>
              <a:t>AVALUS Positioning   |   January 2016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355" y="370944"/>
            <a:ext cx="8381999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354" y="1330854"/>
            <a:ext cx="8382000" cy="45733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3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hdr="0" dt="0"/>
  <p:txStyles>
    <p:titleStyle>
      <a:lvl1pPr algn="l" defTabSz="457029" rtl="0" eaLnBrk="1" latinLnBrk="0" hangingPunct="1">
        <a:lnSpc>
          <a:spcPts val="2000"/>
        </a:lnSpc>
        <a:spcBef>
          <a:spcPct val="0"/>
        </a:spcBef>
        <a:buNone/>
        <a:defRPr sz="23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190492" indent="-190492" algn="l" defTabSz="457029" rtl="0" eaLnBrk="1" latinLnBrk="0" hangingPunct="1">
        <a:lnSpc>
          <a:spcPts val="2000"/>
        </a:lnSpc>
        <a:spcBef>
          <a:spcPts val="0"/>
        </a:spcBef>
        <a:spcAft>
          <a:spcPts val="667"/>
        </a:spcAft>
        <a:buFont typeface="Wingdings" charset="2"/>
        <a:buChar char="§"/>
        <a:defRPr sz="1800" kern="1200">
          <a:solidFill>
            <a:schemeClr val="tx1"/>
          </a:solidFill>
          <a:latin typeface="Effra"/>
          <a:ea typeface="+mn-ea"/>
          <a:cs typeface="+mn-cs"/>
        </a:defRPr>
      </a:lvl1pPr>
      <a:lvl2pPr marL="378339" indent="-190492" algn="l" defTabSz="457029" rtl="0" eaLnBrk="1" latinLnBrk="0" hangingPunct="1">
        <a:lnSpc>
          <a:spcPts val="1833"/>
        </a:lnSpc>
        <a:spcBef>
          <a:spcPts val="0"/>
        </a:spcBef>
        <a:spcAft>
          <a:spcPts val="667"/>
        </a:spcAft>
        <a:buFont typeface="Wingdings" charset="2"/>
        <a:buChar char="§"/>
        <a:defRPr sz="1700" kern="1200">
          <a:solidFill>
            <a:schemeClr val="tx2"/>
          </a:solidFill>
          <a:latin typeface="Effra"/>
          <a:ea typeface="+mn-ea"/>
          <a:cs typeface="+mn-cs"/>
        </a:defRPr>
      </a:lvl2pPr>
      <a:lvl3pPr marL="571477" indent="-190492" algn="l" defTabSz="457029" rtl="0" eaLnBrk="1" latinLnBrk="0" hangingPunct="1">
        <a:lnSpc>
          <a:spcPts val="1667"/>
        </a:lnSpc>
        <a:spcBef>
          <a:spcPts val="0"/>
        </a:spcBef>
        <a:spcAft>
          <a:spcPts val="667"/>
        </a:spcAft>
        <a:buFont typeface="Wingdings" charset="2"/>
        <a:buChar char="§"/>
        <a:defRPr sz="1500" kern="1200" baseline="0">
          <a:solidFill>
            <a:schemeClr val="tx2"/>
          </a:solidFill>
          <a:latin typeface="Effra"/>
          <a:ea typeface="+mn-ea"/>
          <a:cs typeface="+mn-cs"/>
        </a:defRPr>
      </a:lvl3pPr>
      <a:lvl4pPr marL="761970" indent="-190492" algn="l" defTabSz="457029" rtl="0" eaLnBrk="1" latinLnBrk="0" hangingPunct="1">
        <a:lnSpc>
          <a:spcPts val="1667"/>
        </a:lnSpc>
        <a:spcBef>
          <a:spcPts val="0"/>
        </a:spcBef>
        <a:spcAft>
          <a:spcPts val="667"/>
        </a:spcAft>
        <a:buFont typeface="Wingdings" charset="2"/>
        <a:buChar char="§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53785" indent="-189170" algn="l" defTabSz="457029" rtl="0" eaLnBrk="1" latinLnBrk="0" hangingPunct="1">
        <a:lnSpc>
          <a:spcPts val="1500"/>
        </a:lnSpc>
        <a:spcBef>
          <a:spcPts val="0"/>
        </a:spcBef>
        <a:spcAft>
          <a:spcPts val="667"/>
        </a:spcAft>
        <a:buFont typeface="Lucida Grande"/>
        <a:buChar char="-"/>
        <a:defRPr sz="1300" kern="1200" baseline="0">
          <a:solidFill>
            <a:schemeClr val="accent1"/>
          </a:solidFill>
          <a:latin typeface="Effra"/>
          <a:ea typeface="+mn-ea"/>
          <a:cs typeface="+mn-cs"/>
        </a:defRPr>
      </a:lvl5pPr>
      <a:lvl6pPr marL="1141632" indent="-187847" algn="l" defTabSz="457029" rtl="0" eaLnBrk="1" latinLnBrk="0" hangingPunct="1">
        <a:lnSpc>
          <a:spcPts val="1500"/>
        </a:lnSpc>
        <a:spcBef>
          <a:spcPts val="0"/>
        </a:spcBef>
        <a:spcAft>
          <a:spcPts val="667"/>
        </a:spcAft>
        <a:buFont typeface="Lucida Grande"/>
        <a:buChar char="-"/>
        <a:defRPr sz="1300" kern="1200">
          <a:solidFill>
            <a:schemeClr val="accent1"/>
          </a:solidFill>
          <a:latin typeface="Effra"/>
          <a:ea typeface="+mn-ea"/>
          <a:cs typeface="+mn-cs"/>
        </a:defRPr>
      </a:lvl6pPr>
      <a:lvl7pPr marL="1330801" indent="-189170" algn="l" defTabSz="457029" rtl="0" eaLnBrk="1" latinLnBrk="0" hangingPunct="1">
        <a:lnSpc>
          <a:spcPts val="1500"/>
        </a:lnSpc>
        <a:spcBef>
          <a:spcPts val="0"/>
        </a:spcBef>
        <a:spcAft>
          <a:spcPts val="667"/>
        </a:spcAft>
        <a:buFont typeface="Lucida Grande"/>
        <a:buChar char="-"/>
        <a:defRPr sz="1300" kern="1200">
          <a:solidFill>
            <a:schemeClr val="accent1"/>
          </a:solidFill>
          <a:latin typeface="Effra"/>
          <a:ea typeface="+mn-ea"/>
          <a:cs typeface="+mn-cs"/>
        </a:defRPr>
      </a:lvl7pPr>
      <a:lvl8pPr marL="3427720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0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8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8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7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7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6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5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5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6286500"/>
            <a:ext cx="66675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197" tIns="38098" rIns="76197" bIns="380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02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67500" y="6286500"/>
            <a:ext cx="2475178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197" tIns="38098" rIns="76197" bIns="380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029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 descr="med_logo_rgb_rev_REG_OL.e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42" y="6264346"/>
            <a:ext cx="1550458" cy="7074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561141"/>
            <a:ext cx="381000" cy="190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>
                <a:solidFill>
                  <a:schemeClr val="tx1">
                    <a:tint val="75000"/>
                  </a:schemeClr>
                </a:solidFill>
                <a:latin typeface="Effra"/>
              </a:defRPr>
            </a:lvl1pPr>
          </a:lstStyle>
          <a:p>
            <a:pPr defTabSz="457029"/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 defTabSz="457029"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561141"/>
            <a:ext cx="5524500" cy="190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>
                <a:solidFill>
                  <a:schemeClr val="tx1"/>
                </a:solidFill>
                <a:latin typeface="Effra"/>
                <a:cs typeface="Effra"/>
              </a:defRPr>
            </a:lvl1pPr>
          </a:lstStyle>
          <a:p>
            <a:pPr defTabSz="457029"/>
            <a:r>
              <a:rPr lang="en-US" dirty="0" smtClean="0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355" y="370944"/>
            <a:ext cx="8381999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354" y="1330854"/>
            <a:ext cx="8382000" cy="45733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6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hf hdr="0"/>
  <p:txStyles>
    <p:titleStyle>
      <a:lvl1pPr algn="l" defTabSz="457029" rtl="0" eaLnBrk="1" latinLnBrk="0" hangingPunct="1">
        <a:lnSpc>
          <a:spcPts val="2000"/>
        </a:lnSpc>
        <a:spcBef>
          <a:spcPct val="0"/>
        </a:spcBef>
        <a:buNone/>
        <a:defRPr sz="23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190492" indent="-190492" algn="l" defTabSz="457029" rtl="0" eaLnBrk="1" latinLnBrk="0" hangingPunct="1">
        <a:lnSpc>
          <a:spcPts val="2000"/>
        </a:lnSpc>
        <a:spcBef>
          <a:spcPts val="0"/>
        </a:spcBef>
        <a:spcAft>
          <a:spcPts val="667"/>
        </a:spcAft>
        <a:buFont typeface="Wingdings" charset="2"/>
        <a:buChar char="§"/>
        <a:defRPr sz="1800" kern="1200">
          <a:solidFill>
            <a:schemeClr val="tx1"/>
          </a:solidFill>
          <a:latin typeface="Effra"/>
          <a:ea typeface="+mn-ea"/>
          <a:cs typeface="+mn-cs"/>
        </a:defRPr>
      </a:lvl1pPr>
      <a:lvl2pPr marL="378339" indent="-190492" algn="l" defTabSz="457029" rtl="0" eaLnBrk="1" latinLnBrk="0" hangingPunct="1">
        <a:lnSpc>
          <a:spcPts val="1833"/>
        </a:lnSpc>
        <a:spcBef>
          <a:spcPts val="0"/>
        </a:spcBef>
        <a:spcAft>
          <a:spcPts val="667"/>
        </a:spcAft>
        <a:buFont typeface="Wingdings" charset="2"/>
        <a:buChar char="§"/>
        <a:defRPr sz="1700" kern="1200">
          <a:solidFill>
            <a:schemeClr val="accent3"/>
          </a:solidFill>
          <a:latin typeface="Effra"/>
          <a:ea typeface="+mn-ea"/>
          <a:cs typeface="+mn-cs"/>
        </a:defRPr>
      </a:lvl2pPr>
      <a:lvl3pPr marL="571477" indent="-190492" algn="l" defTabSz="457029" rtl="0" eaLnBrk="1" latinLnBrk="0" hangingPunct="1">
        <a:lnSpc>
          <a:spcPts val="1667"/>
        </a:lnSpc>
        <a:spcBef>
          <a:spcPts val="0"/>
        </a:spcBef>
        <a:spcAft>
          <a:spcPts val="667"/>
        </a:spcAft>
        <a:buFont typeface="Wingdings" charset="2"/>
        <a:buChar char="§"/>
        <a:defRPr sz="1500" kern="1200" baseline="0">
          <a:solidFill>
            <a:schemeClr val="accent3"/>
          </a:solidFill>
          <a:latin typeface="Effra"/>
          <a:ea typeface="+mn-ea"/>
          <a:cs typeface="+mn-cs"/>
        </a:defRPr>
      </a:lvl3pPr>
      <a:lvl4pPr marL="761970" indent="-190492" algn="l" defTabSz="457029" rtl="0" eaLnBrk="1" latinLnBrk="0" hangingPunct="1">
        <a:lnSpc>
          <a:spcPts val="1667"/>
        </a:lnSpc>
        <a:spcBef>
          <a:spcPts val="0"/>
        </a:spcBef>
        <a:spcAft>
          <a:spcPts val="667"/>
        </a:spcAft>
        <a:buFont typeface="Wingdings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953785" indent="-189170" algn="l" defTabSz="457029" rtl="0" eaLnBrk="1" latinLnBrk="0" hangingPunct="1">
        <a:lnSpc>
          <a:spcPts val="1500"/>
        </a:lnSpc>
        <a:spcBef>
          <a:spcPts val="0"/>
        </a:spcBef>
        <a:spcAft>
          <a:spcPts val="667"/>
        </a:spcAft>
        <a:buFont typeface="Lucida Grande"/>
        <a:buChar char="-"/>
        <a:defRPr sz="1300" kern="1200" baseline="0">
          <a:solidFill>
            <a:schemeClr val="tx2"/>
          </a:solidFill>
          <a:latin typeface="Effra"/>
          <a:ea typeface="+mn-ea"/>
          <a:cs typeface="+mn-cs"/>
        </a:defRPr>
      </a:lvl5pPr>
      <a:lvl6pPr marL="1141632" indent="-187847" algn="l" defTabSz="457029" rtl="0" eaLnBrk="1" latinLnBrk="0" hangingPunct="1">
        <a:lnSpc>
          <a:spcPts val="1500"/>
        </a:lnSpc>
        <a:spcBef>
          <a:spcPts val="0"/>
        </a:spcBef>
        <a:spcAft>
          <a:spcPts val="667"/>
        </a:spcAft>
        <a:buFont typeface="Lucida Grande"/>
        <a:buChar char="-"/>
        <a:defRPr sz="1300" kern="1200">
          <a:solidFill>
            <a:schemeClr val="tx2"/>
          </a:solidFill>
          <a:latin typeface="Effra"/>
          <a:ea typeface="+mn-ea"/>
          <a:cs typeface="+mn-cs"/>
        </a:defRPr>
      </a:lvl6pPr>
      <a:lvl7pPr marL="1330801" indent="-189170" algn="l" defTabSz="457029" rtl="0" eaLnBrk="1" latinLnBrk="0" hangingPunct="1">
        <a:lnSpc>
          <a:spcPts val="1500"/>
        </a:lnSpc>
        <a:spcBef>
          <a:spcPts val="0"/>
        </a:spcBef>
        <a:spcAft>
          <a:spcPts val="667"/>
        </a:spcAft>
        <a:buFont typeface="Lucida Grande"/>
        <a:buChar char="-"/>
        <a:defRPr sz="1300" kern="1200">
          <a:solidFill>
            <a:schemeClr val="tx2"/>
          </a:solidFill>
          <a:latin typeface="Effra"/>
          <a:ea typeface="+mn-ea"/>
          <a:cs typeface="+mn-cs"/>
        </a:defRPr>
      </a:lvl7pPr>
      <a:lvl8pPr marL="3427720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0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8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8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7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7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6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5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5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2"/>
                </a:solidFill>
              </a:rPr>
              <a:t>Tutorial 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61138"/>
            <a:ext cx="381000" cy="190500"/>
          </a:xfrm>
          <a:prstGeom prst="rect">
            <a:avLst/>
          </a:prstGeom>
        </p:spPr>
        <p:txBody>
          <a:bodyPr/>
          <a:lstStyle/>
          <a:p>
            <a:pPr defTabSz="457029"/>
            <a:fld id="{A3032E39-2DD7-6341-87B9-9AB98FE36691}" type="slidenum">
              <a:rPr lang="en-US">
                <a:solidFill>
                  <a:srgbClr val="FFFFFF"/>
                </a:solidFill>
              </a:rPr>
              <a:pPr defTabSz="457029"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2890">
            <a:off x="-825686" y="3060820"/>
            <a:ext cx="4477268" cy="1575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 err="1"/>
              <a:t>Sizer</a:t>
            </a:r>
            <a:r>
              <a:rPr lang="en-US" sz="2400" dirty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72376" y="4678155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u="sng" dirty="0">
                <a:solidFill>
                  <a:srgbClr val="004B87"/>
                </a:solidFill>
              </a:rPr>
              <a:t>Barrel End</a:t>
            </a:r>
          </a:p>
          <a:p>
            <a:pPr defTabSz="457200"/>
            <a:r>
              <a:rPr lang="en-US" dirty="0">
                <a:solidFill>
                  <a:srgbClr val="004B87"/>
                </a:solidFill>
              </a:rPr>
              <a:t>Represents the stated valve size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4682" y="1428810"/>
            <a:ext cx="17047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u="sng" dirty="0">
                <a:solidFill>
                  <a:srgbClr val="004B87"/>
                </a:solidFill>
              </a:rPr>
              <a:t>Replica End</a:t>
            </a:r>
          </a:p>
          <a:p>
            <a:pPr defTabSz="457200"/>
            <a:r>
              <a:rPr lang="en-US" sz="1600" dirty="0">
                <a:solidFill>
                  <a:srgbClr val="004B87"/>
                </a:solidFill>
              </a:rPr>
              <a:t>Represents the valve profile.  Sewing cuff is representative of the final implanted shape</a:t>
            </a:r>
          </a:p>
        </p:txBody>
      </p:sp>
      <p:pic>
        <p:nvPicPr>
          <p:cNvPr id="14" name="Picture 16" descr="C:\Users\glossm2\AppData\Local\Temp\SNAGHTML10542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26" y="1467495"/>
            <a:ext cx="2142450" cy="47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52399" y="1066800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u="sng" dirty="0">
                <a:solidFill>
                  <a:srgbClr val="004B87"/>
                </a:solidFill>
              </a:rPr>
              <a:t>Replica End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52182" y="5509152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u="sng" dirty="0">
                <a:solidFill>
                  <a:srgbClr val="004B87"/>
                </a:solidFill>
              </a:rPr>
              <a:t>Barrel End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47" y="2798185"/>
            <a:ext cx="2166373" cy="21261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54" y="1514794"/>
            <a:ext cx="1732579" cy="1283391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>
            <a:off x="7805843" y="2798185"/>
            <a:ext cx="0" cy="6333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961069" y="486282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004B87"/>
                </a:solidFill>
              </a:rPr>
              <a:t>Implanted Cuff Geometry</a:t>
            </a:r>
          </a:p>
        </p:txBody>
      </p:sp>
    </p:spTree>
    <p:extLst>
      <p:ext uri="{BB962C8B-B14F-4D97-AF65-F5344CB8AC3E}">
        <p14:creationId xmlns:p14="http://schemas.microsoft.com/office/powerpoint/2010/main" val="1621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How Does AOA Treatment Work?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96" y="905186"/>
            <a:ext cx="8382000" cy="18568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Avalus is treated with  Medtronic’s  AOA tissue treatment.  AOA mitigates calcification at with 3 possible methods of action:</a:t>
            </a:r>
            <a:r>
              <a:rPr lang="en-US" baseline="30000" dirty="0" smtClean="0"/>
              <a:t>1</a:t>
            </a:r>
          </a:p>
          <a:p>
            <a:pPr marL="228600" indent="-228600"/>
            <a:r>
              <a:rPr lang="en-US" dirty="0" smtClean="0"/>
              <a:t>Forms a robust and durable covalent bond to the free-aldehydes</a:t>
            </a:r>
          </a:p>
          <a:p>
            <a:pPr marL="228600" indent="-228600"/>
            <a:r>
              <a:rPr lang="en-US" dirty="0" smtClean="0"/>
              <a:t>The large AOA molecule reduces the rate of Ca++ ion diffusion through the tissue</a:t>
            </a:r>
          </a:p>
          <a:p>
            <a:pPr marL="228600" indent="-228600"/>
            <a:r>
              <a:rPr lang="en-US" dirty="0" smtClean="0"/>
              <a:t>May have a surfactant effect on lipids (removes xenograft lipids, lipid removal reduce s calcification.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efficacy of AOA has been documented </a:t>
            </a:r>
            <a:r>
              <a:rPr lang="en-US" dirty="0"/>
              <a:t> </a:t>
            </a:r>
            <a:r>
              <a:rPr lang="en-US" dirty="0" smtClean="0"/>
              <a:t>multiple animal studies:</a:t>
            </a:r>
          </a:p>
          <a:p>
            <a:pPr marL="228600" indent="-22860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084" y="6042515"/>
            <a:ext cx="4548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29"/>
            <a:r>
              <a:rPr lang="en-US" sz="900" dirty="0">
                <a:solidFill>
                  <a:srgbClr val="001E46"/>
                </a:solidFill>
              </a:rPr>
              <a:t>1.  Chen W, Schoen F, Levy R. Circulation.1994;90.323-329.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0" y="3591457"/>
            <a:ext cx="1559719" cy="217408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10" y="3591457"/>
            <a:ext cx="1613811" cy="217408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6"/>
          <a:stretch/>
        </p:blipFill>
        <p:spPr bwMode="auto">
          <a:xfrm>
            <a:off x="5877911" y="3591457"/>
            <a:ext cx="1660484" cy="217408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0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Knowledge </a:t>
            </a:r>
            <a:r>
              <a:rPr lang="it-IT" dirty="0" err="1" smtClean="0">
                <a:solidFill>
                  <a:schemeClr val="tx1"/>
                </a:solidFill>
              </a:rPr>
              <a:t>check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are features and designs used in the development of </a:t>
            </a:r>
            <a:r>
              <a:rPr lang="en-US" dirty="0" err="1" smtClean="0"/>
              <a:t>Avalus</a:t>
            </a:r>
            <a:r>
              <a:rPr lang="en-US" dirty="0" smtClean="0"/>
              <a:t> that met Medtronic’s goal of improving upon current premium stented tissue valves? Check all that apply:</a:t>
            </a:r>
          </a:p>
          <a:p>
            <a:pPr lvl="1"/>
            <a:r>
              <a:rPr lang="en-US" dirty="0" smtClean="0"/>
              <a:t>A) Excellent hemodynamic performance</a:t>
            </a:r>
          </a:p>
          <a:p>
            <a:pPr lvl="1"/>
            <a:r>
              <a:rPr lang="en-US" dirty="0" smtClean="0"/>
              <a:t>B) Low profile</a:t>
            </a:r>
          </a:p>
          <a:p>
            <a:pPr lvl="1"/>
            <a:r>
              <a:rPr lang="en-US" dirty="0" smtClean="0"/>
              <a:t>C) Durable</a:t>
            </a:r>
          </a:p>
          <a:p>
            <a:pPr lvl="1"/>
            <a:r>
              <a:rPr lang="en-US" dirty="0" smtClean="0"/>
              <a:t>D) Facilitates future Valve-In-Valve TAVI</a:t>
            </a:r>
          </a:p>
          <a:p>
            <a:pPr lvl="1"/>
            <a:r>
              <a:rPr lang="en-US" dirty="0" smtClean="0"/>
              <a:t>E) AOA anti-calcium treatment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ALL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MEDTRONIC CONFIDENTAL </a:t>
            </a:r>
            <a:fld id="{A11B08E7-06A5-DA46-9B9D-7DB82E271387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Knowledge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regards to </a:t>
            </a:r>
            <a:r>
              <a:rPr lang="en-US" dirty="0" err="1" smtClean="0"/>
              <a:t>Avalus</a:t>
            </a:r>
            <a:r>
              <a:rPr lang="en-US" dirty="0" smtClean="0"/>
              <a:t>, which of the following statements is </a:t>
            </a:r>
            <a:r>
              <a:rPr lang="en-US" b="1" i="1" dirty="0" smtClean="0"/>
              <a:t>NOT CORRECT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A) The valve contains three identical  bovine pericardial leaflets which are interior mounted</a:t>
            </a:r>
          </a:p>
          <a:p>
            <a:pPr lvl="1"/>
            <a:r>
              <a:rPr lang="en-US" dirty="0" smtClean="0"/>
              <a:t>B) Markers are placed on the cuff at the midpoint between stent posts to facilitate suture spacing during implant</a:t>
            </a:r>
          </a:p>
          <a:p>
            <a:pPr lvl="1"/>
            <a:r>
              <a:rPr lang="en-US" dirty="0" smtClean="0"/>
              <a:t>C) The barrel end of the </a:t>
            </a:r>
            <a:r>
              <a:rPr lang="en-US" dirty="0" err="1" smtClean="0"/>
              <a:t>sizer</a:t>
            </a:r>
            <a:r>
              <a:rPr lang="en-US" dirty="0" smtClean="0"/>
              <a:t> represents the outer diameter of the valve</a:t>
            </a:r>
          </a:p>
          <a:p>
            <a:pPr lvl="1"/>
            <a:r>
              <a:rPr lang="en-US" dirty="0" smtClean="0"/>
              <a:t>D) A single cut-point release of the holder marked by a single white arrow</a:t>
            </a:r>
          </a:p>
          <a:p>
            <a:pPr lvl="1"/>
            <a:r>
              <a:rPr lang="en-US" dirty="0" smtClean="0"/>
              <a:t>E) The replica end of the </a:t>
            </a:r>
            <a:r>
              <a:rPr lang="en-US" dirty="0" err="1" smtClean="0"/>
              <a:t>sizer</a:t>
            </a:r>
            <a:r>
              <a:rPr lang="en-US" dirty="0" smtClean="0"/>
              <a:t> represents the valve profile with the sewing cuff in the final implanted shape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Answer 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MEDTRONIC CONFIDENTAL </a:t>
            </a:r>
            <a:fld id="{A11B08E7-06A5-DA46-9B9D-7DB82E271387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Performance </a:t>
            </a:r>
            <a:r>
              <a:rPr lang="it-IT" dirty="0" err="1" smtClean="0"/>
              <a:t>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73063"/>
            <a:ext cx="8382000" cy="266700"/>
          </a:xfrm>
        </p:spPr>
        <p:txBody>
          <a:bodyPr/>
          <a:lstStyle/>
          <a:p>
            <a:r>
              <a:rPr lang="en-US" dirty="0" smtClean="0"/>
              <a:t>The Story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6038" y="1446669"/>
            <a:ext cx="3691363" cy="777909"/>
          </a:xfrm>
          <a:prstGeom prst="rect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029"/>
            <a:r>
              <a:rPr lang="en-US" sz="4000" dirty="0">
                <a:solidFill>
                  <a:srgbClr val="FFFFFF"/>
                </a:solidFill>
              </a:rPr>
              <a:t>PROVEN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7400" y="1446669"/>
            <a:ext cx="3698551" cy="777909"/>
          </a:xfrm>
          <a:prstGeom prst="rect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029"/>
            <a:r>
              <a:rPr lang="en-US" sz="4000" dirty="0">
                <a:solidFill>
                  <a:srgbClr val="FFFFFF"/>
                </a:solidFill>
              </a:rPr>
              <a:t>PLUS</a:t>
            </a:r>
          </a:p>
        </p:txBody>
      </p:sp>
      <p:sp>
        <p:nvSpPr>
          <p:cNvPr id="10" name="Plus 9"/>
          <p:cNvSpPr/>
          <p:nvPr/>
        </p:nvSpPr>
        <p:spPr>
          <a:xfrm>
            <a:off x="4114789" y="1501257"/>
            <a:ext cx="812050" cy="723321"/>
          </a:xfrm>
          <a:prstGeom prst="mathPlus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7029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7" y="3344236"/>
            <a:ext cx="8714743" cy="1151564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051"/>
          <p:cNvSpPr txBox="1"/>
          <p:nvPr/>
        </p:nvSpPr>
        <p:spPr>
          <a:xfrm>
            <a:off x="0" y="3071281"/>
            <a:ext cx="4356620" cy="2729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 defTabSz="457029">
              <a:lnSpc>
                <a:spcPts val="1900"/>
              </a:lnSpc>
            </a:pPr>
            <a:r>
              <a:rPr lang="en-US" sz="2400" i="1" dirty="0">
                <a:solidFill>
                  <a:srgbClr val="FFFFFF"/>
                </a:solidFill>
                <a:cs typeface="Effra"/>
              </a:rPr>
              <a:t>AVALUS - A DESIGN STORY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211" y="6324600"/>
            <a:ext cx="18004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029"/>
            <a:r>
              <a:rPr lang="en-US" sz="1000" dirty="0">
                <a:solidFill>
                  <a:srgbClr val="FFFFFF"/>
                </a:solidFill>
              </a:rPr>
              <a:t>MEDTRONIC CONFIDENTAL</a:t>
            </a:r>
          </a:p>
        </p:txBody>
      </p:sp>
    </p:spTree>
    <p:extLst>
      <p:ext uri="{BB962C8B-B14F-4D97-AF65-F5344CB8AC3E}">
        <p14:creationId xmlns:p14="http://schemas.microsoft.com/office/powerpoint/2010/main" val="2327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Concept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6038" y="1228301"/>
            <a:ext cx="3691363" cy="777909"/>
          </a:xfrm>
          <a:prstGeom prst="rect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029"/>
            <a:r>
              <a:rPr lang="en-US" sz="4000" dirty="0">
                <a:solidFill>
                  <a:srgbClr val="FFFFFF"/>
                </a:solidFill>
              </a:rPr>
              <a:t>PROVEN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17400" y="1228301"/>
            <a:ext cx="3698551" cy="777909"/>
          </a:xfrm>
          <a:prstGeom prst="rect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029"/>
            <a:r>
              <a:rPr lang="en-US" sz="4000" dirty="0">
                <a:solidFill>
                  <a:srgbClr val="FFFFFF"/>
                </a:solidFill>
              </a:rPr>
              <a:t>PLUS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13016"/>
              </p:ext>
            </p:extLst>
          </p:nvPr>
        </p:nvGraphicFramePr>
        <p:xfrm>
          <a:off x="582304" y="2637432"/>
          <a:ext cx="7911150" cy="3951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7050"/>
                <a:gridCol w="2637050"/>
                <a:gridCol w="2637050"/>
              </a:tblGrid>
              <a:tr h="4463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Proven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Enhancements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Plus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268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Safety &amp; Efficacy  (</a:t>
                      </a:r>
                      <a:r>
                        <a:rPr lang="en-US" sz="1600" dirty="0" err="1" smtClean="0"/>
                        <a:t>Perigon</a:t>
                      </a:r>
                      <a:r>
                        <a:rPr lang="en-US" sz="1600" dirty="0" smtClean="0"/>
                        <a:t>  Pivotal  Trial)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AOA Tissue Treatment</a:t>
                      </a:r>
                    </a:p>
                    <a:p>
                      <a:pPr marL="285750" marR="0" indent="-285750" algn="l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Low profile</a:t>
                      </a:r>
                    </a:p>
                    <a:p>
                      <a:pPr marL="285750" marR="0" indent="-285750" algn="l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Interior mounted leaflet</a:t>
                      </a:r>
                      <a:r>
                        <a:rPr lang="en-US" sz="1600" baseline="0" dirty="0" smtClean="0"/>
                        <a:t>  Design </a:t>
                      </a:r>
                    </a:p>
                    <a:p>
                      <a:pPr marL="285750" marR="0" indent="-285750" algn="l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Flexible and durable sewing cuff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Comparable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EOAs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Dual component stent design for strength and durability.</a:t>
                      </a:r>
                    </a:p>
                    <a:p>
                      <a:pPr marL="285750" marR="0" indent="-285750" algn="l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softer more pliable cuff design</a:t>
                      </a:r>
                    </a:p>
                    <a:p>
                      <a:pPr marL="285750" marR="0" indent="-285750" algn="l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Narrow flexible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stent posts</a:t>
                      </a:r>
                    </a:p>
                    <a:p>
                      <a:pPr marL="285750" marR="0" indent="-285750" algn="l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Designed for durability via reduced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stress leaflets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 Metallic MRI Safe</a:t>
                      </a:r>
                    </a:p>
                    <a:p>
                      <a:pPr marL="285750" marR="0" indent="-285750" algn="l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30 second Rinse</a:t>
                      </a:r>
                    </a:p>
                    <a:p>
                      <a:pPr marL="285750" marR="0" indent="-285750" algn="l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Low profile holder with a 1 cut release design</a:t>
                      </a:r>
                    </a:p>
                    <a:p>
                      <a:pPr marL="285750" marR="0" indent="-285750" algn="l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Design elements and manufacturing process to maximize coaptation and minimize central regurgitation</a:t>
                      </a:r>
                    </a:p>
                    <a:p>
                      <a:pPr marL="285750" marR="0" indent="-285750" algn="l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to facilitate future VIV procedures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B0008E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Plus 9"/>
          <p:cNvSpPr/>
          <p:nvPr/>
        </p:nvSpPr>
        <p:spPr>
          <a:xfrm>
            <a:off x="4174500" y="1228301"/>
            <a:ext cx="685800" cy="777909"/>
          </a:xfrm>
          <a:prstGeom prst="mathPlu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7029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" r="50000"/>
          <a:stretch/>
        </p:blipFill>
        <p:spPr bwMode="auto">
          <a:xfrm>
            <a:off x="4766376" y="3814562"/>
            <a:ext cx="2181225" cy="218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5552" b="6343"/>
          <a:stretch/>
        </p:blipFill>
        <p:spPr bwMode="auto">
          <a:xfrm>
            <a:off x="190124" y="107653"/>
            <a:ext cx="1176950" cy="11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33062" y="2544798"/>
            <a:ext cx="4637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457029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1E46"/>
                </a:solidFill>
              </a:rPr>
              <a:t>Interior mounted leaflet  Design</a:t>
            </a:r>
          </a:p>
          <a:p>
            <a:pPr marL="285750" indent="-285750" defTabSz="457029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1E46"/>
                </a:solidFill>
              </a:rPr>
              <a:t>Larger EOA if compared with other valves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69" y="159168"/>
            <a:ext cx="1076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3" y="2259681"/>
            <a:ext cx="2615444" cy="213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1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P_valve_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27" y="1670050"/>
            <a:ext cx="2724897" cy="23382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6700" y="138380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defTabSz="457029">
              <a:lnSpc>
                <a:spcPts val="1900"/>
              </a:lnSpc>
            </a:pPr>
            <a:r>
              <a:rPr lang="it-IT" sz="1600" dirty="0">
                <a:solidFill>
                  <a:srgbClr val="FFFFFF"/>
                </a:solidFill>
                <a:cs typeface="Effra"/>
              </a:rPr>
              <a:t>Supra-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annular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design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maximizes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interior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</a:p>
          <a:p>
            <a:pPr defTabSz="457029">
              <a:lnSpc>
                <a:spcPts val="1900"/>
              </a:lnSpc>
            </a:pPr>
            <a:r>
              <a:rPr lang="it-IT" sz="1600" dirty="0" err="1">
                <a:solidFill>
                  <a:srgbClr val="FFFFFF"/>
                </a:solidFill>
                <a:cs typeface="Effra"/>
              </a:rPr>
              <a:t>Diameter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and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minimizes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gradients</a:t>
            </a:r>
            <a:endParaRPr lang="en-US" sz="1600" dirty="0">
              <a:solidFill>
                <a:srgbClr val="FFFFFF"/>
              </a:solidFill>
              <a:cs typeface="Eff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3900" y="342483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defTabSz="457029">
              <a:lnSpc>
                <a:spcPts val="1900"/>
              </a:lnSpc>
            </a:pPr>
            <a:r>
              <a:rPr lang="it-IT" sz="1600" dirty="0">
                <a:solidFill>
                  <a:srgbClr val="FFFFFF"/>
                </a:solidFill>
                <a:cs typeface="Effra"/>
              </a:rPr>
              <a:t>Three laser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cut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bovine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pericardial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leaflets</a:t>
            </a:r>
            <a:endParaRPr lang="it-IT" sz="1600" dirty="0">
              <a:solidFill>
                <a:srgbClr val="FFFFFF"/>
              </a:solidFill>
              <a:cs typeface="Effra"/>
            </a:endParaRPr>
          </a:p>
          <a:p>
            <a:pPr defTabSz="457029">
              <a:lnSpc>
                <a:spcPts val="1900"/>
              </a:lnSpc>
            </a:pPr>
            <a:r>
              <a:rPr lang="it-IT" sz="1600" dirty="0" err="1">
                <a:solidFill>
                  <a:srgbClr val="FFFFFF"/>
                </a:solidFill>
                <a:cs typeface="Effra"/>
              </a:rPr>
              <a:t>Matched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for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thickness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and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deflection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to</a:t>
            </a:r>
          </a:p>
          <a:p>
            <a:pPr defTabSz="457029">
              <a:lnSpc>
                <a:spcPts val="1900"/>
              </a:lnSpc>
            </a:pPr>
            <a:r>
              <a:rPr lang="it-IT" sz="1600" dirty="0" err="1">
                <a:solidFill>
                  <a:srgbClr val="FFFFFF"/>
                </a:solidFill>
                <a:cs typeface="Effra"/>
              </a:rPr>
              <a:t>Provide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consistent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performance</a:t>
            </a:r>
            <a:endParaRPr lang="en-US" sz="1600" dirty="0">
              <a:solidFill>
                <a:srgbClr val="FFFFFF"/>
              </a:solidFill>
              <a:cs typeface="Eff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7639" y="462443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defTabSz="457029">
              <a:lnSpc>
                <a:spcPts val="1900"/>
              </a:lnSpc>
            </a:pPr>
            <a:r>
              <a:rPr lang="it-IT" sz="1600" dirty="0" err="1">
                <a:solidFill>
                  <a:srgbClr val="FFFFFF"/>
                </a:solidFill>
                <a:cs typeface="Effra"/>
              </a:rPr>
              <a:t>Two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-part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polymer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frame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minimizes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stress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zones</a:t>
            </a:r>
            <a:endParaRPr lang="it-IT" sz="1600" dirty="0">
              <a:solidFill>
                <a:srgbClr val="FFFFFF"/>
              </a:solidFill>
              <a:cs typeface="Effra"/>
            </a:endParaRPr>
          </a:p>
          <a:p>
            <a:pPr defTabSz="457029">
              <a:lnSpc>
                <a:spcPts val="1900"/>
              </a:lnSpc>
            </a:pPr>
            <a:r>
              <a:rPr lang="it-IT" sz="1600" dirty="0">
                <a:solidFill>
                  <a:srgbClr val="FFFFFF"/>
                </a:solidFill>
                <a:cs typeface="Effra"/>
              </a:rPr>
              <a:t>On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leaflets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,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provides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strenght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and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flexibility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with</a:t>
            </a:r>
          </a:p>
          <a:p>
            <a:pPr defTabSz="457029">
              <a:lnSpc>
                <a:spcPts val="1900"/>
              </a:lnSpc>
            </a:pPr>
            <a:r>
              <a:rPr lang="it-IT" sz="1600" dirty="0">
                <a:solidFill>
                  <a:srgbClr val="FFFFFF"/>
                </a:solidFill>
                <a:cs typeface="Effra"/>
              </a:rPr>
              <a:t>No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memory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or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deformation</a:t>
            </a:r>
            <a:endParaRPr lang="en-US" sz="1600" dirty="0">
              <a:solidFill>
                <a:srgbClr val="FFFFFF"/>
              </a:solidFill>
              <a:cs typeface="Effra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4" y="159168"/>
            <a:ext cx="1076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t="1" b="5645"/>
          <a:stretch/>
        </p:blipFill>
        <p:spPr bwMode="auto">
          <a:xfrm>
            <a:off x="1557196" y="92493"/>
            <a:ext cx="90044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05856" y="2399784"/>
            <a:ext cx="4387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029"/>
            <a:r>
              <a:rPr lang="en-US" sz="1600" dirty="0">
                <a:solidFill>
                  <a:srgbClr val="FFFFFF"/>
                </a:solidFill>
              </a:rPr>
              <a:t> AOA Tissue Treatment to mitigate calcification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0" b="-5446"/>
          <a:stretch/>
        </p:blipFill>
        <p:spPr bwMode="auto">
          <a:xfrm>
            <a:off x="2738575" y="92493"/>
            <a:ext cx="847725" cy="122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6" y="1522889"/>
            <a:ext cx="2121088" cy="205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08630" y="66995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defTabSz="457029">
              <a:lnSpc>
                <a:spcPts val="1900"/>
              </a:lnSpc>
            </a:pPr>
            <a:r>
              <a:rPr lang="it-IT" sz="1600" dirty="0" err="1">
                <a:solidFill>
                  <a:srgbClr val="001E46"/>
                </a:solidFill>
                <a:cs typeface="Effra"/>
              </a:rPr>
              <a:t>Low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profile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valve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holder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maximizes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visibility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in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both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standard</a:t>
            </a:r>
          </a:p>
          <a:p>
            <a:pPr defTabSz="457029">
              <a:lnSpc>
                <a:spcPts val="1900"/>
              </a:lnSpc>
            </a:pPr>
            <a:r>
              <a:rPr lang="it-IT" sz="1600" dirty="0">
                <a:solidFill>
                  <a:srgbClr val="001E46"/>
                </a:solidFill>
                <a:cs typeface="Effra"/>
              </a:rPr>
              <a:t>And 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minimally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invasive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approaches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.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One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cut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release</a:t>
            </a:r>
            <a:endParaRPr lang="en-US" sz="1600" dirty="0">
              <a:solidFill>
                <a:srgbClr val="001E46"/>
              </a:solidFill>
              <a:cs typeface="Eff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597" y="222715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defTabSz="457029">
              <a:lnSpc>
                <a:spcPts val="1900"/>
              </a:lnSpc>
            </a:pPr>
            <a:r>
              <a:rPr lang="it-IT" sz="1600" dirty="0">
                <a:solidFill>
                  <a:srgbClr val="001E46"/>
                </a:solidFill>
                <a:cs typeface="Effra"/>
              </a:rPr>
              <a:t>Soft and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pliable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sewing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cuff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facilitates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needle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penetration</a:t>
            </a:r>
            <a:endParaRPr lang="it-IT" sz="1600" dirty="0">
              <a:solidFill>
                <a:srgbClr val="001E46"/>
              </a:solidFill>
              <a:cs typeface="Effra"/>
            </a:endParaRPr>
          </a:p>
          <a:p>
            <a:pPr defTabSz="457029">
              <a:lnSpc>
                <a:spcPts val="1900"/>
              </a:lnSpc>
            </a:pPr>
            <a:r>
              <a:rPr lang="it-IT" sz="1600" dirty="0">
                <a:solidFill>
                  <a:srgbClr val="001E46"/>
                </a:solidFill>
                <a:cs typeface="Effra"/>
              </a:rPr>
              <a:t>Suture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placement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and valve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seating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for an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improved</a:t>
            </a:r>
            <a:endParaRPr lang="it-IT" sz="1600" dirty="0">
              <a:solidFill>
                <a:srgbClr val="001E46"/>
              </a:solidFill>
              <a:cs typeface="Effra"/>
            </a:endParaRPr>
          </a:p>
          <a:p>
            <a:pPr defTabSz="457029">
              <a:lnSpc>
                <a:spcPts val="1900"/>
              </a:lnSpc>
            </a:pPr>
            <a:r>
              <a:rPr lang="it-IT" sz="1600" dirty="0" err="1">
                <a:solidFill>
                  <a:srgbClr val="001E46"/>
                </a:solidFill>
                <a:cs typeface="Effra"/>
              </a:rPr>
              <a:t>Implant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experience</a:t>
            </a:r>
            <a:endParaRPr lang="en-US" sz="1600" dirty="0">
              <a:solidFill>
                <a:srgbClr val="001E46"/>
              </a:solidFill>
              <a:cs typeface="Eff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9993" y="400163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defTabSz="457029">
              <a:lnSpc>
                <a:spcPts val="1900"/>
              </a:lnSpc>
            </a:pPr>
            <a:r>
              <a:rPr lang="it-IT" sz="1600" dirty="0">
                <a:solidFill>
                  <a:srgbClr val="001E46"/>
                </a:solidFill>
                <a:cs typeface="Effra"/>
              </a:rPr>
              <a:t>Lower valve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profile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and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narrow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commissures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posts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maximize</a:t>
            </a:r>
            <a:endParaRPr lang="it-IT" sz="1600" dirty="0">
              <a:solidFill>
                <a:srgbClr val="001E46"/>
              </a:solidFill>
              <a:cs typeface="Effra"/>
            </a:endParaRPr>
          </a:p>
          <a:p>
            <a:pPr defTabSz="457029">
              <a:lnSpc>
                <a:spcPts val="1900"/>
              </a:lnSpc>
            </a:pPr>
            <a:r>
              <a:rPr lang="it-IT" sz="1600" dirty="0" err="1">
                <a:solidFill>
                  <a:srgbClr val="001E46"/>
                </a:solidFill>
                <a:cs typeface="Effra"/>
              </a:rPr>
              <a:t>Coronary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ostia clearance,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gives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more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space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for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knot</a:t>
            </a:r>
            <a:r>
              <a:rPr lang="it-IT" sz="1600" dirty="0">
                <a:solidFill>
                  <a:srgbClr val="001E46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001E46"/>
                </a:solidFill>
                <a:cs typeface="Effra"/>
              </a:rPr>
              <a:t>tying</a:t>
            </a:r>
            <a:endParaRPr lang="en-US" sz="1600" dirty="0">
              <a:solidFill>
                <a:srgbClr val="001E46"/>
              </a:solidFill>
              <a:cs typeface="Effra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8" y="24897"/>
            <a:ext cx="914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59" y="117412"/>
            <a:ext cx="12096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1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tx2"/>
                </a:solidFill>
              </a:rPr>
              <a:t>objectives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At the end of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lesson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able</a:t>
            </a:r>
            <a:r>
              <a:rPr lang="it-IT" dirty="0" smtClean="0"/>
              <a:t> to</a:t>
            </a:r>
          </a:p>
          <a:p>
            <a:pPr marL="0" indent="0">
              <a:buNone/>
            </a:pPr>
            <a:endParaRPr lang="it-IT" dirty="0"/>
          </a:p>
          <a:p>
            <a:r>
              <a:rPr lang="en-US" dirty="0" smtClean="0"/>
              <a:t>Demonstrate </a:t>
            </a:r>
            <a:r>
              <a:rPr lang="en-US" dirty="0"/>
              <a:t>product design and materials knowledge</a:t>
            </a:r>
          </a:p>
          <a:p>
            <a:r>
              <a:rPr lang="en-US" dirty="0"/>
              <a:t>Associate performance enhancement with design factors</a:t>
            </a:r>
          </a:p>
          <a:p>
            <a:r>
              <a:rPr lang="en-US" dirty="0"/>
              <a:t>Combine product design, materials, and performance factors to identify  </a:t>
            </a:r>
            <a:r>
              <a:rPr lang="en-US" dirty="0" err="1" smtClean="0"/>
              <a:t>Avalus's</a:t>
            </a:r>
            <a:r>
              <a:rPr lang="en-US" dirty="0" smtClean="0"/>
              <a:t> </a:t>
            </a:r>
            <a:r>
              <a:rPr lang="en-US" dirty="0"/>
              <a:t>competitive edge</a:t>
            </a:r>
          </a:p>
          <a:p>
            <a:pPr lvl="3"/>
            <a:endParaRPr lang="it-IT" dirty="0" smtClean="0">
              <a:solidFill>
                <a:schemeClr val="tx1"/>
              </a:solidFill>
            </a:endParaRPr>
          </a:p>
          <a:p>
            <a:pPr lvl="3"/>
            <a:endParaRPr lang="it-IT" dirty="0" smtClean="0">
              <a:solidFill>
                <a:schemeClr val="tx1"/>
              </a:solidFill>
            </a:endParaRPr>
          </a:p>
          <a:p>
            <a:pPr lvl="3"/>
            <a:endParaRPr lang="it-IT" dirty="0" smtClean="0"/>
          </a:p>
          <a:p>
            <a:pPr lvl="2"/>
            <a:endParaRPr lang="it-IT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81069" y="1473179"/>
            <a:ext cx="2820154" cy="189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84761" y="228866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defTabSz="457029">
              <a:lnSpc>
                <a:spcPts val="1900"/>
              </a:lnSpc>
            </a:pPr>
            <a:r>
              <a:rPr lang="it-IT" sz="1600" dirty="0">
                <a:solidFill>
                  <a:srgbClr val="FFFFFF"/>
                </a:solidFill>
                <a:cs typeface="Effra"/>
              </a:rPr>
              <a:t>MRI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Safe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without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restrictions</a:t>
            </a:r>
            <a:endParaRPr lang="en-US" sz="1600" dirty="0">
              <a:solidFill>
                <a:srgbClr val="FFFFFF"/>
              </a:solidFill>
              <a:cs typeface="Eff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4761" y="335444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defTabSz="457029">
              <a:lnSpc>
                <a:spcPts val="1900"/>
              </a:lnSpc>
            </a:pPr>
            <a:r>
              <a:rPr lang="it-IT" sz="1600" dirty="0">
                <a:solidFill>
                  <a:srgbClr val="FFFFFF"/>
                </a:solidFill>
                <a:cs typeface="Effra"/>
              </a:rPr>
              <a:t>Valve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dimensions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and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geometry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enable</a:t>
            </a:r>
            <a:endParaRPr lang="it-IT" sz="1600" dirty="0">
              <a:solidFill>
                <a:srgbClr val="FFFFFF"/>
              </a:solidFill>
              <a:cs typeface="Effra"/>
            </a:endParaRPr>
          </a:p>
          <a:p>
            <a:pPr defTabSz="457029">
              <a:lnSpc>
                <a:spcPts val="1900"/>
              </a:lnSpc>
            </a:pPr>
            <a:r>
              <a:rPr lang="it-IT" sz="1600" dirty="0">
                <a:solidFill>
                  <a:srgbClr val="FFFFFF"/>
                </a:solidFill>
                <a:cs typeface="Effra"/>
              </a:rPr>
              <a:t>Future valve-in-valve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replacements</a:t>
            </a:r>
            <a:endParaRPr lang="en-US" sz="1600" dirty="0">
              <a:solidFill>
                <a:srgbClr val="FFFFFF"/>
              </a:solidFill>
              <a:cs typeface="Eff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3073" y="100868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defTabSz="457029">
              <a:lnSpc>
                <a:spcPts val="1900"/>
              </a:lnSpc>
            </a:pPr>
            <a:r>
              <a:rPr lang="it-IT" sz="1600" dirty="0" err="1">
                <a:solidFill>
                  <a:srgbClr val="FFFFFF"/>
                </a:solidFill>
                <a:cs typeface="Effra"/>
              </a:rPr>
              <a:t>Polymer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base frame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impregnated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with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Barium</a:t>
            </a:r>
            <a:endParaRPr lang="it-IT" sz="1600" dirty="0">
              <a:solidFill>
                <a:srgbClr val="FFFFFF"/>
              </a:solidFill>
              <a:cs typeface="Effra"/>
            </a:endParaRPr>
          </a:p>
          <a:p>
            <a:pPr defTabSz="457029">
              <a:lnSpc>
                <a:spcPts val="1900"/>
              </a:lnSpc>
            </a:pPr>
            <a:r>
              <a:rPr lang="it-IT" sz="1600" dirty="0" err="1">
                <a:solidFill>
                  <a:srgbClr val="FFFFFF"/>
                </a:solidFill>
                <a:cs typeface="Effra"/>
              </a:rPr>
              <a:t>Sulphate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provides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for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radiopacity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and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visibility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while</a:t>
            </a:r>
            <a:endParaRPr lang="it-IT" sz="1600" dirty="0">
              <a:solidFill>
                <a:srgbClr val="FFFFFF"/>
              </a:solidFill>
              <a:cs typeface="Effra"/>
            </a:endParaRPr>
          </a:p>
          <a:p>
            <a:pPr defTabSz="457029">
              <a:lnSpc>
                <a:spcPts val="1900"/>
              </a:lnSpc>
            </a:pPr>
            <a:r>
              <a:rPr lang="it-IT" sz="1600" dirty="0" err="1">
                <a:solidFill>
                  <a:srgbClr val="FFFFFF"/>
                </a:solidFill>
                <a:cs typeface="Effra"/>
              </a:rPr>
              <a:t>Mitigating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the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risk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of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potential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metal on metal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corrosion</a:t>
            </a:r>
            <a:endParaRPr lang="it-IT" sz="1600" dirty="0">
              <a:solidFill>
                <a:srgbClr val="FFFFFF"/>
              </a:solidFill>
              <a:cs typeface="Effra"/>
            </a:endParaRPr>
          </a:p>
          <a:p>
            <a:pPr defTabSz="457029">
              <a:lnSpc>
                <a:spcPts val="1900"/>
              </a:lnSpc>
            </a:pPr>
            <a:r>
              <a:rPr lang="it-IT" sz="1600" dirty="0">
                <a:solidFill>
                  <a:srgbClr val="FFFFFF"/>
                </a:solidFill>
                <a:cs typeface="Effra"/>
              </a:rPr>
              <a:t>With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transcatheter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stent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materials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endParaRPr lang="en-US" sz="1600" dirty="0">
              <a:solidFill>
                <a:srgbClr val="FFFFFF"/>
              </a:solidFill>
              <a:cs typeface="Effr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33417" r="722" b="20313"/>
          <a:stretch/>
        </p:blipFill>
        <p:spPr bwMode="auto">
          <a:xfrm>
            <a:off x="411862" y="4022161"/>
            <a:ext cx="2358567" cy="19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89698" y="470117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defTabSz="457029">
              <a:lnSpc>
                <a:spcPts val="1900"/>
              </a:lnSpc>
            </a:pPr>
            <a:r>
              <a:rPr lang="it-IT" sz="1600" dirty="0" err="1">
                <a:solidFill>
                  <a:srgbClr val="FFFFFF"/>
                </a:solidFill>
                <a:cs typeface="Effra"/>
              </a:rPr>
              <a:t>Flexible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trileaflet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frame with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rigid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base frame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designed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</a:p>
          <a:p>
            <a:pPr defTabSz="457029">
              <a:lnSpc>
                <a:spcPts val="1900"/>
              </a:lnSpc>
            </a:pPr>
            <a:r>
              <a:rPr lang="it-IT" sz="1600" dirty="0">
                <a:solidFill>
                  <a:srgbClr val="FFFFFF"/>
                </a:solidFill>
                <a:cs typeface="Effra"/>
              </a:rPr>
              <a:t>To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achieve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100%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coaptation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while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maintaning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circularity</a:t>
            </a:r>
            <a:endParaRPr lang="it-IT" sz="1600" dirty="0">
              <a:solidFill>
                <a:srgbClr val="FFFFFF"/>
              </a:solidFill>
              <a:cs typeface="Effra"/>
            </a:endParaRPr>
          </a:p>
          <a:p>
            <a:pPr defTabSz="457029">
              <a:lnSpc>
                <a:spcPts val="1900"/>
              </a:lnSpc>
            </a:pPr>
            <a:r>
              <a:rPr lang="it-IT" sz="1600" dirty="0">
                <a:solidFill>
                  <a:srgbClr val="FFFFFF"/>
                </a:solidFill>
                <a:cs typeface="Effra"/>
              </a:rPr>
              <a:t>And </a:t>
            </a:r>
            <a:r>
              <a:rPr lang="it-IT" sz="1600" dirty="0" err="1">
                <a:solidFill>
                  <a:srgbClr val="FFFFFF"/>
                </a:solidFill>
                <a:cs typeface="Effra"/>
              </a:rPr>
              <a:t>hemodynamic</a:t>
            </a:r>
            <a:r>
              <a:rPr lang="it-IT" sz="1600" dirty="0">
                <a:solidFill>
                  <a:srgbClr val="FFFFFF"/>
                </a:solidFill>
                <a:cs typeface="Effra"/>
              </a:rPr>
              <a:t> performance</a:t>
            </a:r>
            <a:endParaRPr lang="en-US" sz="1600" dirty="0">
              <a:solidFill>
                <a:srgbClr val="FFFFFF"/>
              </a:solidFill>
              <a:cs typeface="Effra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9" y="77143"/>
            <a:ext cx="10382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91" y="91430"/>
            <a:ext cx="1162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5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Product </a:t>
            </a:r>
            <a:r>
              <a:rPr lang="it-IT" dirty="0" err="1" smtClean="0"/>
              <a:t>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097338"/>
            <a:ext cx="226218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389731" y="338192"/>
            <a:ext cx="78232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Model 400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2840038" y="3124200"/>
            <a:ext cx="7553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pPr defTabSz="457200" eaLnBrk="1" hangingPunct="1"/>
            <a:r>
              <a:rPr lang="en-US" sz="1600" dirty="0">
                <a:solidFill>
                  <a:prstClr val="black"/>
                </a:solidFill>
              </a:rPr>
              <a:t>17mm</a:t>
            </a:r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2819399" y="5898674"/>
            <a:ext cx="7553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17mm</a:t>
            </a:r>
          </a:p>
        </p:txBody>
      </p:sp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5154926" y="3124200"/>
            <a:ext cx="7553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pPr defTabSz="457200" eaLnBrk="1" hangingPunct="1"/>
            <a:r>
              <a:rPr lang="en-US" sz="1600" dirty="0">
                <a:solidFill>
                  <a:prstClr val="black"/>
                </a:solidFill>
              </a:rPr>
              <a:t>23mm</a:t>
            </a:r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5286974" y="5903913"/>
            <a:ext cx="7553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23mm</a:t>
            </a:r>
          </a:p>
        </p:txBody>
      </p:sp>
      <p:sp>
        <p:nvSpPr>
          <p:cNvPr id="21513" name="TextBox 6"/>
          <p:cNvSpPr txBox="1">
            <a:spLocks noChangeArrowheads="1"/>
          </p:cNvSpPr>
          <p:nvPr/>
        </p:nvSpPr>
        <p:spPr bwMode="auto">
          <a:xfrm>
            <a:off x="7922656" y="3124200"/>
            <a:ext cx="7553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pPr defTabSz="457200" eaLnBrk="1" hangingPunct="1"/>
            <a:r>
              <a:rPr lang="en-US" sz="1600" dirty="0">
                <a:solidFill>
                  <a:prstClr val="black"/>
                </a:solidFill>
              </a:rPr>
              <a:t>29mm</a:t>
            </a:r>
          </a:p>
        </p:txBody>
      </p:sp>
      <p:sp>
        <p:nvSpPr>
          <p:cNvPr id="21514" name="Rectangle 7"/>
          <p:cNvSpPr>
            <a:spLocks noChangeArrowheads="1"/>
          </p:cNvSpPr>
          <p:nvPr/>
        </p:nvSpPr>
        <p:spPr bwMode="auto">
          <a:xfrm>
            <a:off x="8126098" y="5895298"/>
            <a:ext cx="7553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29mm</a:t>
            </a:r>
          </a:p>
        </p:txBody>
      </p:sp>
      <p:sp>
        <p:nvSpPr>
          <p:cNvPr id="21515" name="TextBox 8"/>
          <p:cNvSpPr txBox="1">
            <a:spLocks noChangeArrowheads="1"/>
          </p:cNvSpPr>
          <p:nvPr/>
        </p:nvSpPr>
        <p:spPr bwMode="auto">
          <a:xfrm>
            <a:off x="315913" y="3727450"/>
            <a:ext cx="2360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pPr defTabSz="457200" eaLnBrk="1" hangingPunct="1"/>
            <a:r>
              <a:rPr lang="en-US" dirty="0">
                <a:solidFill>
                  <a:prstClr val="black"/>
                </a:solidFill>
              </a:rPr>
              <a:t>Sewing </a:t>
            </a:r>
            <a:r>
              <a:rPr lang="en-US" dirty="0" smtClean="0">
                <a:solidFill>
                  <a:prstClr val="black"/>
                </a:solidFill>
              </a:rPr>
              <a:t>cuff/markers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15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78775"/>
            <a:ext cx="242411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\\laxm1bfile30\Home\pinaa1\Nexus\Presentations\SAM_09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42602" r="4220" b="39456"/>
          <a:stretch/>
        </p:blipFill>
        <p:spPr bwMode="auto">
          <a:xfrm>
            <a:off x="2819398" y="4783826"/>
            <a:ext cx="6181725" cy="112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\\laxm1bfile30\Home\pinaa1\Nexus\Presentations\SAM_098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39362" r="3750" b="33699"/>
          <a:stretch/>
        </p:blipFill>
        <p:spPr bwMode="auto">
          <a:xfrm>
            <a:off x="2819399" y="1707444"/>
            <a:ext cx="6181725" cy="13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99591" y="3124200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21mm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9817" y="3122289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19mm</a:t>
            </a:r>
          </a:p>
        </p:txBody>
      </p:sp>
      <p:sp>
        <p:nvSpPr>
          <p:cNvPr id="5" name="Rectangle 4"/>
          <p:cNvSpPr/>
          <p:nvPr/>
        </p:nvSpPr>
        <p:spPr>
          <a:xfrm>
            <a:off x="6984133" y="3128184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27mm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2309" y="3128184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25mm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866" y="5903913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19mm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2168" y="5903913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21mm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7543" y="5903913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25mm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86600" y="5895298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27mm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8860" y="6272213"/>
            <a:ext cx="4475407" cy="3333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457029">
              <a:lnSpc>
                <a:spcPts val="1900"/>
              </a:lnSpc>
            </a:pPr>
            <a:endParaRPr lang="en-US" sz="1600" dirty="0">
              <a:solidFill>
                <a:srgbClr val="FFFFFF"/>
              </a:solidFill>
              <a:cs typeface="Effr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6524" y="5945613"/>
            <a:ext cx="632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hangingPunct="0">
              <a:buClr>
                <a:srgbClr val="00B050"/>
              </a:buClr>
            </a:pPr>
            <a:r>
              <a:rPr lang="en-US" i="1" dirty="0">
                <a:solidFill>
                  <a:srgbClr val="FFFFFF"/>
                </a:solidFill>
              </a:rPr>
              <a:t>( Note: 19, 21, 23, 25, 27 mm commercially available – 17 and 29 mm currently  in clinical trial</a:t>
            </a:r>
            <a:endParaRPr lang="en-US" b="1" i="1" kern="0" dirty="0">
              <a:solidFill>
                <a:srgbClr val="004B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MEDTRONIC CONFIDENTAL </a:t>
            </a:r>
            <a:fld id="{A11B08E7-06A5-DA46-9B9D-7DB82E271387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989250"/>
            <a:ext cx="8343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13899" y="609600"/>
            <a:ext cx="8638013" cy="495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Dimensional Comparison to Magna Ease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595785"/>
              </p:ext>
            </p:extLst>
          </p:nvPr>
        </p:nvGraphicFramePr>
        <p:xfrm>
          <a:off x="108946" y="1466189"/>
          <a:ext cx="5249915" cy="3294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51"/>
                <a:gridCol w="680544"/>
                <a:gridCol w="1361090"/>
                <a:gridCol w="1555530"/>
              </a:tblGrid>
              <a:tr h="66290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Dimension</a:t>
                      </a:r>
                      <a:endParaRPr lang="en-US" sz="1400" dirty="0"/>
                    </a:p>
                  </a:txBody>
                  <a:tcPr marT="45704" marB="4570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T="45704" marB="4570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Model 400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baseline="0" dirty="0" smtClean="0"/>
                        <a:t>21 mm</a:t>
                      </a:r>
                      <a:endParaRPr lang="en-US" sz="1400" dirty="0"/>
                    </a:p>
                  </a:txBody>
                  <a:tcPr marT="45704" marB="4570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Magna Ease 21mm</a:t>
                      </a:r>
                      <a:endParaRPr lang="en-US" sz="1400" dirty="0"/>
                    </a:p>
                  </a:txBody>
                  <a:tcPr marT="45704" marB="4570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64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r>
                        <a:rPr lang="en-US" sz="1400" baseline="0" dirty="0" smtClean="0"/>
                        <a:t>   (Ht.)</a:t>
                      </a:r>
                      <a:endParaRPr lang="en-US" sz="14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Mean ± St. Dev. (mm)</a:t>
                      </a:r>
                      <a:endParaRPr lang="en-US" sz="7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13.8 ± 0.3</a:t>
                      </a:r>
                      <a:endParaRPr lang="en-US" sz="16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14.2 ± 0.3</a:t>
                      </a:r>
                      <a:endParaRPr lang="en-US" sz="1600" dirty="0"/>
                    </a:p>
                  </a:txBody>
                  <a:tcPr marT="45704" marB="45704"/>
                </a:tc>
              </a:tr>
              <a:tr h="5264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   (sinus</a:t>
                      </a:r>
                      <a:r>
                        <a:rPr lang="en-US" sz="1400" baseline="0" dirty="0" smtClean="0"/>
                        <a:t> profile)</a:t>
                      </a:r>
                      <a:endParaRPr lang="en-US" sz="14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Mean ± St. Dev. (mm)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4.1 ± 0.1</a:t>
                      </a:r>
                      <a:endParaRPr lang="en-US" sz="16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4.1 ± 0.1</a:t>
                      </a:r>
                      <a:endParaRPr lang="en-US" sz="1600" dirty="0"/>
                    </a:p>
                  </a:txBody>
                  <a:tcPr marT="45704" marB="45704"/>
                </a:tc>
              </a:tr>
              <a:tr h="5264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 </a:t>
                      </a:r>
                      <a:r>
                        <a:rPr lang="en-US" sz="1400" baseline="0" dirty="0" smtClean="0"/>
                        <a:t> (I.D)</a:t>
                      </a:r>
                      <a:endParaRPr lang="en-US" sz="14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Mean ± St. Dev. (mm)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19.6 ± 0.2</a:t>
                      </a:r>
                      <a:endParaRPr lang="en-US" sz="16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19.1 ± 0.1</a:t>
                      </a:r>
                      <a:endParaRPr lang="en-US" sz="1600" dirty="0"/>
                    </a:p>
                  </a:txBody>
                  <a:tcPr marT="45704" marB="45704"/>
                </a:tc>
              </a:tr>
              <a:tr h="5264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r>
                        <a:rPr lang="en-US" sz="1400" baseline="0" dirty="0" smtClean="0"/>
                        <a:t>   (CP OD)</a:t>
                      </a:r>
                      <a:endParaRPr lang="en-US" sz="14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Mean ± St. Dev. (mm)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26.5 ± 0.4</a:t>
                      </a:r>
                      <a:endParaRPr lang="en-US" sz="16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25.6 ± 0.5</a:t>
                      </a:r>
                      <a:endParaRPr lang="en-US" sz="1600" dirty="0"/>
                    </a:p>
                  </a:txBody>
                  <a:tcPr marT="45704" marB="45704"/>
                </a:tc>
              </a:tr>
              <a:tr h="5264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 </a:t>
                      </a:r>
                      <a:r>
                        <a:rPr lang="en-US" sz="1400" baseline="0" dirty="0" smtClean="0"/>
                        <a:t> (CP Width)</a:t>
                      </a:r>
                      <a:endParaRPr lang="en-US" sz="14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Mean ± St. Dev. (mm)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3.3 ± 0.1</a:t>
                      </a:r>
                      <a:endParaRPr lang="en-US" sz="16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4.2 ± 0.2</a:t>
                      </a:r>
                      <a:endParaRPr lang="en-US" sz="1600" dirty="0"/>
                    </a:p>
                  </a:txBody>
                  <a:tcPr marT="45704" marB="45704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95087" y="4780454"/>
            <a:ext cx="304892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defTabSz="457029"/>
            <a:r>
              <a:rPr lang="en-US" sz="1400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26784" y="2373876"/>
            <a:ext cx="314510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defTabSz="457029"/>
            <a:r>
              <a:rPr lang="en-US" sz="1400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52038" y="1708604"/>
            <a:ext cx="314510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defTabSz="457029"/>
            <a:r>
              <a:rPr lang="en-US" sz="1400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74554" y="5231102"/>
            <a:ext cx="319704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457029"/>
            <a:r>
              <a:rPr lang="en-US" sz="1400" dirty="0">
                <a:solidFill>
                  <a:srgbClr val="FFFFFF"/>
                </a:solidFill>
              </a:rPr>
              <a:t>B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86294"/>
            <a:ext cx="226218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715000" y="1862493"/>
            <a:ext cx="2133600" cy="209867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29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7681723">
            <a:off x="6015338" y="2105461"/>
            <a:ext cx="1554760" cy="163459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29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54" y="4200878"/>
            <a:ext cx="1833677" cy="13582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24" y="5162994"/>
            <a:ext cx="1159276" cy="13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1"/>
          <p:cNvCxnSpPr>
            <a:endCxn id="5" idx="7"/>
          </p:cNvCxnSpPr>
          <p:nvPr/>
        </p:nvCxnSpPr>
        <p:spPr>
          <a:xfrm flipH="1">
            <a:off x="7536142" y="1862493"/>
            <a:ext cx="379271" cy="3073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15413" y="1862493"/>
            <a:ext cx="3903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1"/>
          <p:cNvCxnSpPr>
            <a:endCxn id="13" idx="1"/>
          </p:cNvCxnSpPr>
          <p:nvPr/>
        </p:nvCxnSpPr>
        <p:spPr>
          <a:xfrm flipH="1">
            <a:off x="7586583" y="2517516"/>
            <a:ext cx="524023" cy="3282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10606" y="2517516"/>
            <a:ext cx="4315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93692" y="4362422"/>
            <a:ext cx="20093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93692" y="5551142"/>
            <a:ext cx="20093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1"/>
          <p:cNvCxnSpPr>
            <a:stCxn id="2" idx="0"/>
          </p:cNvCxnSpPr>
          <p:nvPr/>
        </p:nvCxnSpPr>
        <p:spPr>
          <a:xfrm flipV="1">
            <a:off x="8547533" y="4362424"/>
            <a:ext cx="1" cy="4180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1"/>
          <p:cNvCxnSpPr/>
          <p:nvPr/>
        </p:nvCxnSpPr>
        <p:spPr>
          <a:xfrm>
            <a:off x="8547534" y="5119934"/>
            <a:ext cx="6100" cy="442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77462" y="5191478"/>
            <a:ext cx="13569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77" name="Straight Arrow Connector 11276"/>
          <p:cNvCxnSpPr/>
          <p:nvPr/>
        </p:nvCxnSpPr>
        <p:spPr>
          <a:xfrm>
            <a:off x="7772394" y="5191478"/>
            <a:ext cx="0" cy="37112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522196" y="5242140"/>
            <a:ext cx="0" cy="457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631924" y="5239195"/>
            <a:ext cx="0" cy="457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11"/>
          <p:cNvCxnSpPr/>
          <p:nvPr/>
        </p:nvCxnSpPr>
        <p:spPr>
          <a:xfrm flipH="1">
            <a:off x="4631924" y="5315396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11"/>
          <p:cNvCxnSpPr/>
          <p:nvPr/>
        </p:nvCxnSpPr>
        <p:spPr>
          <a:xfrm>
            <a:off x="4271385" y="5315395"/>
            <a:ext cx="26212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84324" y="4953000"/>
            <a:ext cx="288524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457029"/>
            <a:r>
              <a:rPr lang="en-US" sz="1400" dirty="0">
                <a:solidFill>
                  <a:srgbClr val="FFFFFF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8266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MEDTRONIC CONFIDENTAL </a:t>
            </a:r>
            <a:fld id="{A11B08E7-06A5-DA46-9B9D-7DB82E271387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Knowledge </a:t>
            </a:r>
            <a:r>
              <a:rPr lang="it-IT" dirty="0" err="1" smtClean="0">
                <a:solidFill>
                  <a:schemeClr val="tx1"/>
                </a:solidFill>
              </a:rPr>
              <a:t>check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2589" y="877088"/>
            <a:ext cx="8382001" cy="478746"/>
          </a:xfrm>
        </p:spPr>
        <p:txBody>
          <a:bodyPr/>
          <a:lstStyle/>
          <a:p>
            <a:r>
              <a:rPr lang="en-US" dirty="0" smtClean="0"/>
              <a:t>Positioning concept: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AOA Tissue Treatment</a:t>
            </a:r>
          </a:p>
          <a:p>
            <a:r>
              <a:rPr lang="en-US" dirty="0" smtClean="0"/>
              <a:t>Low Profile</a:t>
            </a:r>
          </a:p>
          <a:p>
            <a:r>
              <a:rPr lang="en-US" dirty="0" smtClean="0"/>
              <a:t>Dual stent design</a:t>
            </a:r>
          </a:p>
          <a:p>
            <a:r>
              <a:rPr lang="en-US" dirty="0" smtClean="0"/>
              <a:t>Soft and pliable sewing cuff</a:t>
            </a:r>
          </a:p>
          <a:p>
            <a:r>
              <a:rPr lang="en-US" dirty="0" smtClean="0"/>
              <a:t>MRI Safe</a:t>
            </a:r>
          </a:p>
          <a:p>
            <a:r>
              <a:rPr lang="en-US" dirty="0" smtClean="0"/>
              <a:t>Comparable EOA</a:t>
            </a:r>
          </a:p>
          <a:p>
            <a:r>
              <a:rPr lang="en-US" dirty="0" smtClean="0"/>
              <a:t>Facilitates future </a:t>
            </a:r>
            <a:r>
              <a:rPr lang="en-US" dirty="0" err="1" smtClean="0"/>
              <a:t>ViV</a:t>
            </a:r>
            <a:endParaRPr lang="en-US" dirty="0" smtClean="0"/>
          </a:p>
          <a:p>
            <a:r>
              <a:rPr lang="en-US" dirty="0" smtClean="0"/>
              <a:t>1-Cut release</a:t>
            </a:r>
          </a:p>
          <a:p>
            <a:r>
              <a:rPr lang="en-US" dirty="0" smtClean="0"/>
              <a:t>Interior mounting of leaflets</a:t>
            </a:r>
          </a:p>
          <a:p>
            <a:r>
              <a:rPr lang="en-US" dirty="0" smtClean="0"/>
              <a:t>Narrow flexible stent posts</a:t>
            </a:r>
          </a:p>
          <a:p>
            <a:r>
              <a:rPr lang="en-US" dirty="0" smtClean="0"/>
              <a:t>Designed for durability</a:t>
            </a:r>
          </a:p>
          <a:p>
            <a:r>
              <a:rPr lang="en-US" dirty="0" smtClean="0"/>
              <a:t>Safety &amp; Efficacy</a:t>
            </a:r>
          </a:p>
          <a:p>
            <a:r>
              <a:rPr lang="en-US" dirty="0" smtClean="0"/>
              <a:t>Comparable EOA’s</a:t>
            </a:r>
          </a:p>
          <a:p>
            <a:r>
              <a:rPr lang="en-US" dirty="0" smtClean="0"/>
              <a:t>Maximize coaptation of leaflets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u="sng" dirty="0" smtClean="0"/>
              <a:t>Proven</a:t>
            </a:r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r>
              <a:rPr lang="en-US" u="sng" dirty="0" smtClean="0"/>
              <a:t>Enhancements</a:t>
            </a:r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r>
              <a:rPr lang="en-US" u="sng" dirty="0" smtClean="0"/>
              <a:t>PLUS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152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AVALUS Positioning   |   January 2016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Knowledge check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statements is correct regarding the performance and  specifications of </a:t>
            </a:r>
            <a:r>
              <a:rPr lang="en-US" dirty="0" err="1" smtClean="0"/>
              <a:t>Avalus</a:t>
            </a:r>
            <a:r>
              <a:rPr lang="en-US" dirty="0" smtClean="0"/>
              <a:t>? Check all that apply</a:t>
            </a:r>
          </a:p>
          <a:p>
            <a:pPr lvl="1"/>
            <a:r>
              <a:rPr lang="en-US" dirty="0" smtClean="0"/>
              <a:t>A) Available sizes include 17mm to 29mm, odd numbers only</a:t>
            </a:r>
          </a:p>
          <a:p>
            <a:pPr lvl="1"/>
            <a:r>
              <a:rPr lang="en-US" dirty="0" smtClean="0"/>
              <a:t>B) The Internal Diameter (ID) of </a:t>
            </a:r>
            <a:r>
              <a:rPr lang="en-US" dirty="0" err="1" smtClean="0"/>
              <a:t>Avalus</a:t>
            </a:r>
            <a:r>
              <a:rPr lang="en-US" dirty="0" smtClean="0"/>
              <a:t> is larger than the same size valve of Magna Ease</a:t>
            </a:r>
          </a:p>
          <a:p>
            <a:pPr lvl="1"/>
            <a:r>
              <a:rPr lang="en-US" dirty="0" smtClean="0"/>
              <a:t>C) Rigid, PEEK base frame is impregnated with barium sulfate, facilitating future </a:t>
            </a:r>
            <a:r>
              <a:rPr lang="en-US" dirty="0" err="1" smtClean="0"/>
              <a:t>ViV</a:t>
            </a:r>
            <a:r>
              <a:rPr lang="en-US" dirty="0" smtClean="0"/>
              <a:t> TAVI</a:t>
            </a:r>
          </a:p>
          <a:p>
            <a:pPr lvl="1"/>
            <a:r>
              <a:rPr lang="en-US" dirty="0" smtClean="0"/>
              <a:t>D) The Outer Diameter (OD) of </a:t>
            </a:r>
            <a:r>
              <a:rPr lang="en-US" dirty="0" err="1" smtClean="0"/>
              <a:t>Avalus</a:t>
            </a:r>
            <a:r>
              <a:rPr lang="en-US" dirty="0" smtClean="0"/>
              <a:t> is larger than the same size valve of Magna Ease</a:t>
            </a:r>
          </a:p>
          <a:p>
            <a:pPr lvl="1"/>
            <a:r>
              <a:rPr lang="en-US" dirty="0" smtClean="0"/>
              <a:t>E) Flexible stent posts </a:t>
            </a:r>
            <a:r>
              <a:rPr lang="en-US" dirty="0" err="1" smtClean="0"/>
              <a:t>faciliate</a:t>
            </a:r>
            <a:r>
              <a:rPr lang="en-US" dirty="0" smtClean="0"/>
              <a:t> knot tying and visibility</a:t>
            </a:r>
          </a:p>
          <a:p>
            <a:pPr lvl="1"/>
            <a:endParaRPr lang="en-US" dirty="0"/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Answer: ALL </a:t>
            </a:r>
            <a:r>
              <a:rPr lang="en-US" b="1" dirty="0" smtClean="0">
                <a:solidFill>
                  <a:srgbClr val="FF0000"/>
                </a:solidFill>
              </a:rPr>
              <a:t>of the Above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Avalus</a:t>
            </a:r>
            <a:r>
              <a:rPr lang="it-IT" dirty="0" smtClean="0"/>
              <a:t>  competitor </a:t>
            </a:r>
            <a:r>
              <a:rPr lang="it-IT" dirty="0" err="1" smtClean="0"/>
              <a:t>valves</a:t>
            </a:r>
            <a:r>
              <a:rPr lang="it-IT" dirty="0" smtClean="0"/>
              <a:t> </a:t>
            </a:r>
            <a:r>
              <a:rPr lang="it-IT" dirty="0" err="1" smtClean="0"/>
              <a:t>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653" y="156621"/>
            <a:ext cx="8381999" cy="2667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Comparison Chart with </a:t>
            </a:r>
            <a:r>
              <a:rPr lang="en-US" dirty="0" err="1" smtClean="0">
                <a:solidFill>
                  <a:schemeClr val="tx2"/>
                </a:solidFill>
              </a:rPr>
              <a:t>edwards</a:t>
            </a:r>
            <a:r>
              <a:rPr lang="en-US" dirty="0" smtClean="0">
                <a:solidFill>
                  <a:schemeClr val="tx2"/>
                </a:solidFill>
              </a:rPr>
              <a:t> magna ease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7" name="Content Placeholder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594199"/>
              </p:ext>
            </p:extLst>
          </p:nvPr>
        </p:nvGraphicFramePr>
        <p:xfrm>
          <a:off x="1" y="541900"/>
          <a:ext cx="7602279" cy="5657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517"/>
                <a:gridCol w="2847881"/>
                <a:gridCol w="2847881"/>
              </a:tblGrid>
              <a:tr h="263474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AVALUS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MAGNA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EASE</a:t>
                      </a:r>
                      <a:endParaRPr lang="en-US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651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06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DURABILITY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Bovine Pericardial Tissue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AOA Tissue Treatment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Manufacturing/Design Elements to reduce stress on leaflet tissue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Bovine Pericardial Tissue,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Thermafix</a:t>
                      </a: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 Tissue Treatment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1 bln cycle durability (in vitro)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27+yr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Perimount</a:t>
                      </a: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 data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942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HEMODYNAMICS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 Pending Clinical Data.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 Minimized Aortic Regurgitation-100%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coaptation</a:t>
                      </a:r>
                      <a:endParaRPr lang="en-US" sz="1100" b="0" i="0" u="none" strike="noStrike" kern="1200" baseline="0" dirty="0" smtClean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Cuff designed to reduced PVL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Large EOAs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Stable  (17y) Hemodynamics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252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EASE OF USE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1 Cut Release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Durable, Pliable Sewing Cuff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Low Profile – use in minimally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invasive procedures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Low Profile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Low stent base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Sleek commissure post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Contour and compliant sewing ring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942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VALVE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-IN-VALVE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Radiopaque, Non-Metallic Stent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Flexible Stent Posts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Interior Mounted Leaflets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Metallic Stent is clearly defined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Flexible Stent Posts Interior Mounted Leaflets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477072" y="6134605"/>
            <a:ext cx="6771861" cy="652474"/>
          </a:xfrm>
          <a:prstGeom prst="rect">
            <a:avLst/>
          </a:prstGeom>
        </p:spPr>
        <p:txBody>
          <a:bodyPr wrap="square" lIns="97524" tIns="48762" rIns="97524" bIns="48762">
            <a:spAutoFit/>
          </a:bodyPr>
          <a:lstStyle/>
          <a:p>
            <a:pPr defTabSz="457029"/>
            <a:endParaRPr lang="en-US" dirty="0">
              <a:solidFill>
                <a:srgbClr val="FFFFFF"/>
              </a:solidFill>
            </a:endParaRPr>
          </a:p>
          <a:p>
            <a:pPr defTabSz="457029"/>
            <a:r>
              <a:rPr lang="en-US" b="1" dirty="0">
                <a:solidFill>
                  <a:srgbClr val="FFFFFF"/>
                </a:solidFill>
              </a:rPr>
              <a:t>CONFIDENTIAL - FOR INTERNAL MEDTRONIC USE ONLY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P_valve_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09" y="839886"/>
            <a:ext cx="533944" cy="56598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12220"/>
            <a:ext cx="832514" cy="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3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653" y="156621"/>
            <a:ext cx="8381999" cy="2667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Comparison Chart with </a:t>
            </a:r>
            <a:r>
              <a:rPr lang="en-US" dirty="0" err="1" smtClean="0">
                <a:solidFill>
                  <a:schemeClr val="tx2"/>
                </a:solidFill>
              </a:rPr>
              <a:t>st.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jude</a:t>
            </a:r>
            <a:r>
              <a:rPr lang="en-US" dirty="0" smtClean="0">
                <a:solidFill>
                  <a:schemeClr val="tx2"/>
                </a:solidFill>
              </a:rPr>
              <a:t> trifecta </a:t>
            </a:r>
            <a:r>
              <a:rPr lang="en-US" dirty="0" err="1" smtClean="0">
                <a:solidFill>
                  <a:schemeClr val="tx2"/>
                </a:solidFill>
              </a:rPr>
              <a:t>gt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7" name="Content Placeholder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190267"/>
              </p:ext>
            </p:extLst>
          </p:nvPr>
        </p:nvGraphicFramePr>
        <p:xfrm>
          <a:off x="1" y="541900"/>
          <a:ext cx="8080744" cy="5657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08"/>
                <a:gridCol w="3027118"/>
                <a:gridCol w="3027118"/>
              </a:tblGrid>
              <a:tr h="263474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AVALUS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TRIFECTA GT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651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06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DURABILITY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Bovine Pericardial Tissue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AOA Tissue Treatment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Manufacturing/Design Elements to reduce stress on leaflet tissue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Tissue-to-Tissue contact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Linx</a:t>
                      </a: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 Anti calcification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942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HEMODYNAMICS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 Pending Clinical Data.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 Minimized Aortic Regurgitation-100%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coaptation</a:t>
                      </a:r>
                      <a:endParaRPr lang="en-US" sz="1100" b="0" i="0" u="none" strike="noStrike" kern="1200" baseline="0" dirty="0" smtClean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Cuff designed to reduced PVL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Thin, easily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deformanle</a:t>
                      </a: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 Titanium Stent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Large EOA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Single-digit gradient in small size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External mounted leaflets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252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EASE OF USE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1 Cut Release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Durable, Pliable Sewing Cuff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Low Profile – use in minimally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invasive procedures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Small cuff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TrifectaGT</a:t>
                      </a: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: new markers.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New low profile holder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942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VALVE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-IN-VALVE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Radiopaque, Non-Metallic Stent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Flexible Stent Posts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Interior Mounted Leaflets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Radiopaque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Visible markers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477072" y="6134605"/>
            <a:ext cx="6771861" cy="652474"/>
          </a:xfrm>
          <a:prstGeom prst="rect">
            <a:avLst/>
          </a:prstGeom>
        </p:spPr>
        <p:txBody>
          <a:bodyPr wrap="square" lIns="97524" tIns="48762" rIns="97524" bIns="48762">
            <a:spAutoFit/>
          </a:bodyPr>
          <a:lstStyle/>
          <a:p>
            <a:pPr defTabSz="457029"/>
            <a:endParaRPr lang="en-US" dirty="0">
              <a:solidFill>
                <a:srgbClr val="FFFFFF"/>
              </a:solidFill>
            </a:endParaRPr>
          </a:p>
          <a:p>
            <a:pPr defTabSz="457029"/>
            <a:r>
              <a:rPr lang="en-US" b="1" dirty="0">
                <a:solidFill>
                  <a:srgbClr val="FFFFFF"/>
                </a:solidFill>
              </a:rPr>
              <a:t>CONFIDENTIAL - FOR INTERNAL MEDTRONIC USE ONLY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P_valve_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58" y="807712"/>
            <a:ext cx="533944" cy="565981"/>
          </a:xfrm>
          <a:prstGeom prst="rect">
            <a:avLst/>
          </a:prstGeom>
        </p:spPr>
      </p:pic>
      <p:pic>
        <p:nvPicPr>
          <p:cNvPr id="8" name="Picture 5" descr="St. Jude Medical Trifecta valve with Glide Technology. (Photo: Business Wire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9" t="12849" r="19342" b="20373"/>
          <a:stretch/>
        </p:blipFill>
        <p:spPr bwMode="auto">
          <a:xfrm>
            <a:off x="6228185" y="807712"/>
            <a:ext cx="678350" cy="61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1066800" y="1066800"/>
            <a:ext cx="6705600" cy="1524000"/>
          </a:xfrm>
          <a:prstGeom prst="roundRect">
            <a:avLst>
              <a:gd name="adj" fmla="val 33881"/>
            </a:avLst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8000" dirty="0" err="1">
                <a:solidFill>
                  <a:srgbClr val="F7A800"/>
                </a:solidFill>
              </a:rPr>
              <a:t>Avalus</a:t>
            </a:r>
            <a:endParaRPr lang="en-US" sz="8000" dirty="0">
              <a:solidFill>
                <a:srgbClr val="F7A8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2844421"/>
            <a:ext cx="6897475" cy="323141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/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3200" b="1" dirty="0" smtClean="0"/>
              <a:t>Avail				</a:t>
            </a:r>
            <a:r>
              <a:rPr lang="en-US" sz="3200" dirty="0" smtClean="0"/>
              <a:t>Help, Aid, Assist, Benefit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3200" b="1" dirty="0" smtClean="0"/>
              <a:t>Val				</a:t>
            </a:r>
            <a:r>
              <a:rPr lang="en-US" sz="3200" dirty="0" smtClean="0"/>
              <a:t>Valve		 				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3200" b="1" dirty="0" smtClean="0"/>
              <a:t>Values			</a:t>
            </a:r>
            <a:r>
              <a:rPr lang="en-US" sz="3200" dirty="0" smtClean="0"/>
              <a:t>Worth, Importance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3200" b="1" dirty="0" smtClean="0"/>
              <a:t>Sustain		</a:t>
            </a:r>
            <a:r>
              <a:rPr lang="en-US" sz="3200" dirty="0" smtClean="0"/>
              <a:t>Designed for the Future</a:t>
            </a:r>
            <a:endParaRPr lang="en-US" sz="3200" dirty="0"/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3200" b="1" dirty="0" smtClean="0"/>
              <a:t>Us				</a:t>
            </a:r>
            <a:r>
              <a:rPr lang="en-US" sz="3200" dirty="0" smtClean="0"/>
              <a:t>Designed in Partnership		</a:t>
            </a:r>
            <a:endParaRPr lang="en-US" sz="3200" b="1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33400" y="1070461"/>
            <a:ext cx="8458200" cy="954107"/>
          </a:xfrm>
          <a:prstGeom prst="roundRect">
            <a:avLst>
              <a:gd name="adj" fmla="val 3669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284758" y="304800"/>
            <a:ext cx="8572500" cy="304800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Avalus</a:t>
            </a:r>
            <a:r>
              <a:rPr lang="en-US" sz="2000" dirty="0">
                <a:solidFill>
                  <a:schemeClr val="tx1"/>
                </a:solidFill>
              </a:rPr>
              <a:t>™ Surgical Valve</a:t>
            </a: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228600" y="685800"/>
            <a:ext cx="8571125" cy="304800"/>
          </a:xfrm>
          <a:prstGeom prst="rect">
            <a:avLst/>
          </a:prstGeom>
        </p:spPr>
        <p:txBody>
          <a:bodyPr/>
          <a:lstStyle>
            <a:lvl1pPr marL="0" indent="0" algn="l" defTabSz="457029" rtl="0" eaLnBrk="1" latinLnBrk="0" hangingPunct="1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="1" i="0" kern="1200" cap="all" baseline="0">
                <a:solidFill>
                  <a:schemeClr val="tx1"/>
                </a:solidFill>
                <a:latin typeface="Effra"/>
                <a:ea typeface="+mn-ea"/>
                <a:cs typeface="+mn-cs"/>
              </a:defRPr>
            </a:lvl1pPr>
            <a:lvl2pPr marL="0" indent="0" algn="l" defTabSz="457029" rtl="0" eaLnBrk="1" latinLnBrk="0" hangingPunct="1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="0" i="0" kern="1200" cap="all">
                <a:solidFill>
                  <a:schemeClr val="tx1"/>
                </a:solidFill>
                <a:latin typeface="Effra Light"/>
                <a:ea typeface="+mn-ea"/>
                <a:cs typeface="Effra"/>
              </a:defRPr>
            </a:lvl2pPr>
            <a:lvl3pPr marL="0" indent="0" algn="l" defTabSz="457029" rtl="0" eaLnBrk="1" latinLnBrk="0" hangingPunct="1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="1" i="0" kern="1200" cap="all" baseline="0">
                <a:solidFill>
                  <a:schemeClr val="tx2"/>
                </a:solidFill>
                <a:latin typeface="Effra"/>
                <a:ea typeface="+mn-ea"/>
                <a:cs typeface="Effra"/>
              </a:defRPr>
            </a:lvl3pPr>
            <a:lvl4pPr marL="0" indent="0" algn="l" defTabSz="457029" rtl="0" eaLnBrk="1" latinLnBrk="0" hangingPunct="1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="0" i="0" kern="1200" cap="all">
                <a:solidFill>
                  <a:schemeClr val="tx2"/>
                </a:solidFill>
                <a:latin typeface="Effra Light"/>
                <a:ea typeface="+mn-ea"/>
                <a:cs typeface="Effra Light"/>
              </a:defRPr>
            </a:lvl4pPr>
            <a:lvl5pPr marL="0" indent="0" algn="l" defTabSz="457029" rtl="0" eaLnBrk="1" latinLnBrk="0" hangingPunct="1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="0" i="0" kern="1200" cap="all" baseline="0">
                <a:solidFill>
                  <a:schemeClr val="accent2"/>
                </a:solidFill>
                <a:latin typeface="Effra"/>
                <a:ea typeface="+mn-ea"/>
                <a:cs typeface="Effra"/>
              </a:defRPr>
            </a:lvl5pPr>
            <a:lvl6pPr marL="0" indent="0" algn="l" defTabSz="457029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 i="0" kern="1200" cap="all">
                <a:solidFill>
                  <a:schemeClr val="tx2"/>
                </a:solidFill>
                <a:latin typeface="Effra"/>
                <a:ea typeface="+mn-ea"/>
                <a:cs typeface="Effra"/>
              </a:defRPr>
            </a:lvl6pPr>
            <a:lvl7pPr marL="0" indent="0" algn="l" defTabSz="457029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 i="0" kern="1200" cap="all">
                <a:solidFill>
                  <a:schemeClr val="tx2"/>
                </a:solidFill>
                <a:latin typeface="Effra"/>
                <a:ea typeface="+mn-ea"/>
                <a:cs typeface="Effra"/>
              </a:defRPr>
            </a:lvl7pPr>
            <a:lvl8pPr marL="3427720" indent="-228515" algn="l" defTabSz="45702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50" indent="-228515" algn="l" defTabSz="45702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71C5E8"/>
                </a:solidFill>
                <a:latin typeface="Effra Light"/>
              </a:rPr>
              <a:t>Product Name</a:t>
            </a:r>
            <a:endParaRPr lang="en-US" sz="2000" dirty="0">
              <a:solidFill>
                <a:srgbClr val="71C5E8"/>
              </a:solidFill>
              <a:latin typeface="Effr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27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653" y="156621"/>
            <a:ext cx="8381999" cy="2667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Comparison Chart with </a:t>
            </a:r>
            <a:r>
              <a:rPr lang="en-US" dirty="0" err="1" smtClean="0">
                <a:solidFill>
                  <a:schemeClr val="tx2"/>
                </a:solidFill>
              </a:rPr>
              <a:t>livanova</a:t>
            </a:r>
            <a:r>
              <a:rPr lang="en-US" dirty="0" smtClean="0">
                <a:solidFill>
                  <a:schemeClr val="tx2"/>
                </a:solidFill>
              </a:rPr>
              <a:t> crown </a:t>
            </a:r>
            <a:r>
              <a:rPr lang="en-US" dirty="0" err="1" smtClean="0">
                <a:solidFill>
                  <a:schemeClr val="tx2"/>
                </a:solidFill>
              </a:rPr>
              <a:t>prt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7" name="Content Placeholder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075792"/>
              </p:ext>
            </p:extLst>
          </p:nvPr>
        </p:nvGraphicFramePr>
        <p:xfrm>
          <a:off x="1" y="541900"/>
          <a:ext cx="6804837" cy="5657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533"/>
                <a:gridCol w="2549152"/>
                <a:gridCol w="2549152"/>
              </a:tblGrid>
              <a:tr h="263474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AVALUS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CROWN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PRT</a:t>
                      </a:r>
                      <a:endParaRPr lang="en-US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651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06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DURABILITY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Bovine Pericardial Tissue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AOA Tissue Treatment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Manufacturing/Design Elements to reduce stress on leaflet tissue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Bovine Pericardial Tissue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PRT Tissue Treatment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Cross stich pattern &amp; one-seam knit polyester for even stress distribution on commissures and leaflets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942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HEMODYNAMICS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 Pending Clinical Data.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 Minimized Aortic Regurgitation-100%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coaptation</a:t>
                      </a:r>
                      <a:endParaRPr lang="en-US" sz="1100" b="0" i="0" u="none" strike="noStrike" kern="1200" baseline="0" dirty="0" smtClean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Cuff designed to reduced PVL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External Mounted Leaflets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Large EOAs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Synchronous leaflet action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Low pressure gradients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252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EASE OF USE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1 Cut Release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Durable, Pliable Sewing Cuff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Low Profile – use in minimally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invasive procedures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Both Supra / intra annular seating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Flexible stent / elastic sewing cuff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Low Profile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3 visible markers for precise orientation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942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VALVE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-IN-VALVE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Radiopaque, Non-Metallic Stent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Flexible Stent Posts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Interior Mounted Leaflets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3 Radiopaque markers</a:t>
                      </a:r>
                    </a:p>
                    <a:p>
                      <a:pPr marL="171450" indent="-171450" algn="l" defTabSz="62677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0086CB"/>
                          </a:solidFill>
                          <a:latin typeface="TT270t00"/>
                          <a:ea typeface="+mn-ea"/>
                          <a:cs typeface="+mn-cs"/>
                        </a:rPr>
                        <a:t>Flexible Stent Posts</a:t>
                      </a:r>
                      <a:endParaRPr lang="en-US" sz="1100" b="0" i="0" u="none" strike="noStrike" kern="1200" baseline="0" dirty="0">
                        <a:solidFill>
                          <a:srgbClr val="0086CB"/>
                        </a:solidFill>
                        <a:latin typeface="TT270t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477072" y="6134605"/>
            <a:ext cx="6771861" cy="652474"/>
          </a:xfrm>
          <a:prstGeom prst="rect">
            <a:avLst/>
          </a:prstGeom>
        </p:spPr>
        <p:txBody>
          <a:bodyPr wrap="square" lIns="97524" tIns="48762" rIns="97524" bIns="48762">
            <a:spAutoFit/>
          </a:bodyPr>
          <a:lstStyle/>
          <a:p>
            <a:pPr defTabSz="457029"/>
            <a:endParaRPr lang="en-US" dirty="0">
              <a:solidFill>
                <a:srgbClr val="FFFFFF"/>
              </a:solidFill>
            </a:endParaRPr>
          </a:p>
          <a:p>
            <a:pPr defTabSz="457029"/>
            <a:r>
              <a:rPr lang="en-US" b="1" dirty="0">
                <a:solidFill>
                  <a:srgbClr val="FFFFFF"/>
                </a:solidFill>
              </a:rPr>
              <a:t>CONFIDENTIAL - FOR INTERNAL MEDTRONIC USE ONLY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P_valve_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35" y="773552"/>
            <a:ext cx="533944" cy="565981"/>
          </a:xfrm>
          <a:prstGeom prst="rect">
            <a:avLst/>
          </a:prstGeom>
        </p:spPr>
      </p:pic>
      <p:pic>
        <p:nvPicPr>
          <p:cNvPr id="1031" name="Picture 7" descr="Cover_image_Crown_P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72" y="773552"/>
            <a:ext cx="600001" cy="56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Overview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Avalus ™ </a:t>
            </a:r>
            <a:r>
              <a:rPr lang="en-US" dirty="0" err="1" smtClean="0"/>
              <a:t>Bioprosthesis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97708" y="1012130"/>
            <a:ext cx="8763000" cy="509751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defTabSz="457029">
              <a:defRPr/>
            </a:pPr>
            <a:endParaRPr lang="en-US" sz="1600" b="1" dirty="0">
              <a:solidFill>
                <a:srgbClr val="004B87"/>
              </a:solidFill>
            </a:endParaRPr>
          </a:p>
          <a:p>
            <a:pPr defTabSz="457029">
              <a:defRPr/>
            </a:pPr>
            <a:endParaRPr lang="en-US" sz="1600" b="1" dirty="0">
              <a:solidFill>
                <a:srgbClr val="004B87"/>
              </a:solidFill>
            </a:endParaRPr>
          </a:p>
          <a:p>
            <a:pPr defTabSz="457029">
              <a:defRPr/>
            </a:pPr>
            <a:endParaRPr lang="en-US" sz="1600" b="1" dirty="0">
              <a:solidFill>
                <a:srgbClr val="004B87"/>
              </a:solidFill>
            </a:endParaRPr>
          </a:p>
          <a:p>
            <a:pPr defTabSz="457029">
              <a:defRPr/>
            </a:pPr>
            <a:endParaRPr lang="en-US" sz="1600" b="1" dirty="0">
              <a:solidFill>
                <a:srgbClr val="004B87"/>
              </a:solidFill>
            </a:endParaRPr>
          </a:p>
          <a:p>
            <a:pPr defTabSz="457029">
              <a:defRPr/>
            </a:pPr>
            <a:endParaRPr lang="en-US" sz="1600" b="1" dirty="0">
              <a:solidFill>
                <a:srgbClr val="004B87"/>
              </a:solidFill>
            </a:endParaRPr>
          </a:p>
          <a:p>
            <a:pPr defTabSz="457029">
              <a:defRPr/>
            </a:pPr>
            <a:endParaRPr lang="en-US" sz="900" i="1" dirty="0">
              <a:solidFill>
                <a:srgbClr val="004B87"/>
              </a:solidFill>
            </a:endParaRPr>
          </a:p>
          <a:p>
            <a:pPr defTabSz="457200" eaLnBrk="0" hangingPunct="0">
              <a:buClr>
                <a:srgbClr val="00B050"/>
              </a:buClr>
            </a:pPr>
            <a:endParaRPr lang="en-US" b="1" kern="0" dirty="0">
              <a:solidFill>
                <a:srgbClr val="004B87"/>
              </a:solidFill>
            </a:endParaRPr>
          </a:p>
          <a:p>
            <a:pPr defTabSz="457200" eaLnBrk="0" hangingPunct="0">
              <a:buClr>
                <a:srgbClr val="00B050"/>
              </a:buClr>
            </a:pPr>
            <a:endParaRPr lang="en-US" b="1" kern="0" dirty="0">
              <a:solidFill>
                <a:srgbClr val="004B87"/>
              </a:solidFill>
            </a:endParaRPr>
          </a:p>
          <a:p>
            <a:pPr indent="-342900" defTabSz="457200" eaLnBrk="0" hangingPunct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004B87"/>
                </a:solidFill>
              </a:rPr>
              <a:t>Excellent hemodynamic performance </a:t>
            </a:r>
          </a:p>
          <a:p>
            <a:pPr indent="-342900" defTabSz="457200" eaLnBrk="0" hangingPunct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004B87"/>
                </a:solidFill>
              </a:rPr>
              <a:t>Easy and reproducible valve implant</a:t>
            </a:r>
          </a:p>
          <a:p>
            <a:pPr indent="-342900" defTabSz="457200" eaLnBrk="0" hangingPunct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004B87"/>
                </a:solidFill>
              </a:rPr>
              <a:t>Lower profile </a:t>
            </a:r>
          </a:p>
          <a:p>
            <a:pPr indent="-342900" defTabSz="457200" eaLnBrk="0" hangingPunct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004B87"/>
                </a:solidFill>
              </a:rPr>
              <a:t>Designed for durability </a:t>
            </a:r>
          </a:p>
          <a:p>
            <a:pPr indent="-342900" defTabSz="457200" eaLnBrk="0" hangingPunct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004B87"/>
                </a:solidFill>
              </a:rPr>
              <a:t>Facilitates future TAVI valve-in-valve replacement</a:t>
            </a:r>
          </a:p>
          <a:p>
            <a:pPr indent="-342900" defTabSz="457200" eaLnBrk="0" hangingPunct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004B87"/>
                </a:solidFill>
              </a:rPr>
              <a:t>AOA calcium </a:t>
            </a:r>
            <a:r>
              <a:rPr lang="en-US" b="1" kern="0" dirty="0" err="1">
                <a:solidFill>
                  <a:srgbClr val="004B87"/>
                </a:solidFill>
              </a:rPr>
              <a:t>mitigant</a:t>
            </a:r>
            <a:endParaRPr lang="en-US" b="1" kern="0" dirty="0">
              <a:solidFill>
                <a:srgbClr val="004B87"/>
              </a:solidFill>
            </a:endParaRPr>
          </a:p>
          <a:p>
            <a:pPr indent="-342900" defTabSz="457200" eaLnBrk="0" hangingPunct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004B87"/>
                </a:solidFill>
              </a:rPr>
              <a:t>1 cut release holder</a:t>
            </a:r>
          </a:p>
          <a:p>
            <a:pPr indent="-342900" defTabSz="457200" eaLnBrk="0" hangingPunct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004B87"/>
                </a:solidFill>
              </a:rPr>
              <a:t>Wider range of sizes; 17-29 mm to better meet individual patient needs  </a:t>
            </a:r>
          </a:p>
          <a:p>
            <a:pPr defTabSz="457200" eaLnBrk="0" hangingPunct="0">
              <a:buClr>
                <a:srgbClr val="00B050"/>
              </a:buClr>
            </a:pPr>
            <a:r>
              <a:rPr lang="en-US" sz="1400" b="1" i="1" kern="0" dirty="0">
                <a:solidFill>
                  <a:srgbClr val="004B87"/>
                </a:solidFill>
              </a:rPr>
              <a:t>	</a:t>
            </a:r>
            <a:r>
              <a:rPr lang="en-US" sz="1400" i="1" dirty="0">
                <a:solidFill>
                  <a:srgbClr val="001E46"/>
                </a:solidFill>
              </a:rPr>
              <a:t>( Note: 19, 21, 23, 25, 27 mm commercially available – 17 and 29 mm currently  in clinical trial</a:t>
            </a:r>
            <a:endParaRPr lang="en-US" sz="1400" b="1" i="1" kern="0" dirty="0">
              <a:solidFill>
                <a:srgbClr val="004B87"/>
              </a:solidFill>
            </a:endParaRPr>
          </a:p>
        </p:txBody>
      </p:sp>
      <p:pic>
        <p:nvPicPr>
          <p:cNvPr id="9" name="Picture 8" descr="P_valve_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00" y="1752600"/>
            <a:ext cx="1953628" cy="167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408" y="21336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sz="2000" b="1" kern="0" dirty="0">
              <a:solidFill>
                <a:srgbClr val="FFFFFF"/>
              </a:solidFill>
            </a:endParaRPr>
          </a:p>
          <a:p>
            <a:pPr defTabSz="457200" eaLnBrk="0" hangingPunct="0">
              <a:spcBef>
                <a:spcPct val="20000"/>
              </a:spcBef>
            </a:pPr>
            <a:endParaRPr lang="en-US" sz="2000" b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230868"/>
            <a:ext cx="876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29">
              <a:defRPr/>
            </a:pPr>
            <a:r>
              <a:rPr lang="en-US" sz="1400" i="1" dirty="0">
                <a:solidFill>
                  <a:srgbClr val="004B87"/>
                </a:solidFill>
              </a:rPr>
              <a:t>Requires clinical data to support design goal and claims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889612"/>
            <a:ext cx="5364480" cy="10059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457029">
              <a:defRPr/>
            </a:pPr>
            <a:r>
              <a:rPr lang="en-US" sz="1600" b="1" dirty="0">
                <a:solidFill>
                  <a:srgbClr val="004B87"/>
                </a:solidFill>
              </a:rPr>
              <a:t>Goal:</a:t>
            </a:r>
          </a:p>
          <a:p>
            <a:pPr defTabSz="457029">
              <a:defRPr/>
            </a:pPr>
            <a:r>
              <a:rPr lang="en-US" sz="1600" i="1" dirty="0">
                <a:solidFill>
                  <a:srgbClr val="004B87"/>
                </a:solidFill>
              </a:rPr>
              <a:t>To develop and commercialize a pericardial aortic surgical valve improves upon current premium stented tissue valves in a global market.</a:t>
            </a:r>
            <a:endParaRPr lang="en-US" sz="1600" dirty="0">
              <a:solidFill>
                <a:srgbClr val="FFFFFF"/>
              </a:solidFill>
              <a:cs typeface="Effra"/>
            </a:endParaRPr>
          </a:p>
          <a:p>
            <a:pPr defTabSz="457029">
              <a:lnSpc>
                <a:spcPts val="1900"/>
              </a:lnSpc>
            </a:pPr>
            <a:endParaRPr lang="en-US" sz="1600" dirty="0">
              <a:solidFill>
                <a:srgbClr val="FFFFFF"/>
              </a:solidFill>
              <a:cs typeface="Effra"/>
            </a:endParaRPr>
          </a:p>
          <a:p>
            <a:pPr defTabSz="457029">
              <a:lnSpc>
                <a:spcPts val="1900"/>
              </a:lnSpc>
            </a:pPr>
            <a:endParaRPr lang="en-US" sz="1600" dirty="0">
              <a:solidFill>
                <a:srgbClr val="FFFFFF"/>
              </a:solidFill>
              <a:cs typeface="Effr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11" y="6324600"/>
            <a:ext cx="18004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029"/>
            <a:r>
              <a:rPr lang="en-US" sz="1000" dirty="0">
                <a:solidFill>
                  <a:srgbClr val="FFFFFF"/>
                </a:solidFill>
              </a:rPr>
              <a:t>MEDTRONIC CONFIDENTAL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55262" y="2171700"/>
            <a:ext cx="2138746" cy="123998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7029"/>
            <a:r>
              <a:rPr lang="en-US" dirty="0">
                <a:solidFill>
                  <a:srgbClr val="FF0000"/>
                </a:solidFill>
              </a:rPr>
              <a:t>FPO – Do we want to use CGI</a:t>
            </a:r>
          </a:p>
        </p:txBody>
      </p:sp>
    </p:spTree>
    <p:extLst>
      <p:ext uri="{BB962C8B-B14F-4D97-AF65-F5344CB8AC3E}">
        <p14:creationId xmlns:p14="http://schemas.microsoft.com/office/powerpoint/2010/main" val="31416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Design &amp; </a:t>
            </a:r>
            <a:r>
              <a:rPr lang="it-IT" dirty="0" err="1" smtClean="0"/>
              <a:t>anticalcification</a:t>
            </a:r>
            <a:r>
              <a:rPr lang="it-IT" dirty="0" smtClean="0"/>
              <a:t> treatment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61138"/>
            <a:ext cx="381000" cy="190500"/>
          </a:xfrm>
          <a:prstGeom prst="rect">
            <a:avLst/>
          </a:prstGeom>
        </p:spPr>
        <p:txBody>
          <a:bodyPr/>
          <a:lstStyle/>
          <a:p>
            <a:pPr defTabSz="457029"/>
            <a:fld id="{A3032E39-2DD7-6341-87B9-9AB98FE36691}" type="slidenum">
              <a:rPr lang="en-US">
                <a:solidFill>
                  <a:srgbClr val="FFFFFF"/>
                </a:solidFill>
              </a:rPr>
              <a:pPr defTabSz="457029"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0" y="1066800"/>
            <a:ext cx="679358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19075" indent="-219075" algn="l" defTabSz="896938" rtl="0" eaLnBrk="0" fontAlgn="base" hangingPunct="0">
              <a:lnSpc>
                <a:spcPct val="11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Char char="n"/>
              <a:defRPr sz="1700"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30213" indent="-203200" algn="l" defTabSz="896938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Char char="§"/>
              <a:defRPr sz="1500" b="1">
                <a:solidFill>
                  <a:srgbClr val="333333"/>
                </a:solidFill>
                <a:latin typeface="+mn-lt"/>
              </a:defRPr>
            </a:lvl2pPr>
            <a:lvl3pPr marL="641350" indent="-190500" algn="l" defTabSz="896938" rtl="0" eaLnBrk="0" fontAlgn="base" hangingPunct="0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»"/>
              <a:defRPr sz="1300">
                <a:solidFill>
                  <a:srgbClr val="333333"/>
                </a:solidFill>
                <a:latin typeface="+mn-lt"/>
              </a:defRPr>
            </a:lvl3pPr>
            <a:lvl4pPr marL="869950" indent="-219075" algn="l" defTabSz="896938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•"/>
              <a:defRPr sz="1300">
                <a:solidFill>
                  <a:srgbClr val="333333"/>
                </a:solidFill>
                <a:latin typeface="+mn-lt"/>
              </a:defRPr>
            </a:lvl4pPr>
            <a:lvl5pPr marL="1358900" indent="-169863" algn="l" defTabSz="896938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333333"/>
                </a:solidFill>
                <a:latin typeface="+mn-lt"/>
              </a:defRPr>
            </a:lvl5pPr>
            <a:lvl6pPr marL="1816100" indent="-169863" algn="l" defTabSz="896938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333333"/>
                </a:solidFill>
                <a:latin typeface="+mn-lt"/>
              </a:defRPr>
            </a:lvl6pPr>
            <a:lvl7pPr marL="2273300" indent="-169863" algn="l" defTabSz="896938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333333"/>
                </a:solidFill>
                <a:latin typeface="+mn-lt"/>
              </a:defRPr>
            </a:lvl7pPr>
            <a:lvl8pPr marL="2730500" indent="-169863" algn="l" defTabSz="896938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333333"/>
                </a:solidFill>
                <a:latin typeface="+mn-lt"/>
              </a:defRPr>
            </a:lvl8pPr>
            <a:lvl9pPr marL="3187700" indent="-169863" algn="l" defTabSz="896938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333333"/>
                </a:solidFill>
                <a:latin typeface="+mn-lt"/>
              </a:defRPr>
            </a:lvl9pPr>
          </a:lstStyle>
          <a:p>
            <a:pPr marL="654050" lvl="1" indent="-285750">
              <a:buClrTx/>
            </a:pPr>
            <a:endParaRPr lang="en-US" sz="1600" b="0" dirty="0" smtClean="0">
              <a:solidFill>
                <a:srgbClr val="001E46"/>
              </a:solidFill>
            </a:endParaRPr>
          </a:p>
          <a:p>
            <a:pPr marL="654050" lvl="1" indent="-285750">
              <a:buClrTx/>
            </a:pPr>
            <a:r>
              <a:rPr lang="en-US" sz="1800" dirty="0" smtClean="0">
                <a:solidFill>
                  <a:srgbClr val="001E46"/>
                </a:solidFill>
              </a:rPr>
              <a:t>Polyester-covered Tri-Leaflet </a:t>
            </a:r>
            <a:r>
              <a:rPr lang="en-US" sz="1800" dirty="0">
                <a:solidFill>
                  <a:srgbClr val="001E46"/>
                </a:solidFill>
              </a:rPr>
              <a:t>Support </a:t>
            </a:r>
            <a:r>
              <a:rPr lang="en-US" sz="1800" dirty="0" smtClean="0">
                <a:solidFill>
                  <a:srgbClr val="001E46"/>
                </a:solidFill>
              </a:rPr>
              <a:t>Frame </a:t>
            </a:r>
          </a:p>
          <a:p>
            <a:pPr marL="654050" lvl="1" indent="-285750">
              <a:buClrTx/>
            </a:pPr>
            <a:endParaRPr lang="en-US" sz="1800" dirty="0" smtClean="0">
              <a:solidFill>
                <a:srgbClr val="001E46"/>
              </a:solidFill>
            </a:endParaRPr>
          </a:p>
          <a:p>
            <a:pPr marL="654050" lvl="1" indent="-285750">
              <a:buClrTx/>
            </a:pPr>
            <a:r>
              <a:rPr lang="en-US" sz="1800" dirty="0" smtClean="0">
                <a:solidFill>
                  <a:srgbClr val="001E46"/>
                </a:solidFill>
              </a:rPr>
              <a:t>PEEK </a:t>
            </a:r>
            <a:r>
              <a:rPr lang="en-US" sz="1800" dirty="0">
                <a:solidFill>
                  <a:srgbClr val="001E46"/>
                </a:solidFill>
              </a:rPr>
              <a:t>impregnated </a:t>
            </a:r>
            <a:r>
              <a:rPr lang="en-US" sz="1800" dirty="0" smtClean="0">
                <a:solidFill>
                  <a:srgbClr val="001E46"/>
                </a:solidFill>
              </a:rPr>
              <a:t>Base Frame with </a:t>
            </a:r>
            <a:r>
              <a:rPr lang="en-US" sz="1800" dirty="0">
                <a:solidFill>
                  <a:srgbClr val="001E46"/>
                </a:solidFill>
              </a:rPr>
              <a:t>barium sulfate for </a:t>
            </a:r>
            <a:r>
              <a:rPr lang="en-US" sz="1800" dirty="0" err="1" smtClean="0">
                <a:solidFill>
                  <a:srgbClr val="001E46"/>
                </a:solidFill>
              </a:rPr>
              <a:t>radiopacity</a:t>
            </a:r>
            <a:endParaRPr lang="en-US" sz="1800" dirty="0" smtClean="0">
              <a:solidFill>
                <a:srgbClr val="001E46"/>
              </a:solidFill>
            </a:endParaRPr>
          </a:p>
          <a:p>
            <a:pPr marL="654050" lvl="1" indent="-285750">
              <a:spcBef>
                <a:spcPts val="0"/>
              </a:spcBef>
              <a:buClrTx/>
            </a:pPr>
            <a:endParaRPr lang="en-US" sz="1800" dirty="0">
              <a:solidFill>
                <a:srgbClr val="001E46"/>
              </a:solidFill>
            </a:endParaRPr>
          </a:p>
          <a:p>
            <a:pPr marL="654050" lvl="1" indent="-285750">
              <a:spcBef>
                <a:spcPts val="0"/>
              </a:spcBef>
              <a:buClrTx/>
            </a:pPr>
            <a:r>
              <a:rPr lang="en-US" sz="1800" dirty="0" smtClean="0">
                <a:solidFill>
                  <a:srgbClr val="001E46"/>
                </a:solidFill>
              </a:rPr>
              <a:t>Bovine </a:t>
            </a:r>
            <a:r>
              <a:rPr lang="en-US" sz="1800" dirty="0">
                <a:solidFill>
                  <a:srgbClr val="001E46"/>
                </a:solidFill>
              </a:rPr>
              <a:t>Pericardial Tissue </a:t>
            </a:r>
            <a:r>
              <a:rPr lang="en-US" sz="1800" dirty="0" smtClean="0">
                <a:solidFill>
                  <a:srgbClr val="001E46"/>
                </a:solidFill>
              </a:rPr>
              <a:t>Leaflets </a:t>
            </a:r>
            <a:r>
              <a:rPr lang="en-US" sz="1800" dirty="0">
                <a:solidFill>
                  <a:srgbClr val="001E46"/>
                </a:solidFill>
              </a:rPr>
              <a:t>with Amino-oleic acid (AOA</a:t>
            </a:r>
            <a:r>
              <a:rPr lang="en-US" sz="1800" baseline="30000" dirty="0">
                <a:solidFill>
                  <a:srgbClr val="001E46"/>
                </a:solidFill>
              </a:rPr>
              <a:t>®</a:t>
            </a:r>
            <a:r>
              <a:rPr lang="en-US" sz="1800" dirty="0">
                <a:solidFill>
                  <a:srgbClr val="001E46"/>
                </a:solidFill>
              </a:rPr>
              <a:t>) treatment for </a:t>
            </a:r>
            <a:r>
              <a:rPr lang="en-US" sz="1800" dirty="0" smtClean="0">
                <a:solidFill>
                  <a:srgbClr val="001E46"/>
                </a:solidFill>
              </a:rPr>
              <a:t>anti-calcification / anti-mineralization</a:t>
            </a:r>
            <a:endParaRPr lang="en-US" sz="1800" dirty="0">
              <a:solidFill>
                <a:srgbClr val="001E46"/>
              </a:solidFill>
            </a:endParaRPr>
          </a:p>
          <a:p>
            <a:pPr marL="654050" lvl="1" indent="-285750">
              <a:spcBef>
                <a:spcPts val="0"/>
              </a:spcBef>
              <a:buClrTx/>
            </a:pPr>
            <a:endParaRPr lang="en-US" sz="1800" dirty="0" smtClean="0">
              <a:solidFill>
                <a:srgbClr val="001E46"/>
              </a:solidFill>
            </a:endParaRPr>
          </a:p>
          <a:p>
            <a:pPr marL="654050" lvl="1" indent="-285750">
              <a:spcBef>
                <a:spcPts val="0"/>
              </a:spcBef>
              <a:buClrTx/>
            </a:pPr>
            <a:r>
              <a:rPr lang="en-US" sz="1800" dirty="0" smtClean="0">
                <a:solidFill>
                  <a:srgbClr val="001E46"/>
                </a:solidFill>
              </a:rPr>
              <a:t>Pliable </a:t>
            </a:r>
            <a:r>
              <a:rPr lang="en-US" sz="1800" dirty="0">
                <a:solidFill>
                  <a:srgbClr val="001E46"/>
                </a:solidFill>
              </a:rPr>
              <a:t>sewing ring with enhanced needle penetration, facilitating implant suturing and </a:t>
            </a:r>
            <a:r>
              <a:rPr lang="en-US" sz="1800" dirty="0" smtClean="0">
                <a:solidFill>
                  <a:srgbClr val="001E46"/>
                </a:solidFill>
              </a:rPr>
              <a:t>seating</a:t>
            </a:r>
          </a:p>
          <a:p>
            <a:pPr marL="654050" lvl="1" indent="-285750">
              <a:spcBef>
                <a:spcPts val="0"/>
              </a:spcBef>
              <a:buClrTx/>
            </a:pPr>
            <a:endParaRPr lang="en-US" sz="1800" dirty="0">
              <a:solidFill>
                <a:srgbClr val="001E46"/>
              </a:solidFill>
            </a:endParaRPr>
          </a:p>
          <a:p>
            <a:pPr marL="654050" lvl="1" indent="-285750">
              <a:spcBef>
                <a:spcPts val="0"/>
              </a:spcBef>
              <a:buClrTx/>
            </a:pPr>
            <a:r>
              <a:rPr lang="en-US" sz="1800" dirty="0" smtClean="0">
                <a:solidFill>
                  <a:srgbClr val="001E46"/>
                </a:solidFill>
              </a:rPr>
              <a:t>Sewing </a:t>
            </a:r>
            <a:r>
              <a:rPr lang="en-US" sz="1800" dirty="0">
                <a:solidFill>
                  <a:srgbClr val="001E46"/>
                </a:solidFill>
              </a:rPr>
              <a:t>markers provided for visual guidance of suture </a:t>
            </a:r>
            <a:r>
              <a:rPr lang="en-US" sz="1800" dirty="0" smtClean="0">
                <a:solidFill>
                  <a:srgbClr val="001E46"/>
                </a:solidFill>
              </a:rPr>
              <a:t>placement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Avalus</a:t>
            </a:r>
            <a:r>
              <a:rPr lang="en-US" dirty="0" smtClean="0"/>
              <a:t>™ Aortic Valve </a:t>
            </a:r>
            <a:r>
              <a:rPr lang="en-US" dirty="0" err="1" smtClean="0"/>
              <a:t>Bioprosthesis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Design Features</a:t>
            </a:r>
            <a:endParaRPr lang="en-US" dirty="0"/>
          </a:p>
        </p:txBody>
      </p:sp>
      <p:pic>
        <p:nvPicPr>
          <p:cNvPr id="15" name="Picture 14" descr="P_valve_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2042429" cy="1752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" y="6307788"/>
            <a:ext cx="533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29"/>
            <a:r>
              <a:rPr lang="en-US" sz="1000" dirty="0">
                <a:solidFill>
                  <a:srgbClr val="FFFFFF"/>
                </a:solidFill>
              </a:rPr>
              <a:t>MEDTRONIC CONFIDENTAL</a:t>
            </a:r>
          </a:p>
        </p:txBody>
      </p:sp>
    </p:spTree>
    <p:extLst>
      <p:ext uri="{BB962C8B-B14F-4D97-AF65-F5344CB8AC3E}">
        <p14:creationId xmlns:p14="http://schemas.microsoft.com/office/powerpoint/2010/main" val="34344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AVALUS Positioning   |   January 2016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 smtClean="0"/>
              <a:t>stent</a:t>
            </a:r>
            <a:endParaRPr lang="en-US" dirty="0"/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4" y="2438091"/>
            <a:ext cx="2615444" cy="213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lbow Connector 9"/>
          <p:cNvCxnSpPr>
            <a:cxnSpLocks noChangeShapeType="1"/>
          </p:cNvCxnSpPr>
          <p:nvPr/>
        </p:nvCxnSpPr>
        <p:spPr bwMode="auto">
          <a:xfrm rot="10800000" flipV="1">
            <a:off x="1936578" y="2361891"/>
            <a:ext cx="1524000" cy="685800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Elbow Connector 10"/>
          <p:cNvCxnSpPr>
            <a:cxnSpLocks noChangeShapeType="1"/>
          </p:cNvCxnSpPr>
          <p:nvPr/>
        </p:nvCxnSpPr>
        <p:spPr bwMode="auto">
          <a:xfrm rot="10800000" flipV="1">
            <a:off x="2220598" y="3047692"/>
            <a:ext cx="1239980" cy="685800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3460578" y="1970259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lvl="1" defTabSz="457029">
              <a:defRPr/>
            </a:pPr>
            <a:r>
              <a:rPr lang="en-US" sz="1600" b="1" dirty="0">
                <a:solidFill>
                  <a:srgbClr val="001E46"/>
                </a:solidFill>
              </a:rPr>
              <a:t>Tri-Leaflet Support Frame</a:t>
            </a:r>
          </a:p>
          <a:p>
            <a:pPr marL="571500" lvl="1" defTabSz="457029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1E46"/>
                </a:solidFill>
              </a:rPr>
              <a:t>Polyester-covered</a:t>
            </a:r>
          </a:p>
          <a:p>
            <a:pPr marL="571500" lvl="1" defTabSz="457029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1E46"/>
                </a:solidFill>
              </a:rPr>
              <a:t>Solvay Polyether ether ketone (PEEK)</a:t>
            </a:r>
          </a:p>
          <a:p>
            <a:pPr defTabSz="457029">
              <a:defRPr/>
            </a:pPr>
            <a:endParaRPr lang="en-US" sz="1200" dirty="0">
              <a:solidFill>
                <a:srgbClr val="001E46"/>
              </a:solidFill>
            </a:endParaRPr>
          </a:p>
          <a:p>
            <a:pPr defTabSz="457029">
              <a:defRPr/>
            </a:pPr>
            <a:r>
              <a:rPr lang="en-US" sz="1600" b="1" dirty="0">
                <a:solidFill>
                  <a:srgbClr val="001E46"/>
                </a:solidFill>
              </a:rPr>
              <a:t>Base frame</a:t>
            </a:r>
          </a:p>
          <a:p>
            <a:pPr marL="571500" lvl="1" defTabSz="457029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1E46"/>
                </a:solidFill>
              </a:rPr>
              <a:t>Polyester-covered</a:t>
            </a:r>
          </a:p>
          <a:p>
            <a:pPr marL="571500" lvl="1" defTabSz="457029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1E46"/>
                </a:solidFill>
              </a:rPr>
              <a:t>PEEK impregnated with barium sulfate enabling </a:t>
            </a:r>
            <a:r>
              <a:rPr lang="en-US" sz="1600" dirty="0" err="1">
                <a:solidFill>
                  <a:srgbClr val="001E46"/>
                </a:solidFill>
              </a:rPr>
              <a:t>radiopacity</a:t>
            </a:r>
            <a:r>
              <a:rPr lang="en-US" sz="1600" dirty="0">
                <a:solidFill>
                  <a:srgbClr val="001E46"/>
                </a:solidFill>
              </a:rPr>
              <a:t> without the use of metal components</a:t>
            </a:r>
          </a:p>
          <a:p>
            <a:pPr marL="57150" lvl="1" defTabSz="457029">
              <a:defRPr/>
            </a:pPr>
            <a:endParaRPr lang="en-US" sz="1600" dirty="0">
              <a:solidFill>
                <a:srgbClr val="001E46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Design Overview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1786" y="228600"/>
            <a:ext cx="59674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4B87"/>
                </a:solidFill>
              </a:rPr>
              <a:t>Each</a:t>
            </a:r>
            <a:r>
              <a:rPr lang="it-IT" dirty="0">
                <a:solidFill>
                  <a:srgbClr val="004B87"/>
                </a:solidFill>
              </a:rPr>
              <a:t> </a:t>
            </a:r>
            <a:r>
              <a:rPr lang="it-IT" dirty="0" err="1">
                <a:solidFill>
                  <a:srgbClr val="004B87"/>
                </a:solidFill>
              </a:rPr>
              <a:t>paragraph</a:t>
            </a:r>
            <a:r>
              <a:rPr lang="it-IT" dirty="0">
                <a:solidFill>
                  <a:srgbClr val="004B87"/>
                </a:solidFill>
              </a:rPr>
              <a:t> </a:t>
            </a:r>
            <a:r>
              <a:rPr lang="it-IT" dirty="0" err="1">
                <a:solidFill>
                  <a:srgbClr val="004B87"/>
                </a:solidFill>
              </a:rPr>
              <a:t>should</a:t>
            </a:r>
            <a:r>
              <a:rPr lang="it-IT" dirty="0">
                <a:solidFill>
                  <a:srgbClr val="004B87"/>
                </a:solidFill>
              </a:rPr>
              <a:t> </a:t>
            </a:r>
            <a:r>
              <a:rPr lang="it-IT" dirty="0" err="1">
                <a:solidFill>
                  <a:srgbClr val="004B87"/>
                </a:solidFill>
              </a:rPr>
              <a:t>appear</a:t>
            </a:r>
            <a:r>
              <a:rPr lang="it-IT" dirty="0">
                <a:solidFill>
                  <a:srgbClr val="004B87"/>
                </a:solidFill>
              </a:rPr>
              <a:t> </a:t>
            </a:r>
            <a:r>
              <a:rPr lang="it-IT" dirty="0" err="1">
                <a:solidFill>
                  <a:srgbClr val="004B87"/>
                </a:solidFill>
              </a:rPr>
              <a:t>when</a:t>
            </a:r>
            <a:r>
              <a:rPr lang="it-IT" dirty="0">
                <a:solidFill>
                  <a:srgbClr val="004B87"/>
                </a:solidFill>
              </a:rPr>
              <a:t> </a:t>
            </a:r>
            <a:r>
              <a:rPr lang="it-IT" dirty="0" err="1">
                <a:solidFill>
                  <a:srgbClr val="004B87"/>
                </a:solidFill>
              </a:rPr>
              <a:t>clicked</a:t>
            </a:r>
            <a:endParaRPr lang="en-US" dirty="0">
              <a:solidFill>
                <a:srgbClr val="004B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Design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494883" y="1162050"/>
            <a:ext cx="5496717" cy="47028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50" lvl="1" indent="0">
              <a:lnSpc>
                <a:spcPct val="100000"/>
              </a:lnSpc>
              <a:buFontTx/>
              <a:buNone/>
              <a:defRPr/>
            </a:pPr>
            <a:endParaRPr lang="en-US" sz="1600" b="1" cap="none" dirty="0" smtClean="0">
              <a:latin typeface="+mn-lt"/>
            </a:endParaRPr>
          </a:p>
          <a:p>
            <a:pPr marL="57150" lvl="1" indent="0">
              <a:lnSpc>
                <a:spcPct val="100000"/>
              </a:lnSpc>
              <a:buFontTx/>
              <a:buNone/>
              <a:defRPr/>
            </a:pPr>
            <a:r>
              <a:rPr lang="en-US" sz="1600" b="1" cap="none" dirty="0">
                <a:latin typeface="+mn-lt"/>
              </a:rPr>
              <a:t>L</a:t>
            </a:r>
            <a:r>
              <a:rPr lang="en-US" sz="1600" b="1" cap="none" dirty="0" smtClean="0">
                <a:latin typeface="+mn-lt"/>
              </a:rPr>
              <a:t>eaflets</a:t>
            </a:r>
          </a:p>
          <a:p>
            <a:pPr marL="571500"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600" cap="none" dirty="0" smtClean="0">
                <a:latin typeface="+mn-lt"/>
              </a:rPr>
              <a:t>bovine pericardial tissue</a:t>
            </a:r>
          </a:p>
          <a:p>
            <a:pPr marL="571500"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600" cap="none" dirty="0" smtClean="0">
                <a:latin typeface="+mn-lt"/>
              </a:rPr>
              <a:t>cross-linked in 0.5% </a:t>
            </a:r>
            <a:r>
              <a:rPr lang="en-US" sz="1600" cap="none" dirty="0" err="1" smtClean="0">
                <a:latin typeface="+mn-lt"/>
              </a:rPr>
              <a:t>glutaraldehyde</a:t>
            </a:r>
            <a:r>
              <a:rPr lang="en-US" sz="1600" cap="none" dirty="0" smtClean="0">
                <a:latin typeface="+mn-lt"/>
              </a:rPr>
              <a:t> and laser cut</a:t>
            </a:r>
          </a:p>
          <a:p>
            <a:pPr marL="571500"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600" cap="none" dirty="0" smtClean="0">
                <a:latin typeface="+mn-lt"/>
              </a:rPr>
              <a:t>sutured to base and tri-leaflet support frame </a:t>
            </a:r>
          </a:p>
          <a:p>
            <a:pPr marL="571500"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600" cap="none" dirty="0" smtClean="0">
                <a:latin typeface="+mn-lt"/>
              </a:rPr>
              <a:t>interior mounting to reduce risk to coronary obstruction if future valve in valve procedure is needed</a:t>
            </a:r>
          </a:p>
          <a:p>
            <a:pPr marL="571500" lvl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600" cap="none" dirty="0" err="1">
                <a:latin typeface="+mn-lt"/>
              </a:rPr>
              <a:t>AOA</a:t>
            </a:r>
            <a:r>
              <a:rPr lang="en-US" sz="1600" cap="none" baseline="30000" dirty="0" err="1">
                <a:latin typeface="+mn-lt"/>
              </a:rPr>
              <a:t>®</a:t>
            </a:r>
            <a:r>
              <a:rPr lang="en-US" sz="1600" cap="none" dirty="0" err="1">
                <a:latin typeface="+mn-lt"/>
              </a:rPr>
              <a:t>treatment</a:t>
            </a:r>
            <a:r>
              <a:rPr lang="en-US" sz="1600" cap="none" dirty="0">
                <a:latin typeface="+mn-lt"/>
              </a:rPr>
              <a:t> for </a:t>
            </a:r>
            <a:r>
              <a:rPr lang="en-US" sz="1600" cap="none" dirty="0" err="1">
                <a:latin typeface="+mn-lt"/>
              </a:rPr>
              <a:t>anticalcification</a:t>
            </a:r>
            <a:endParaRPr lang="en-US" sz="1600" cap="none" dirty="0">
              <a:latin typeface="+mn-lt"/>
            </a:endParaRPr>
          </a:p>
          <a:p>
            <a:pPr marL="571500"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1600" cap="none" dirty="0" smtClean="0">
              <a:latin typeface="+mn-lt"/>
            </a:endParaRPr>
          </a:p>
          <a:p>
            <a:pPr marL="57150" lvl="1" indent="0">
              <a:lnSpc>
                <a:spcPct val="100000"/>
              </a:lnSpc>
              <a:buFontTx/>
              <a:buNone/>
              <a:defRPr/>
            </a:pPr>
            <a:endParaRPr lang="en-US" sz="1600" b="1" cap="none" dirty="0" smtClean="0">
              <a:latin typeface="+mn-lt"/>
            </a:endParaRPr>
          </a:p>
          <a:p>
            <a:pPr marL="57150" lvl="1" indent="0">
              <a:lnSpc>
                <a:spcPct val="100000"/>
              </a:lnSpc>
              <a:buFontTx/>
              <a:buNone/>
              <a:defRPr/>
            </a:pPr>
            <a:r>
              <a:rPr lang="en-US" sz="1600" b="1" cap="none" dirty="0">
                <a:latin typeface="+mn-lt"/>
              </a:rPr>
              <a:t>S</a:t>
            </a:r>
            <a:r>
              <a:rPr lang="en-US" sz="1600" b="1" cap="none" dirty="0" smtClean="0">
                <a:latin typeface="+mn-lt"/>
              </a:rPr>
              <a:t>ewing ring</a:t>
            </a:r>
          </a:p>
          <a:p>
            <a:pPr marL="571500" lvl="1" indent="-2286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600" cap="none" dirty="0" smtClean="0">
                <a:latin typeface="+mn-lt"/>
              </a:rPr>
              <a:t>polyester cloth</a:t>
            </a:r>
          </a:p>
          <a:p>
            <a:pPr marL="571500" lvl="1" indent="-2286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600" cap="none" dirty="0" smtClean="0">
                <a:latin typeface="+mn-lt"/>
              </a:rPr>
              <a:t>integrated into the base frame cloth cover at the proximal edge </a:t>
            </a:r>
          </a:p>
          <a:p>
            <a:pPr marL="571500" lvl="1" indent="-2286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600" cap="none" dirty="0" smtClean="0">
                <a:latin typeface="+mn-lt"/>
              </a:rPr>
              <a:t>markers at midpoint/nadir of leaflets to facilitate suture spacing during implant</a:t>
            </a:r>
          </a:p>
          <a:p>
            <a:pPr marL="285750" lvl="1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en-US" sz="1600" cap="none" dirty="0" smtClean="0">
              <a:latin typeface="+mn-lt"/>
            </a:endParaRPr>
          </a:p>
          <a:p>
            <a:pPr marL="285750" lvl="1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en-US" sz="1600" cap="none" dirty="0" smtClean="0">
              <a:latin typeface="+mn-lt"/>
            </a:endParaRPr>
          </a:p>
          <a:p>
            <a:pPr marL="0" lvl="1" indent="0">
              <a:lnSpc>
                <a:spcPct val="100000"/>
              </a:lnSpc>
              <a:buNone/>
              <a:defRPr/>
            </a:pPr>
            <a:endParaRPr lang="en-US" sz="1600" cap="none" dirty="0" smtClean="0">
              <a:latin typeface="+mn-lt"/>
            </a:endParaRPr>
          </a:p>
          <a:p>
            <a:pPr marL="685800" lvl="2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en-US" sz="1600" cap="none" dirty="0" smtClean="0">
              <a:latin typeface="+mn-lt"/>
            </a:endParaRPr>
          </a:p>
          <a:p>
            <a:pPr marL="0" lvl="1" indent="0">
              <a:lnSpc>
                <a:spcPct val="100000"/>
              </a:lnSpc>
              <a:buFontTx/>
              <a:buNone/>
              <a:defRPr/>
            </a:pPr>
            <a:endParaRPr lang="en-US" sz="1600" cap="none" dirty="0" smtClean="0">
              <a:latin typeface="+mn-lt"/>
            </a:endParaRPr>
          </a:p>
          <a:p>
            <a:pPr marL="0" lvl="1" indent="0">
              <a:lnSpc>
                <a:spcPct val="100000"/>
              </a:lnSpc>
              <a:buFontTx/>
              <a:buNone/>
              <a:defRPr/>
            </a:pPr>
            <a:r>
              <a:rPr lang="en-US" sz="1600" cap="none" dirty="0" smtClean="0">
                <a:latin typeface="+mn-lt"/>
              </a:rPr>
              <a:t>	</a:t>
            </a:r>
          </a:p>
          <a:p>
            <a:pPr marL="0" lvl="1" indent="0">
              <a:lnSpc>
                <a:spcPct val="100000"/>
              </a:lnSpc>
              <a:buFontTx/>
              <a:buNone/>
              <a:defRPr/>
            </a:pPr>
            <a:r>
              <a:rPr lang="en-US" sz="1600" cap="none" dirty="0" smtClean="0">
                <a:latin typeface="+mn-lt"/>
              </a:rPr>
              <a:t>	</a:t>
            </a:r>
          </a:p>
        </p:txBody>
      </p:sp>
      <p:cxnSp>
        <p:nvCxnSpPr>
          <p:cNvPr id="9222" name="Straight Arrow Connector 7"/>
          <p:cNvCxnSpPr>
            <a:cxnSpLocks noChangeShapeType="1"/>
          </p:cNvCxnSpPr>
          <p:nvPr/>
        </p:nvCxnSpPr>
        <p:spPr bwMode="auto">
          <a:xfrm flipH="1">
            <a:off x="2483826" y="3202451"/>
            <a:ext cx="945174" cy="170073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4" y="2115014"/>
            <a:ext cx="226218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7"/>
          <p:cNvCxnSpPr>
            <a:cxnSpLocks noChangeShapeType="1"/>
          </p:cNvCxnSpPr>
          <p:nvPr/>
        </p:nvCxnSpPr>
        <p:spPr bwMode="auto">
          <a:xfrm flipH="1">
            <a:off x="2065898" y="1676400"/>
            <a:ext cx="1363102" cy="1226682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871786" y="228600"/>
            <a:ext cx="59674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4B87"/>
                </a:solidFill>
              </a:rPr>
              <a:t>Each</a:t>
            </a:r>
            <a:r>
              <a:rPr lang="it-IT" dirty="0">
                <a:solidFill>
                  <a:srgbClr val="004B87"/>
                </a:solidFill>
              </a:rPr>
              <a:t> </a:t>
            </a:r>
            <a:r>
              <a:rPr lang="it-IT" dirty="0" err="1">
                <a:solidFill>
                  <a:srgbClr val="004B87"/>
                </a:solidFill>
              </a:rPr>
              <a:t>paragraph</a:t>
            </a:r>
            <a:r>
              <a:rPr lang="it-IT" dirty="0">
                <a:solidFill>
                  <a:srgbClr val="004B87"/>
                </a:solidFill>
              </a:rPr>
              <a:t> </a:t>
            </a:r>
            <a:r>
              <a:rPr lang="it-IT" dirty="0" err="1">
                <a:solidFill>
                  <a:srgbClr val="004B87"/>
                </a:solidFill>
              </a:rPr>
              <a:t>should</a:t>
            </a:r>
            <a:r>
              <a:rPr lang="it-IT" dirty="0">
                <a:solidFill>
                  <a:srgbClr val="004B87"/>
                </a:solidFill>
              </a:rPr>
              <a:t> </a:t>
            </a:r>
            <a:r>
              <a:rPr lang="it-IT" dirty="0" err="1">
                <a:solidFill>
                  <a:srgbClr val="004B87"/>
                </a:solidFill>
              </a:rPr>
              <a:t>appear</a:t>
            </a:r>
            <a:r>
              <a:rPr lang="it-IT" dirty="0">
                <a:solidFill>
                  <a:srgbClr val="004B87"/>
                </a:solidFill>
              </a:rPr>
              <a:t> </a:t>
            </a:r>
            <a:r>
              <a:rPr lang="it-IT" dirty="0" err="1">
                <a:solidFill>
                  <a:srgbClr val="004B87"/>
                </a:solidFill>
              </a:rPr>
              <a:t>when</a:t>
            </a:r>
            <a:r>
              <a:rPr lang="it-IT" dirty="0">
                <a:solidFill>
                  <a:srgbClr val="004B87"/>
                </a:solidFill>
              </a:rPr>
              <a:t> </a:t>
            </a:r>
            <a:r>
              <a:rPr lang="it-IT" dirty="0" err="1">
                <a:solidFill>
                  <a:srgbClr val="004B87"/>
                </a:solidFill>
              </a:rPr>
              <a:t>clicked</a:t>
            </a:r>
            <a:endParaRPr lang="en-US" dirty="0">
              <a:solidFill>
                <a:srgbClr val="004B87"/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378354" y="624840"/>
            <a:ext cx="8382000" cy="266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190492" algn="l" defTabSz="457029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1pPr>
            <a:lvl2pPr marL="0" indent="0" algn="l" defTabSz="457029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2pPr>
            <a:lvl3pPr marL="0" indent="0" algn="l" defTabSz="457029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kern="1200" cap="all" baseline="0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3pPr>
            <a:lvl4pPr marL="0" indent="0" algn="l" defTabSz="457029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4pPr>
            <a:lvl5pPr marL="0" indent="0" algn="l" defTabSz="457029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kern="1200" cap="all" baseline="0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5pPr>
            <a:lvl6pPr marL="0" indent="0" algn="l" defTabSz="457029" rtl="0" eaLnBrk="1" latinLnBrk="0" hangingPunct="1">
              <a:lnSpc>
                <a:spcPts val="2333"/>
              </a:lnSpc>
              <a:spcBef>
                <a:spcPts val="0"/>
              </a:spcBef>
              <a:spcAft>
                <a:spcPts val="333"/>
              </a:spcAft>
              <a:buFontTx/>
              <a:buNone/>
              <a:defRPr sz="2300" b="0" i="0" kern="1200" cap="all">
                <a:solidFill>
                  <a:schemeClr val="accent1"/>
                </a:solidFill>
                <a:latin typeface="Effra Light"/>
                <a:ea typeface="+mn-ea"/>
                <a:cs typeface="Effra Light"/>
              </a:defRPr>
            </a:lvl6pPr>
            <a:lvl7pPr marL="0" indent="0" algn="l" defTabSz="457029" rtl="0" eaLnBrk="1" latinLnBrk="0" hangingPunct="1">
              <a:lnSpc>
                <a:spcPts val="2333"/>
              </a:lnSpc>
              <a:spcBef>
                <a:spcPts val="0"/>
              </a:spcBef>
              <a:spcAft>
                <a:spcPts val="333"/>
              </a:spcAft>
              <a:buFontTx/>
              <a:buNone/>
              <a:defRPr sz="2300" b="0" i="0" kern="1200" cap="all">
                <a:solidFill>
                  <a:schemeClr val="accent1"/>
                </a:solidFill>
                <a:latin typeface="Effra Light"/>
                <a:ea typeface="+mn-ea"/>
                <a:cs typeface="Effra Light"/>
              </a:defRPr>
            </a:lvl7pPr>
            <a:lvl8pPr marL="3427720" indent="-228515" algn="l" defTabSz="45702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50" indent="-228515" algn="l" defTabSz="45702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>
                <a:solidFill>
                  <a:srgbClr val="004B87"/>
                </a:solidFill>
              </a:rPr>
              <a:t>Leaflets</a:t>
            </a:r>
            <a:r>
              <a:rPr lang="it-IT" dirty="0" smtClean="0">
                <a:solidFill>
                  <a:srgbClr val="004B87"/>
                </a:solidFill>
              </a:rPr>
              <a:t> and </a:t>
            </a:r>
            <a:r>
              <a:rPr lang="it-IT" dirty="0" err="1" smtClean="0">
                <a:solidFill>
                  <a:srgbClr val="004B87"/>
                </a:solidFill>
              </a:rPr>
              <a:t>sewing</a:t>
            </a:r>
            <a:r>
              <a:rPr lang="it-IT" dirty="0" smtClean="0">
                <a:solidFill>
                  <a:srgbClr val="004B87"/>
                </a:solidFill>
              </a:rPr>
              <a:t> ring</a:t>
            </a:r>
            <a:endParaRPr lang="en-US" dirty="0">
              <a:solidFill>
                <a:srgbClr val="004B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1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AVALUS Positioning   |   January 2016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Overview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Valve Handle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1703" y="213143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029"/>
            <a:r>
              <a:rPr lang="en-US" sz="1600" b="1" dirty="0">
                <a:solidFill>
                  <a:srgbClr val="001E46"/>
                </a:solidFill>
              </a:rPr>
              <a:t>Valve Holder</a:t>
            </a:r>
          </a:p>
          <a:p>
            <a:pPr marL="285750" indent="-285750" defTabSz="45702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E46"/>
                </a:solidFill>
              </a:rPr>
              <a:t>Single cut-point with hidden suture routing to prevent inadvertent release</a:t>
            </a:r>
          </a:p>
          <a:p>
            <a:pPr marL="285750" indent="-285750" defTabSz="45702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E46"/>
                </a:solidFill>
              </a:rPr>
              <a:t>Large markings for valve size and cut points</a:t>
            </a:r>
          </a:p>
          <a:p>
            <a:pPr marL="285750" indent="-285750" defTabSz="45702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E46"/>
                </a:solidFill>
              </a:rPr>
              <a:t>Low holder height and stable interface to facilitate suture placement and delivery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6" y="1522889"/>
            <a:ext cx="2121088" cy="205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8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Divider Dk Std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MDT Heart Valve plate_powerpoint_light_4x3_ppt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template_powerpoint_dark_4x3_ppt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tronic Dark">
    <a:dk1>
      <a:srgbClr val="001E46"/>
    </a:dk1>
    <a:lt1>
      <a:srgbClr val="FFFFFF"/>
    </a:lt1>
    <a:dk2>
      <a:srgbClr val="004B87"/>
    </a:dk2>
    <a:lt2>
      <a:srgbClr val="71C5E8"/>
    </a:lt2>
    <a:accent1>
      <a:srgbClr val="0085CA"/>
    </a:accent1>
    <a:accent2>
      <a:srgbClr val="00A9E0"/>
    </a:accent2>
    <a:accent3>
      <a:srgbClr val="B9D9EB"/>
    </a:accent3>
    <a:accent4>
      <a:srgbClr val="5B7F95"/>
    </a:accent4>
    <a:accent5>
      <a:srgbClr val="888B8D"/>
    </a:accent5>
    <a:accent6>
      <a:srgbClr val="B1B3B3"/>
    </a:accent6>
    <a:hlink>
      <a:srgbClr val="77BC1F"/>
    </a:hlink>
    <a:folHlink>
      <a:srgbClr val="00C4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1875</Words>
  <Application>Microsoft Office PowerPoint</Application>
  <PresentationFormat>On-screen Show (4:3)</PresentationFormat>
  <Paragraphs>434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Title Divider Dk Std</vt:lpstr>
      <vt:lpstr>6_MDT Heart Valve plate_powerpoint_light_4x3_ppt</vt:lpstr>
      <vt:lpstr>1_template_powerpoint_dark_4x3_ppt</vt:lpstr>
      <vt:lpstr>Tutorial 1</vt:lpstr>
      <vt:lpstr>objectives</vt:lpstr>
      <vt:lpstr>Avalus™ Surgical Valve</vt:lpstr>
      <vt:lpstr>Product Overview</vt:lpstr>
      <vt:lpstr>Design &amp; anticalcification treatment</vt:lpstr>
      <vt:lpstr>Avalus™ Aortic Valve Bioprosthesis</vt:lpstr>
      <vt:lpstr>Design Overview</vt:lpstr>
      <vt:lpstr>Design Overview</vt:lpstr>
      <vt:lpstr>Design Overview </vt:lpstr>
      <vt:lpstr>Design</vt:lpstr>
      <vt:lpstr>How Does AOA Treatment Work?</vt:lpstr>
      <vt:lpstr>Knowledge check</vt:lpstr>
      <vt:lpstr>Knowledge check</vt:lpstr>
      <vt:lpstr>Performance factors</vt:lpstr>
      <vt:lpstr>The Story</vt:lpstr>
      <vt:lpstr>Positioning Concept</vt:lpstr>
      <vt:lpstr>PowerPoint Presentation</vt:lpstr>
      <vt:lpstr>PowerPoint Presentation</vt:lpstr>
      <vt:lpstr>PowerPoint Presentation</vt:lpstr>
      <vt:lpstr>PowerPoint Presentation</vt:lpstr>
      <vt:lpstr>Product specifications</vt:lpstr>
      <vt:lpstr>Model 400 </vt:lpstr>
      <vt:lpstr>PowerPoint Presentation</vt:lpstr>
      <vt:lpstr>Dimensional Comparison to Magna Ease</vt:lpstr>
      <vt:lpstr>Knowledge check</vt:lpstr>
      <vt:lpstr>Knowledge check</vt:lpstr>
      <vt:lpstr>Avalus  competitor valves highlights</vt:lpstr>
      <vt:lpstr>Comparison Chart with edwards magna ease</vt:lpstr>
      <vt:lpstr>Comparison Chart with st. jude trifecta gt</vt:lpstr>
      <vt:lpstr>Comparison Chart with livanova crown prt</vt:lpstr>
    </vt:vector>
  </TitlesOfParts>
  <Company>Medtronic,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1</dc:title>
  <dc:creator>Scalia, Silvia</dc:creator>
  <cp:lastModifiedBy>Scalia, Silvia</cp:lastModifiedBy>
  <cp:revision>2</cp:revision>
  <dcterms:created xsi:type="dcterms:W3CDTF">2016-06-17T10:05:30Z</dcterms:created>
  <dcterms:modified xsi:type="dcterms:W3CDTF">2016-06-17T19:18:02Z</dcterms:modified>
</cp:coreProperties>
</file>