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4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buNone/>
      <a:defRPr lang="en-US" sz="1800" b="0" i="0" u="none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98"/>
    <a:srgbClr val="FF0000"/>
    <a:srgbClr val="FF6600"/>
    <a:srgbClr val="D0E393"/>
    <a:srgbClr val="008080"/>
    <a:srgbClr val="EDC5EA"/>
    <a:srgbClr val="FED998"/>
    <a:srgbClr val="D9EEB4"/>
    <a:srgbClr val="ACE0E4"/>
    <a:srgbClr val="C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Projects\Clarity%20clinical%20studies\General%20documentation\Pie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C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Sheet1!$F$2:$F$8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8676" y="2124077"/>
            <a:ext cx="3667125" cy="39592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1" y="2124077"/>
            <a:ext cx="3667125" cy="39592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E3A14F-2993-4063-B2CC-1F119E8855F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7B3C1C7-2DB8-4F59-8C8C-F8EF21E4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828676" y="2124077"/>
            <a:ext cx="3667125" cy="190341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135000" indent="0">
              <a:buNone/>
              <a:defRPr sz="1200"/>
            </a:lvl2pPr>
            <a:lvl3pPr marL="270000" indent="0">
              <a:buNone/>
              <a:defRPr sz="1200"/>
            </a:lvl3pPr>
            <a:lvl4pPr marL="405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lvl="0"/>
            <a:r>
              <a:rPr lang="en-US" dirty="0" smtClean="0"/>
              <a:t>Choose icon to add image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48201" y="2124077"/>
            <a:ext cx="3667125" cy="1903413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200" baseline="0"/>
            </a:lvl1pPr>
            <a:lvl2pPr marL="135000" indent="0">
              <a:buNone/>
              <a:defRPr sz="1200"/>
            </a:lvl2pPr>
            <a:lvl3pPr marL="270000" indent="0">
              <a:buNone/>
              <a:defRPr sz="1200"/>
            </a:lvl3pPr>
            <a:lvl4pPr marL="405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/>
            </a:pPr>
            <a:r>
              <a:rPr lang="en-US" dirty="0" smtClean="0"/>
              <a:t>Choose icon to add image</a:t>
            </a:r>
          </a:p>
          <a:p>
            <a:pPr lvl="0"/>
            <a:endParaRPr lang="en-US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28676" y="4179888"/>
            <a:ext cx="3667125" cy="1903412"/>
          </a:xfrm>
        </p:spPr>
        <p:txBody>
          <a:bodyPr/>
          <a:lstStyle>
            <a:lvl1pPr marL="135000" indent="-135000">
              <a:defRPr sz="1200"/>
            </a:lvl1pPr>
            <a:lvl2pPr marL="270000" indent="-135000">
              <a:defRPr sz="1200"/>
            </a:lvl2pPr>
            <a:lvl3pPr marL="405000" indent="-135000">
              <a:defRPr sz="1200"/>
            </a:lvl3pPr>
            <a:lvl4pPr marL="540000" indent="-135000">
              <a:defRPr sz="1200"/>
            </a:lvl4pPr>
            <a:lvl5pPr marL="675000" indent="-13500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1" y="4179888"/>
            <a:ext cx="3667125" cy="1903412"/>
          </a:xfrm>
        </p:spPr>
        <p:txBody>
          <a:bodyPr/>
          <a:lstStyle>
            <a:lvl1pPr marL="135000" indent="-135000">
              <a:defRPr sz="1200"/>
            </a:lvl1pPr>
            <a:lvl2pPr marL="270000" indent="-135000">
              <a:defRPr sz="1200"/>
            </a:lvl2pPr>
            <a:lvl3pPr marL="405000" indent="-135000">
              <a:defRPr sz="1200"/>
            </a:lvl3pPr>
            <a:lvl4pPr marL="540000" indent="-135000">
              <a:defRPr sz="1200"/>
            </a:lvl4pPr>
            <a:lvl5pPr marL="675000" indent="-13500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E3A14F-2993-4063-B2CC-1F119E8855F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9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7B3C1C7-2DB8-4F59-8C8C-F8EF21E4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3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8676" y="2124077"/>
            <a:ext cx="3667125" cy="3959225"/>
          </a:xfrm>
        </p:spPr>
        <p:txBody>
          <a:bodyPr/>
          <a:lstStyle>
            <a:lvl1pPr marL="135000" indent="-135000">
              <a:defRPr sz="1200"/>
            </a:lvl1pPr>
            <a:lvl2pPr marL="270000" indent="-135000">
              <a:defRPr sz="1200"/>
            </a:lvl2pPr>
            <a:lvl3pPr marL="405000" indent="-135000">
              <a:defRPr sz="1200"/>
            </a:lvl3pPr>
            <a:lvl4pPr marL="540000" indent="-135000">
              <a:defRPr sz="1200"/>
            </a:lvl4pPr>
            <a:lvl5pPr marL="675000" indent="-13500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2124077"/>
            <a:ext cx="3667125" cy="3959225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200" baseline="0"/>
            </a:lvl1pPr>
            <a:lvl2pPr marL="135000" indent="0">
              <a:buNone/>
              <a:defRPr sz="1200"/>
            </a:lvl2pPr>
            <a:lvl3pPr marL="270000" indent="0">
              <a:buNone/>
              <a:defRPr sz="1200"/>
            </a:lvl3pPr>
            <a:lvl4pPr marL="405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lvl="0"/>
            <a:r>
              <a:rPr lang="en-US" dirty="0" smtClean="0"/>
              <a:t>Choose icon to add image</a:t>
            </a:r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E3A14F-2993-4063-B2CC-1F119E8855F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7B3C1C7-2DB8-4F59-8C8C-F8EF21E4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8676" y="2124077"/>
            <a:ext cx="3667125" cy="3959225"/>
          </a:xfrm>
        </p:spPr>
        <p:txBody>
          <a:bodyPr/>
          <a:lstStyle>
            <a:lvl1pPr marL="0" indent="0">
              <a:buNone/>
              <a:defRPr/>
            </a:lvl1pPr>
            <a:lvl2pPr marL="161925" indent="0">
              <a:buNone/>
              <a:defRPr/>
            </a:lvl2pPr>
            <a:lvl3pPr marL="323850" indent="0">
              <a:buNone/>
              <a:defRPr/>
            </a:lvl3pPr>
            <a:lvl4pPr marL="485775" indent="0">
              <a:buNone/>
              <a:defRPr/>
            </a:lvl4pPr>
            <a:lvl5pPr marL="647700" indent="0">
              <a:buNone/>
              <a:defRPr/>
            </a:lvl5pPr>
          </a:lstStyle>
          <a:p>
            <a:pPr lvl="0"/>
            <a:r>
              <a:rPr lang="en-US" smtClean="0"/>
              <a:t>Choose icon to add image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2124077"/>
            <a:ext cx="3667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8002" y="2052003"/>
            <a:ext cx="7487996" cy="1619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>
            <a:lvl1pPr algn="l" rtl="0" eaLnBrk="1" fontAlgn="base" hangingPunct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5500" y="6350000"/>
            <a:ext cx="762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2857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anose="020F0502020204030204" pitchFamily="34" charset="0"/>
              <a:buNone/>
              <a:defRPr sz="1800" b="0" i="0" u="none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825500" y="6502400"/>
            <a:ext cx="762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09550" y="6464300"/>
            <a:ext cx="508000" cy="18415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B3C1C7-2DB8-4F59-8C8C-F8EF21E4F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9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/>
          <a:p>
            <a:fld id="{1EE3A14F-2993-4063-B2CC-1F119E8855F0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C1C7-2DB8-4F59-8C8C-F8EF21E4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828675" y="828675"/>
            <a:ext cx="7486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540004" y="1548002"/>
            <a:ext cx="8064005" cy="46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2" name="Fußzeilenplatzhalter 1" hidden="1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825500" y="6502400"/>
            <a:ext cx="762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4" name="Foliennummernplatzhalter 3" hidden="1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209550" y="6464300"/>
            <a:ext cx="508000" cy="1841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fld id="{C7B3C1C7-2DB8-4F59-8C8C-F8EF21E4F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55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15989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•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1978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–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7967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3956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•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079945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–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slideLayout" Target="../slideLayouts/slideLayout6.xml"/><Relationship Id="rId55" Type="http://schemas.openxmlformats.org/officeDocument/2006/relationships/image" Target="../media/image4.png"/><Relationship Id="rId63" Type="http://schemas.openxmlformats.org/officeDocument/2006/relationships/image" Target="../media/image12.png"/><Relationship Id="rId68" Type="http://schemas.openxmlformats.org/officeDocument/2006/relationships/image" Target="../media/image17.png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image" Target="../media/image2.png"/><Relationship Id="rId58" Type="http://schemas.openxmlformats.org/officeDocument/2006/relationships/image" Target="../media/image7.png"/><Relationship Id="rId66" Type="http://schemas.openxmlformats.org/officeDocument/2006/relationships/image" Target="../media/image15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image" Target="../media/image6.png"/><Relationship Id="rId61" Type="http://schemas.openxmlformats.org/officeDocument/2006/relationships/image" Target="../media/image10.pn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image" Target="../media/image1.emf"/><Relationship Id="rId60" Type="http://schemas.openxmlformats.org/officeDocument/2006/relationships/image" Target="../media/image9.png"/><Relationship Id="rId65" Type="http://schemas.openxmlformats.org/officeDocument/2006/relationships/image" Target="../media/image14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56" Type="http://schemas.openxmlformats.org/officeDocument/2006/relationships/image" Target="../media/image5.png"/><Relationship Id="rId64" Type="http://schemas.openxmlformats.org/officeDocument/2006/relationships/image" Target="../media/image13.png"/><Relationship Id="rId69" Type="http://schemas.openxmlformats.org/officeDocument/2006/relationships/image" Target="../media/image18.png"/><Relationship Id="rId8" Type="http://schemas.openxmlformats.org/officeDocument/2006/relationships/tags" Target="../tags/tag28.xml"/><Relationship Id="rId51" Type="http://schemas.openxmlformats.org/officeDocument/2006/relationships/chart" Target="../charts/chart1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image" Target="../media/image8.png"/><Relationship Id="rId67" Type="http://schemas.openxmlformats.org/officeDocument/2006/relationships/image" Target="../media/image16.png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image" Target="../media/image3.png"/><Relationship Id="rId62" Type="http://schemas.openxmlformats.org/officeDocument/2006/relationships/image" Target="../media/image11.png"/><Relationship Id="rId7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569406"/>
              </p:ext>
            </p:extLst>
          </p:nvPr>
        </p:nvGraphicFramePr>
        <p:xfrm>
          <a:off x="1715572" y="1929094"/>
          <a:ext cx="5324475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71" y="5992090"/>
            <a:ext cx="923659" cy="169873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3368289" y="2268601"/>
            <a:ext cx="538930" cy="487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>
                <a:solidFill>
                  <a:schemeClr val="bg1"/>
                </a:solidFill>
                <a:latin typeface="+mj-lt"/>
              </a:rPr>
              <a:t>CHD</a:t>
            </a:r>
          </a:p>
          <a:p>
            <a:pPr>
              <a:defRPr/>
            </a:pPr>
            <a:r>
              <a:rPr lang="en-US" sz="1026" b="1" dirty="0" smtClean="0">
                <a:solidFill>
                  <a:schemeClr val="bg1"/>
                </a:solidFill>
                <a:latin typeface="+mj-lt"/>
              </a:rPr>
              <a:t>N=667</a:t>
            </a:r>
            <a:endParaRPr lang="en-US" sz="1026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4519052" y="2122603"/>
            <a:ext cx="693588" cy="487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>
                <a:solidFill>
                  <a:schemeClr val="bg1"/>
                </a:solidFill>
                <a:latin typeface="+mj-lt"/>
              </a:rPr>
              <a:t>Neuro</a:t>
            </a:r>
          </a:p>
          <a:p>
            <a:pPr>
              <a:defRPr/>
            </a:pPr>
            <a:r>
              <a:rPr lang="en-US" sz="1026" b="1" dirty="0">
                <a:solidFill>
                  <a:schemeClr val="bg1"/>
                </a:solidFill>
                <a:latin typeface="+mj-lt"/>
              </a:rPr>
              <a:t>N=654</a:t>
            </a: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3109842" y="3468163"/>
            <a:ext cx="606256" cy="487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>
                <a:solidFill>
                  <a:schemeClr val="bg1"/>
                </a:solidFill>
                <a:latin typeface="+mj-lt"/>
              </a:rPr>
              <a:t>PCI </a:t>
            </a:r>
          </a:p>
          <a:p>
            <a:pPr>
              <a:defRPr/>
            </a:pPr>
            <a:r>
              <a:rPr lang="en-US" sz="1026" b="1" dirty="0">
                <a:solidFill>
                  <a:schemeClr val="bg1"/>
                </a:solidFill>
                <a:latin typeface="+mj-lt"/>
              </a:rPr>
              <a:t>N=1390</a:t>
            </a: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3879010" y="2114338"/>
            <a:ext cx="538930" cy="487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>
                <a:solidFill>
                  <a:schemeClr val="bg1"/>
                </a:solidFill>
                <a:latin typeface="+mj-lt"/>
              </a:rPr>
              <a:t>EP </a:t>
            </a:r>
          </a:p>
          <a:p>
            <a:pPr>
              <a:defRPr/>
            </a:pPr>
            <a:r>
              <a:rPr lang="en-US" sz="1026" b="1" dirty="0">
                <a:solidFill>
                  <a:schemeClr val="bg1"/>
                </a:solidFill>
                <a:latin typeface="+mj-lt"/>
              </a:rPr>
              <a:t>N=136</a:t>
            </a: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4734976" y="4091042"/>
            <a:ext cx="872675" cy="487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 smtClean="0">
                <a:solidFill>
                  <a:schemeClr val="bg1"/>
                </a:solidFill>
                <a:latin typeface="+mj-lt"/>
              </a:rPr>
              <a:t>Vascular</a:t>
            </a:r>
            <a:endParaRPr lang="en-US" sz="1539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1026" b="1" dirty="0" smtClean="0">
                <a:solidFill>
                  <a:schemeClr val="bg1"/>
                </a:solidFill>
                <a:latin typeface="+mj-lt"/>
              </a:rPr>
              <a:t>N=384</a:t>
            </a:r>
            <a:endParaRPr lang="en-US" sz="1026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5139003" y="3045460"/>
            <a:ext cx="585225" cy="5660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>
                <a:solidFill>
                  <a:schemeClr val="bg1"/>
                </a:solidFill>
                <a:latin typeface="+mj-lt"/>
              </a:rPr>
              <a:t>TACE</a:t>
            </a:r>
          </a:p>
          <a:p>
            <a:pPr>
              <a:defRPr/>
            </a:pPr>
            <a:r>
              <a:rPr lang="en-US" sz="153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26" b="1" dirty="0">
                <a:solidFill>
                  <a:schemeClr val="bg1"/>
                </a:solidFill>
                <a:latin typeface="+mj-lt"/>
              </a:rPr>
              <a:t>N=354</a:t>
            </a:r>
          </a:p>
        </p:txBody>
      </p:sp>
      <p:pic>
        <p:nvPicPr>
          <p:cNvPr id="26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97" y="1417808"/>
            <a:ext cx="1223634" cy="70479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77" y="1727489"/>
            <a:ext cx="1182926" cy="63657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5956827" y="4242122"/>
            <a:ext cx="1121637" cy="667644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Picture 29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5515842" y="4591096"/>
            <a:ext cx="1168970" cy="671438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Picture 32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3176621" y="1431637"/>
            <a:ext cx="1182073" cy="70227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5" name="Picture 25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06" y="2809853"/>
            <a:ext cx="1276966" cy="74091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71" y="3468162"/>
            <a:ext cx="1333198" cy="82571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_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57" y="2166066"/>
            <a:ext cx="1188087" cy="770140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66"/>
            </a:solidFill>
          </a:ln>
          <a:extLst/>
        </p:spPr>
      </p:pic>
      <p:pic>
        <p:nvPicPr>
          <p:cNvPr id="38" name="Picture 29_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11" y="1709952"/>
            <a:ext cx="1025996" cy="6268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19"/>
            </p:custDataLst>
          </p:nvPr>
        </p:nvSpPr>
        <p:spPr>
          <a:xfrm>
            <a:off x="5798802" y="1296842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00B0F0"/>
                </a:solidFill>
              </a:rPr>
              <a:t>n=20/20</a:t>
            </a:r>
          </a:p>
        </p:txBody>
      </p: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372994" y="1655063"/>
            <a:ext cx="72487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00B0F0"/>
                </a:solidFill>
              </a:rPr>
              <a:t>n=302/312</a:t>
            </a: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>
          <a:xfrm>
            <a:off x="6957774" y="2102834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CC0066"/>
                </a:solidFill>
              </a:rPr>
              <a:t>n=26/52</a:t>
            </a:r>
          </a:p>
        </p:txBody>
      </p:sp>
      <p:sp>
        <p:nvSpPr>
          <p:cNvPr id="45" name="TextBox 44"/>
          <p:cNvSpPr txBox="1"/>
          <p:nvPr>
            <p:custDataLst>
              <p:tags r:id="rId22"/>
            </p:custDataLst>
          </p:nvPr>
        </p:nvSpPr>
        <p:spPr>
          <a:xfrm>
            <a:off x="7259299" y="2859037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CC0066"/>
                </a:solidFill>
              </a:rPr>
              <a:t>n=85/91</a:t>
            </a:r>
          </a:p>
        </p:txBody>
      </p:sp>
      <p:sp>
        <p:nvSpPr>
          <p:cNvPr id="46" name="TextBox 45"/>
          <p:cNvSpPr txBox="1"/>
          <p:nvPr>
            <p:custDataLst>
              <p:tags r:id="rId23"/>
            </p:custDataLst>
          </p:nvPr>
        </p:nvSpPr>
        <p:spPr>
          <a:xfrm>
            <a:off x="7369741" y="3723760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CC0066"/>
                </a:solidFill>
              </a:rPr>
              <a:t>n=50/50</a:t>
            </a:r>
          </a:p>
        </p:txBody>
      </p:sp>
      <p:sp>
        <p:nvSpPr>
          <p:cNvPr id="47" name="TextBox 46"/>
          <p:cNvSpPr txBox="1"/>
          <p:nvPr>
            <p:custDataLst>
              <p:tags r:id="rId24"/>
            </p:custDataLst>
          </p:nvPr>
        </p:nvSpPr>
        <p:spPr>
          <a:xfrm>
            <a:off x="7097872" y="4743891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chemeClr val="bg1">
                    <a:lumMod val="65000"/>
                  </a:schemeClr>
                </a:solidFill>
              </a:rPr>
              <a:t>n=48/48</a:t>
            </a:r>
          </a:p>
        </p:txBody>
      </p:sp>
      <p:pic>
        <p:nvPicPr>
          <p:cNvPr id="28" name="Picture 12"/>
          <p:cNvPicPr>
            <a:picLocks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94" y="5070423"/>
            <a:ext cx="1285431" cy="70895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>
            <p:custDataLst>
              <p:tags r:id="rId26"/>
            </p:custDataLst>
          </p:nvPr>
        </p:nvSpPr>
        <p:spPr>
          <a:xfrm>
            <a:off x="6679128" y="5094338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chemeClr val="bg1">
                    <a:lumMod val="65000"/>
                  </a:schemeClr>
                </a:solidFill>
              </a:rPr>
              <a:t>n=52/86</a:t>
            </a:r>
          </a:p>
        </p:txBody>
      </p:sp>
      <p:sp>
        <p:nvSpPr>
          <p:cNvPr id="49" name="TextBox 48"/>
          <p:cNvSpPr txBox="1"/>
          <p:nvPr>
            <p:custDataLst>
              <p:tags r:id="rId27"/>
            </p:custDataLst>
          </p:nvPr>
        </p:nvSpPr>
        <p:spPr>
          <a:xfrm>
            <a:off x="6260280" y="5605485"/>
            <a:ext cx="66396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chemeClr val="bg1">
                    <a:lumMod val="65000"/>
                  </a:schemeClr>
                </a:solidFill>
              </a:rPr>
              <a:t>n=50/100</a:t>
            </a:r>
          </a:p>
        </p:txBody>
      </p:sp>
      <p:sp>
        <p:nvSpPr>
          <p:cNvPr id="56" name="TextBox 55"/>
          <p:cNvSpPr txBox="1"/>
          <p:nvPr>
            <p:custDataLst>
              <p:tags r:id="rId28"/>
            </p:custDataLst>
          </p:nvPr>
        </p:nvSpPr>
        <p:spPr>
          <a:xfrm>
            <a:off x="3678086" y="4607282"/>
            <a:ext cx="851515" cy="487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39" b="1" dirty="0" err="1">
                <a:solidFill>
                  <a:schemeClr val="bg1"/>
                </a:solidFill>
                <a:latin typeface="+mj-lt"/>
              </a:rPr>
              <a:t>Ped</a:t>
            </a:r>
            <a:r>
              <a:rPr lang="en-US" sz="1539" b="1" dirty="0">
                <a:solidFill>
                  <a:schemeClr val="bg1"/>
                </a:solidFill>
                <a:latin typeface="+mj-lt"/>
              </a:rPr>
              <a:t> Rad</a:t>
            </a:r>
          </a:p>
          <a:p>
            <a:pPr>
              <a:defRPr/>
            </a:pPr>
            <a:r>
              <a:rPr lang="en-US" sz="1026" b="1" dirty="0">
                <a:solidFill>
                  <a:schemeClr val="bg1"/>
                </a:solidFill>
                <a:latin typeface="+mj-lt"/>
              </a:rPr>
              <a:t>N=355</a:t>
            </a:r>
          </a:p>
        </p:txBody>
      </p:sp>
      <p:sp>
        <p:nvSpPr>
          <p:cNvPr id="57" name="TextBox 56"/>
          <p:cNvSpPr txBox="1"/>
          <p:nvPr>
            <p:custDataLst>
              <p:tags r:id="rId29"/>
            </p:custDataLst>
          </p:nvPr>
        </p:nvSpPr>
        <p:spPr>
          <a:xfrm>
            <a:off x="2895055" y="6109732"/>
            <a:ext cx="72487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FF0000"/>
                </a:solidFill>
              </a:rPr>
              <a:t>n=180/175</a:t>
            </a:r>
          </a:p>
        </p:txBody>
      </p:sp>
      <p:sp>
        <p:nvSpPr>
          <p:cNvPr id="58" name="TextBox 57"/>
          <p:cNvSpPr txBox="1"/>
          <p:nvPr>
            <p:custDataLst>
              <p:tags r:id="rId30"/>
            </p:custDataLst>
          </p:nvPr>
        </p:nvSpPr>
        <p:spPr>
          <a:xfrm>
            <a:off x="2410500" y="5767955"/>
            <a:ext cx="514885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FF0000"/>
                </a:solidFill>
              </a:rPr>
              <a:t>Piglets</a:t>
            </a:r>
          </a:p>
        </p:txBody>
      </p:sp>
      <p:sp>
        <p:nvSpPr>
          <p:cNvPr id="59" name="TextBox 58"/>
          <p:cNvSpPr txBox="1"/>
          <p:nvPr>
            <p:custDataLst>
              <p:tags r:id="rId31"/>
            </p:custDataLst>
          </p:nvPr>
        </p:nvSpPr>
        <p:spPr>
          <a:xfrm>
            <a:off x="1317356" y="2260321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92D050"/>
                </a:solidFill>
              </a:rPr>
              <a:t>n=35/35</a:t>
            </a:r>
          </a:p>
        </p:txBody>
      </p:sp>
      <p:sp>
        <p:nvSpPr>
          <p:cNvPr id="60" name="TextBox 59"/>
          <p:cNvSpPr txBox="1"/>
          <p:nvPr>
            <p:custDataLst>
              <p:tags r:id="rId32"/>
            </p:custDataLst>
          </p:nvPr>
        </p:nvSpPr>
        <p:spPr>
          <a:xfrm>
            <a:off x="888225" y="2849898"/>
            <a:ext cx="639919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92D050"/>
                </a:solidFill>
              </a:rPr>
              <a:t>Phantom</a:t>
            </a:r>
          </a:p>
        </p:txBody>
      </p:sp>
      <p:sp>
        <p:nvSpPr>
          <p:cNvPr id="61" name="TextBox 60"/>
          <p:cNvSpPr txBox="1"/>
          <p:nvPr>
            <p:custDataLst>
              <p:tags r:id="rId33"/>
            </p:custDataLst>
          </p:nvPr>
        </p:nvSpPr>
        <p:spPr>
          <a:xfrm>
            <a:off x="505159" y="3676591"/>
            <a:ext cx="72487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92D050"/>
                </a:solidFill>
              </a:rPr>
              <a:t>n=540/434</a:t>
            </a:r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3"/>
          <a:stretch>
            <a:fillRect/>
          </a:stretch>
        </p:blipFill>
        <p:spPr>
          <a:xfrm>
            <a:off x="1649882" y="4089229"/>
            <a:ext cx="1286170" cy="74588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6" name="TextBox 65"/>
          <p:cNvSpPr txBox="1"/>
          <p:nvPr>
            <p:custDataLst>
              <p:tags r:id="rId35"/>
            </p:custDataLst>
          </p:nvPr>
        </p:nvSpPr>
        <p:spPr>
          <a:xfrm>
            <a:off x="1340717" y="5217727"/>
            <a:ext cx="72487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92D050"/>
                </a:solidFill>
              </a:rPr>
              <a:t>n=133/135</a:t>
            </a:r>
          </a:p>
        </p:txBody>
      </p:sp>
      <p:sp>
        <p:nvSpPr>
          <p:cNvPr id="67" name="TextBox 66"/>
          <p:cNvSpPr txBox="1"/>
          <p:nvPr>
            <p:custDataLst>
              <p:tags r:id="rId36"/>
            </p:custDataLst>
          </p:nvPr>
        </p:nvSpPr>
        <p:spPr>
          <a:xfrm>
            <a:off x="1032835" y="4642167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92D050"/>
                </a:solidFill>
              </a:rPr>
              <a:t>n=39/39</a:t>
            </a:r>
          </a:p>
        </p:txBody>
      </p:sp>
      <p:sp>
        <p:nvSpPr>
          <p:cNvPr id="68" name="TextBox 67"/>
          <p:cNvSpPr txBox="1"/>
          <p:nvPr>
            <p:custDataLst>
              <p:tags r:id="rId37"/>
            </p:custDataLst>
          </p:nvPr>
        </p:nvSpPr>
        <p:spPr>
          <a:xfrm>
            <a:off x="1906622" y="1698480"/>
            <a:ext cx="724878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0070C0"/>
                </a:solidFill>
              </a:rPr>
              <a:t>n=338/339</a:t>
            </a:r>
          </a:p>
        </p:txBody>
      </p:sp>
      <p:sp>
        <p:nvSpPr>
          <p:cNvPr id="69" name="TextBox 68"/>
          <p:cNvSpPr txBox="1"/>
          <p:nvPr>
            <p:custDataLst>
              <p:tags r:id="rId38"/>
            </p:custDataLst>
          </p:nvPr>
        </p:nvSpPr>
        <p:spPr>
          <a:xfrm>
            <a:off x="2553349" y="1318124"/>
            <a:ext cx="603050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FFC000"/>
                </a:solidFill>
              </a:rPr>
              <a:t>n=68/68</a:t>
            </a:r>
          </a:p>
        </p:txBody>
      </p:sp>
      <p:sp>
        <p:nvSpPr>
          <p:cNvPr id="70" name="TextBox 69"/>
          <p:cNvSpPr txBox="1"/>
          <p:nvPr>
            <p:custDataLst>
              <p:tags r:id="rId39"/>
            </p:custDataLst>
          </p:nvPr>
        </p:nvSpPr>
        <p:spPr>
          <a:xfrm>
            <a:off x="349834" y="152843"/>
            <a:ext cx="7163949" cy="56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9" dirty="0"/>
              <a:t>Distribution of manuscripts per clinical area</a:t>
            </a:r>
          </a:p>
        </p:txBody>
      </p:sp>
      <p:sp>
        <p:nvSpPr>
          <p:cNvPr id="71" name="TextBox 70"/>
          <p:cNvSpPr txBox="1"/>
          <p:nvPr>
            <p:custDataLst>
              <p:tags r:id="rId40"/>
            </p:custDataLst>
          </p:nvPr>
        </p:nvSpPr>
        <p:spPr>
          <a:xfrm>
            <a:off x="440205" y="686444"/>
            <a:ext cx="1965603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70" dirty="0"/>
              <a:t>n= </a:t>
            </a:r>
            <a:r>
              <a:rPr lang="en-US" sz="770" dirty="0" smtClean="0"/>
              <a:t>patients included per study (</a:t>
            </a:r>
            <a:r>
              <a:rPr lang="en-US" sz="770" dirty="0" err="1" smtClean="0"/>
              <a:t>Xper</a:t>
            </a:r>
            <a:r>
              <a:rPr lang="en-US" sz="770" dirty="0" smtClean="0"/>
              <a:t>/Clarity)</a:t>
            </a:r>
            <a:endParaRPr lang="en-US" sz="770" dirty="0"/>
          </a:p>
          <a:p>
            <a:r>
              <a:rPr lang="en-US" sz="770" dirty="0"/>
              <a:t>N= </a:t>
            </a:r>
            <a:r>
              <a:rPr lang="en-US" sz="770" dirty="0" smtClean="0"/>
              <a:t>patients included per </a:t>
            </a:r>
            <a:r>
              <a:rPr lang="en-US" sz="770" dirty="0"/>
              <a:t>clinical area</a:t>
            </a:r>
          </a:p>
        </p:txBody>
      </p:sp>
      <p:pic>
        <p:nvPicPr>
          <p:cNvPr id="34" name="Picture 24"/>
          <p:cNvPicPr>
            <a:picLocks/>
          </p:cNvPicPr>
          <p:nvPr>
            <p:custDataLst>
              <p:tags r:id="rId4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6" y="2240305"/>
            <a:ext cx="1266069" cy="68603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>
            <p:custDataLst>
              <p:tags r:id="rId42"/>
            </p:custDataLst>
          </p:nvPr>
        </p:nvSpPr>
        <p:spPr>
          <a:xfrm>
            <a:off x="3893103" y="3657281"/>
            <a:ext cx="1160895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5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N=3950</a:t>
            </a:r>
            <a:endParaRPr lang="en-US" sz="2395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3"/>
            </p:custDataLst>
          </p:nvPr>
        </p:nvPicPr>
        <p:blipFill rotWithShape="1">
          <a:blip r:embed="rId65"/>
          <a:srcRect b="16427"/>
          <a:stretch/>
        </p:blipFill>
        <p:spPr>
          <a:xfrm>
            <a:off x="5914788" y="2757342"/>
            <a:ext cx="1317832" cy="608532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66"/>
            </a:solidFill>
          </a:ln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66"/>
          <a:stretch>
            <a:fillRect/>
          </a:stretch>
        </p:blipFill>
        <p:spPr>
          <a:xfrm>
            <a:off x="2080559" y="4651021"/>
            <a:ext cx="1122762" cy="739133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</a:ln>
        </p:spPr>
      </p:pic>
      <p:pic>
        <p:nvPicPr>
          <p:cNvPr id="31" name="Picture 30"/>
          <p:cNvPicPr>
            <a:picLocks/>
          </p:cNvPicPr>
          <p:nvPr>
            <p:custDataLst>
              <p:tags r:id="rId45"/>
            </p:custDataLst>
          </p:nvPr>
        </p:nvPicPr>
        <p:blipFill>
          <a:blip r:embed="rId67"/>
          <a:stretch>
            <a:fillRect/>
          </a:stretch>
        </p:blipFill>
        <p:spPr>
          <a:xfrm>
            <a:off x="2921154" y="5197561"/>
            <a:ext cx="1184274" cy="7231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6"/>
            </p:custDataLst>
          </p:nvPr>
        </p:nvPicPr>
        <p:blipFill rotWithShape="1">
          <a:blip r:embed="rId68"/>
          <a:srcRect b="21137"/>
          <a:stretch/>
        </p:blipFill>
        <p:spPr>
          <a:xfrm>
            <a:off x="6083106" y="3276202"/>
            <a:ext cx="1229282" cy="667313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66"/>
            </a:solidFill>
          </a:ln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69"/>
          <a:stretch>
            <a:fillRect/>
          </a:stretch>
        </p:blipFill>
        <p:spPr>
          <a:xfrm>
            <a:off x="3193495" y="5364663"/>
            <a:ext cx="1068310" cy="6853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2" name="Picture 31"/>
          <p:cNvPicPr>
            <a:picLocks/>
          </p:cNvPicPr>
          <p:nvPr>
            <p:custDataLst>
              <p:tags r:id="rId48"/>
            </p:custDataLst>
          </p:nvPr>
        </p:nvPicPr>
        <p:blipFill>
          <a:blip r:embed="rId70"/>
          <a:stretch>
            <a:fillRect/>
          </a:stretch>
        </p:blipFill>
        <p:spPr>
          <a:xfrm>
            <a:off x="3592899" y="5467961"/>
            <a:ext cx="1271047" cy="7114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3" name="TextBox 52"/>
          <p:cNvSpPr txBox="1"/>
          <p:nvPr>
            <p:custDataLst>
              <p:tags r:id="rId49"/>
            </p:custDataLst>
          </p:nvPr>
        </p:nvSpPr>
        <p:spPr>
          <a:xfrm>
            <a:off x="2678610" y="5932859"/>
            <a:ext cx="514885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>
                <a:solidFill>
                  <a:srgbClr val="FF0000"/>
                </a:solidFill>
              </a:rPr>
              <a:t>Piglets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3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CUSTOMERVERSION" val="6"/>
  <p:tag name="CONFIG" val="Default"/>
  <p:tag name="CFG.VERSION" val="1"/>
  <p:tag name="CFG.LAYOUTID" val="Presentation"/>
  <p:tag name="CFG.LAYOUT" val="Default"/>
  <p:tag name="MAPNAME" val="Map1"/>
  <p:tag name="LICENSEKEY" val="6c64627f-c5d4-423c-8804-6e663357a7fe"/>
  <p:tag name="ML_1" val="Phi"/>
  <p:tag name="ML_LAYOUT_RESOURCE" val="PHI_PRESENT4_3.MCR"/>
  <p:tag name="FIELD.AUTHOR.CONTENT" val="Maria Mauti"/>
  <p:tag name="FIELD.AUTHOR.VALUE" val="Maria Mauti"/>
  <p:tag name="FIELD.DIVISION.CONTENT" val="Clinical Science, IXR"/>
  <p:tag name="FIELD.DIVISION.VALUE" val="Clinical Science, IXR"/>
  <p:tag name="FIELD.ADDINFO.CONTENT" val="Confidential"/>
  <p:tag name="FIELD.ADDINFO.VALUE" val="Confidential"/>
  <p:tag name="FIELD.DOCUMENTTYPE.CONTENT" val="CSTPresentation"/>
  <p:tag name="FIELD.DOCUMENTTYPE.VALUE" val="CSTPresentation"/>
  <p:tag name="FIELD.DOCUMENTTYPE.COMBOINDEX" val="0"/>
  <p:tag name="FIELDS.INITIALIZED" val="1"/>
  <p:tag name="FIELD.AUTHOR.COMBOINDEX" val="-2"/>
  <p:tag name="FIELD.DIVISION.COMBOINDEX" val="-2"/>
  <p:tag name="FIELD.DATE.COMBOINDEX" val="-2"/>
  <p:tag name="FIELD.ADDINFO.COMBOINDEX" val="1"/>
  <p:tag name="TITLEMASTERMASTERNAME" val="TitleSlide"/>
  <p:tag name="TITLEMASTERSHAPESETGROUPCLASSNAME" val="ShapeSetGroup2"/>
  <p:tag name="TITLEMASTERCOLORSETGROUPCLASSNAME" val="ColorSetGroupLight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1"/>
  <p:tag name="SLIDEMASTERSTYLESETGROUPCLASSNAME" val="StyleSetGroup1"/>
  <p:tag name="SLIDEMASTERMODIFIED" val="1"/>
  <p:tag name="FIELD.DATE.CONTENT" val="Oct 22, 2015"/>
  <p:tag name="FIELD.DATE.VALUE" val="Oct 22, 2015"/>
  <p:tag name="ML_UFSOK" val="de1e19e20de2de6de7de9e16de3de4de5de8e10e11e12e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C"/>
  <p:tag name="FONTSETCLASSNAME" val="FontSet1"/>
  <p:tag name="COLORS" val="-2;-2;-2;-2;TitleSlideTitleFontColorLight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TitleOnTitleSlide"/>
  <p:tag name="SHAPECLASSPROTECTIONTYP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Subtitl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Footer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PageNumber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" val="-2;-2;-2;-2;SlideTitelFontColorDark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TitleSubTitleOnG2T"/>
  <p:tag name="SHAPECLASSPROTECTIONTYPE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Date"/>
  <p:tag name="SHAPECLASSPROTECTIONTYPE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63"/>
  <p:tag name="TEXT PLACEHOLDER 2_SHAPECLASSPROTECTIONTYPE" val="3"/>
  <p:tag name="TITLE 1_SHAPECLASSPROTECTIONTYPE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2;Scheme1;Scheme1;Scheme1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"/>
  <p:tag name="SHAPECLASSNAME" val="LargeTextBo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5;Scheme1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Foot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HighlightColor2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PageNumb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HighlightColor2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COLORSETGROUPCLASSNAME" val="ColorSetGroupLight"/>
  <p:tag name="FONTSETGROUPCLASSNAME" val="FontSetGroup1"/>
  <p:tag name="SHAPECLASSNAME" val="HiddenDate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1;Scheme1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1;Scheme1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1;Scheme1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HighlightColor2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CCCEDB"/>
      </a:dk2>
      <a:lt2>
        <a:srgbClr val="000000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89C4"/>
      </a:hlink>
      <a:folHlink>
        <a:srgbClr val="1E9D8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75C35D982174087D9189D787CDA11" ma:contentTypeVersion="1" ma:contentTypeDescription="Create a new document." ma:contentTypeScope="" ma:versionID="26c7c71d4b3f11c6668d970754a8841d">
  <xsd:schema xmlns:xsd="http://www.w3.org/2001/XMLSchema" xmlns:xs="http://www.w3.org/2001/XMLSchema" xmlns:p="http://schemas.microsoft.com/office/2006/metadata/properties" xmlns:ns3="37e44899-2282-4ae0-915c-601034ed9db3" targetNamespace="http://schemas.microsoft.com/office/2006/metadata/properties" ma:root="true" ma:fieldsID="6c297cd3a412d1e570ee8d5dd89c6626" ns3:_="">
    <xsd:import namespace="37e44899-2282-4ae0-915c-601034ed9db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44899-2282-4ae0-915c-601034ed9d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F86591-9881-405A-BB30-FE60CAD86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e44899-2282-4ae0-915c-601034ed9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9CC0FB-D7C3-4241-9D93-B2339B69B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4D9EF8-887B-4D9D-B405-B915E680B5B9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37e44899-2282-4ae0-915c-601034ed9db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Default3C</Template>
  <TotalTime>1752</TotalTime>
  <Words>57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Standarddesign</vt:lpstr>
      <vt:lpstr>PowerPoint Presentation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AlluraClarity program Summary of published papers and abstracts</dc:title>
  <dc:creator>Mauti, Maria</dc:creator>
  <cp:lastModifiedBy>Dunn, Andrew</cp:lastModifiedBy>
  <cp:revision>116</cp:revision>
  <dcterms:created xsi:type="dcterms:W3CDTF">2014-12-16T13:26:21Z</dcterms:created>
  <dcterms:modified xsi:type="dcterms:W3CDTF">2015-11-10T22:01:15Z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CST">
    <vt:lpwstr>Maria Mauti</vt:lpwstr>
  </property>
  <property fmtid="{D5CDD505-2E9C-101B-9397-08002B2CF9AE}" pid="3" name="Sector">
    <vt:lpwstr>Clinical Science, IXR</vt:lpwstr>
  </property>
  <property fmtid="{D5CDD505-2E9C-101B-9397-08002B2CF9AE}" pid="4" name="Date">
    <vt:lpwstr>Oct 22, 2015</vt:lpwstr>
  </property>
  <property fmtid="{D5CDD505-2E9C-101B-9397-08002B2CF9AE}" pid="5" name="Confidential">
    <vt:lpwstr>Confidential</vt:lpwstr>
  </property>
  <property fmtid="{D5CDD505-2E9C-101B-9397-08002B2CF9AE}" pid="6" name="CSTDocumentType">
    <vt:lpwstr>CSTPresentation</vt:lpwstr>
  </property>
  <property fmtid="{D5CDD505-2E9C-101B-9397-08002B2CF9AE}" pid="7" name="ContentTypeId">
    <vt:lpwstr>0x010100BC175C35D982174087D9189D787CDA11</vt:lpwstr>
  </property>
</Properties>
</file>