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9" r:id="rId2"/>
    <p:sldId id="281" r:id="rId3"/>
    <p:sldId id="297" r:id="rId4"/>
    <p:sldId id="282" r:id="rId5"/>
    <p:sldId id="272" r:id="rId6"/>
    <p:sldId id="273" r:id="rId7"/>
    <p:sldId id="275" r:id="rId8"/>
    <p:sldId id="276" r:id="rId9"/>
    <p:sldId id="277" r:id="rId10"/>
    <p:sldId id="278" r:id="rId11"/>
    <p:sldId id="274" r:id="rId12"/>
    <p:sldId id="283" r:id="rId13"/>
    <p:sldId id="279" r:id="rId14"/>
    <p:sldId id="271" r:id="rId15"/>
    <p:sldId id="284" r:id="rId16"/>
    <p:sldId id="286" r:id="rId17"/>
    <p:sldId id="289" r:id="rId18"/>
    <p:sldId id="290" r:id="rId19"/>
    <p:sldId id="292" r:id="rId20"/>
    <p:sldId id="285" r:id="rId21"/>
    <p:sldId id="287" r:id="rId22"/>
    <p:sldId id="293" r:id="rId23"/>
    <p:sldId id="294" r:id="rId24"/>
    <p:sldId id="295" r:id="rId25"/>
    <p:sldId id="296" r:id="rId26"/>
    <p:sldId id="288" r:id="rId27"/>
    <p:sldId id="268" r:id="rId28"/>
  </p:sldIdLst>
  <p:sldSz cx="9144000" cy="5143500" type="screen16x9"/>
  <p:notesSz cx="6858000" cy="9144000"/>
  <p:defaultText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guide id="3" orient="horz" pos="2159">
          <p15:clr>
            <a:srgbClr val="A4A3A4"/>
          </p15:clr>
        </p15:guide>
        <p15:guide id="4" pos="7285">
          <p15:clr>
            <a:srgbClr val="A4A3A4"/>
          </p15:clr>
        </p15:guide>
        <p15:guide id="5" pos="3833">
          <p15:clr>
            <a:srgbClr val="A4A3A4"/>
          </p15:clr>
        </p15:guide>
        <p15:guide id="6" orient="horz" pos="2246">
          <p15:clr>
            <a:srgbClr val="A4A3A4"/>
          </p15:clr>
        </p15:guide>
        <p15:guide id="7" orient="horz" pos="240">
          <p15:clr>
            <a:srgbClr val="A4A3A4"/>
          </p15:clr>
        </p15:guide>
        <p15:guide id="8" orient="horz" pos="680">
          <p15:clr>
            <a:srgbClr val="A4A3A4"/>
          </p15:clr>
        </p15:guide>
        <p15:guide id="9" orient="horz" pos="767">
          <p15:clr>
            <a:srgbClr val="A4A3A4"/>
          </p15:clr>
        </p15:guide>
        <p15:guide id="10" orient="horz" pos="2947">
          <p15:clr>
            <a:srgbClr val="A4A3A4"/>
          </p15:clr>
        </p15:guide>
        <p15:guide id="11" orient="horz" pos="3132">
          <p15:clr>
            <a:srgbClr val="A4A3A4"/>
          </p15:clr>
        </p15:guide>
        <p15:guide id="12" orient="horz" pos="293">
          <p15:clr>
            <a:srgbClr val="A4A3A4"/>
          </p15:clr>
        </p15:guide>
        <p15:guide id="13" orient="horz" pos="116">
          <p15:clr>
            <a:srgbClr val="A4A3A4"/>
          </p15:clr>
        </p15:guide>
        <p15:guide id="14" orient="horz" pos="967">
          <p15:clr>
            <a:srgbClr val="A4A3A4"/>
          </p15:clr>
        </p15:guide>
        <p15:guide id="15" pos="2722">
          <p15:clr>
            <a:srgbClr val="A4A3A4"/>
          </p15:clr>
        </p15:guide>
        <p15:guide id="16" pos="5443">
          <p15:clr>
            <a:srgbClr val="A4A3A4"/>
          </p15:clr>
        </p15:guide>
        <p15:guide id="17" pos="2874">
          <p15:clr>
            <a:srgbClr val="A4A3A4"/>
          </p15:clr>
        </p15:guide>
        <p15:guide id="18" pos="318">
          <p15:clr>
            <a:srgbClr val="A4A3A4"/>
          </p15:clr>
        </p15:guide>
        <p15:guide id="19" pos="3039">
          <p15:clr>
            <a:srgbClr val="A4A3A4"/>
          </p15:clr>
        </p15:guide>
        <p15:guide id="20" pos="523">
          <p15:clr>
            <a:srgbClr val="A4A3A4"/>
          </p15:clr>
        </p15:guide>
        <p15:guide id="21" pos="200">
          <p15:clr>
            <a:srgbClr val="A4A3A4"/>
          </p15:clr>
        </p15:guide>
        <p15:guide id="22" pos="5562">
          <p15:clr>
            <a:srgbClr val="A4A3A4"/>
          </p15:clr>
        </p15:guide>
        <p15:guide id="23" pos="127">
          <p15:clr>
            <a:srgbClr val="A4A3A4"/>
          </p15:clr>
        </p15:guide>
        <p15:guide id="24" pos="5639">
          <p15:clr>
            <a:srgbClr val="A4A3A4"/>
          </p15:clr>
        </p15:guide>
        <p15:guide id="25" pos="44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6353" autoAdjust="0"/>
  </p:normalViewPr>
  <p:slideViewPr>
    <p:cSldViewPr snapToGrid="0">
      <p:cViewPr varScale="1">
        <p:scale>
          <a:sx n="131" d="100"/>
          <a:sy n="131" d="100"/>
        </p:scale>
        <p:origin x="1122" y="120"/>
      </p:cViewPr>
      <p:guideLst>
        <p:guide orient="horz" pos="2183"/>
        <p:guide pos="2880"/>
        <p:guide orient="horz" pos="2159"/>
        <p:guide pos="7285"/>
        <p:guide pos="3833"/>
        <p:guide orient="horz" pos="2246"/>
        <p:guide orient="horz" pos="240"/>
        <p:guide orient="horz" pos="680"/>
        <p:guide orient="horz" pos="767"/>
        <p:guide orient="horz" pos="2947"/>
        <p:guide orient="horz" pos="3132"/>
        <p:guide orient="horz" pos="293"/>
        <p:guide orient="horz" pos="116"/>
        <p:guide orient="horz" pos="967"/>
        <p:guide pos="2722"/>
        <p:guide pos="5443"/>
        <p:guide pos="2874"/>
        <p:guide pos="318"/>
        <p:guide pos="3039"/>
        <p:guide pos="523"/>
        <p:guide pos="200"/>
        <p:guide pos="5562"/>
        <p:guide pos="127"/>
        <p:guide pos="5639"/>
        <p:guide pos="44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BB31FB-7B8E-4C51-A78E-2F7FAEB19DFB}" type="datetimeFigureOut">
              <a:rPr lang="en-US" smtClean="0"/>
              <a:t>11/1/2017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B343EB-2C5D-486F-973A-BE7F79FEBD73}" type="slidenum">
              <a:rPr lang="en-US" smtClean="0"/>
              <a:t>‹#›</a:t>
            </a:fld>
            <a:endParaRPr lang="en-US" dirty="0"/>
          </a:p>
        </p:txBody>
      </p:sp>
    </p:spTree>
    <p:extLst>
      <p:ext uri="{BB962C8B-B14F-4D97-AF65-F5344CB8AC3E}">
        <p14:creationId xmlns:p14="http://schemas.microsoft.com/office/powerpoint/2010/main" val="158912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20988-4E1C-4987-A386-5C8EB7451D9C}" type="datetimeFigureOut">
              <a:rPr lang="en-US" smtClean="0"/>
              <a:t>11/1/2017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725FA-C6D4-4D2F-834B-236FE935B47B}" type="slidenum">
              <a:rPr lang="en-US" smtClean="0"/>
              <a:t>‹#›</a:t>
            </a:fld>
            <a:endParaRPr lang="en-US" dirty="0"/>
          </a:p>
        </p:txBody>
      </p:sp>
    </p:spTree>
    <p:extLst>
      <p:ext uri="{BB962C8B-B14F-4D97-AF65-F5344CB8AC3E}">
        <p14:creationId xmlns:p14="http://schemas.microsoft.com/office/powerpoint/2010/main" val="157754742"/>
      </p:ext>
    </p:extLst>
  </p:cSld>
  <p:clrMap bg1="lt1" tx1="dk1" bg2="lt2" tx2="dk2" accent1="accent1" accent2="accent2" accent3="accent3" accent4="accent4" accent5="accent5" accent6="accent6" hlink="hlink" folHlink="folHlink"/>
  <p:notesStyle>
    <a:lvl1pPr marL="0" algn="l" defTabSz="685571" rtl="0" eaLnBrk="1" latinLnBrk="0" hangingPunct="1">
      <a:defRPr sz="900" kern="1200">
        <a:solidFill>
          <a:schemeClr val="tx1"/>
        </a:solidFill>
        <a:latin typeface="+mn-lt"/>
        <a:ea typeface="+mn-ea"/>
        <a:cs typeface="+mn-cs"/>
      </a:defRPr>
    </a:lvl1pPr>
    <a:lvl2pPr marL="342786" algn="l" defTabSz="685571" rtl="0" eaLnBrk="1" latinLnBrk="0" hangingPunct="1">
      <a:defRPr sz="900" kern="1200">
        <a:solidFill>
          <a:schemeClr val="tx1"/>
        </a:solidFill>
        <a:latin typeface="+mn-lt"/>
        <a:ea typeface="+mn-ea"/>
        <a:cs typeface="+mn-cs"/>
      </a:defRPr>
    </a:lvl2pPr>
    <a:lvl3pPr marL="685571" algn="l" defTabSz="685571" rtl="0" eaLnBrk="1" latinLnBrk="0" hangingPunct="1">
      <a:defRPr sz="900" kern="1200">
        <a:solidFill>
          <a:schemeClr val="tx1"/>
        </a:solidFill>
        <a:latin typeface="+mn-lt"/>
        <a:ea typeface="+mn-ea"/>
        <a:cs typeface="+mn-cs"/>
      </a:defRPr>
    </a:lvl3pPr>
    <a:lvl4pPr marL="1028357" algn="l" defTabSz="685571" rtl="0" eaLnBrk="1" latinLnBrk="0" hangingPunct="1">
      <a:defRPr sz="900" kern="1200">
        <a:solidFill>
          <a:schemeClr val="tx1"/>
        </a:solidFill>
        <a:latin typeface="+mn-lt"/>
        <a:ea typeface="+mn-ea"/>
        <a:cs typeface="+mn-cs"/>
      </a:defRPr>
    </a:lvl4pPr>
    <a:lvl5pPr marL="1371143" algn="l" defTabSz="685571" rtl="0" eaLnBrk="1" latinLnBrk="0" hangingPunct="1">
      <a:defRPr sz="900" kern="1200">
        <a:solidFill>
          <a:schemeClr val="tx1"/>
        </a:solidFill>
        <a:latin typeface="+mn-lt"/>
        <a:ea typeface="+mn-ea"/>
        <a:cs typeface="+mn-cs"/>
      </a:defRPr>
    </a:lvl5pPr>
    <a:lvl6pPr marL="1713929" algn="l" defTabSz="685571" rtl="0" eaLnBrk="1" latinLnBrk="0" hangingPunct="1">
      <a:defRPr sz="900" kern="1200">
        <a:solidFill>
          <a:schemeClr val="tx1"/>
        </a:solidFill>
        <a:latin typeface="+mn-lt"/>
        <a:ea typeface="+mn-ea"/>
        <a:cs typeface="+mn-cs"/>
      </a:defRPr>
    </a:lvl6pPr>
    <a:lvl7pPr marL="2056713" algn="l" defTabSz="685571" rtl="0" eaLnBrk="1" latinLnBrk="0" hangingPunct="1">
      <a:defRPr sz="900" kern="1200">
        <a:solidFill>
          <a:schemeClr val="tx1"/>
        </a:solidFill>
        <a:latin typeface="+mn-lt"/>
        <a:ea typeface="+mn-ea"/>
        <a:cs typeface="+mn-cs"/>
      </a:defRPr>
    </a:lvl7pPr>
    <a:lvl8pPr marL="2399500" algn="l" defTabSz="685571" rtl="0" eaLnBrk="1" latinLnBrk="0" hangingPunct="1">
      <a:defRPr sz="900" kern="1200">
        <a:solidFill>
          <a:schemeClr val="tx1"/>
        </a:solidFill>
        <a:latin typeface="+mn-lt"/>
        <a:ea typeface="+mn-ea"/>
        <a:cs typeface="+mn-cs"/>
      </a:defRPr>
    </a:lvl8pPr>
    <a:lvl9pPr marL="2742285" algn="l" defTabSz="68557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1</a:t>
            </a:fld>
            <a:endParaRPr lang="en-US" dirty="0"/>
          </a:p>
        </p:txBody>
      </p:sp>
    </p:spTree>
    <p:extLst>
      <p:ext uri="{BB962C8B-B14F-4D97-AF65-F5344CB8AC3E}">
        <p14:creationId xmlns:p14="http://schemas.microsoft.com/office/powerpoint/2010/main" val="1698674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there</a:t>
            </a:r>
            <a:r>
              <a:rPr lang="en-US" baseline="0" dirty="0" smtClean="0"/>
              <a:t> are two different IVUS beams that are produced with each type of IVUS modality.  In the array IVUS catheter you see there are multiple focal zones over a single path.  Conversely, with single element IVUS catheter you have a wider beam but it is more narrowly focused on a certain point.</a:t>
            </a:r>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17</a:t>
            </a:fld>
            <a:endParaRPr lang="en-US" dirty="0"/>
          </a:p>
        </p:txBody>
      </p:sp>
    </p:spTree>
    <p:extLst>
      <p:ext uri="{BB962C8B-B14F-4D97-AF65-F5344CB8AC3E}">
        <p14:creationId xmlns:p14="http://schemas.microsoft.com/office/powerpoint/2010/main" val="1466288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illustrates how the phased array focus zone allows us to receive more information however this is</a:t>
            </a:r>
            <a:r>
              <a:rPr lang="en-US" baseline="0" dirty="0" smtClean="0"/>
              <a:t> done at lower frequency that rotational catheters and therefore you achieve less near field resolution but have greater visualization depth.</a:t>
            </a:r>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18</a:t>
            </a:fld>
            <a:endParaRPr lang="en-US" dirty="0"/>
          </a:p>
        </p:txBody>
      </p:sp>
    </p:spTree>
    <p:extLst>
      <p:ext uri="{BB962C8B-B14F-4D97-AF65-F5344CB8AC3E}">
        <p14:creationId xmlns:p14="http://schemas.microsoft.com/office/powerpoint/2010/main" val="923199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example illustrates the difference between the rotational and phased array focus zones.  As you can see with the rotational catheter you have a higher frequency that allows for greater near field resolution but has a harder time focusing over a longer distance.</a:t>
            </a:r>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19</a:t>
            </a:fld>
            <a:endParaRPr lang="en-US" dirty="0"/>
          </a:p>
        </p:txBody>
      </p:sp>
    </p:spTree>
    <p:extLst>
      <p:ext uri="{BB962C8B-B14F-4D97-AF65-F5344CB8AC3E}">
        <p14:creationId xmlns:p14="http://schemas.microsoft.com/office/powerpoint/2010/main" val="400285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here demonstrates</a:t>
            </a:r>
            <a:r>
              <a:rPr lang="en-US" baseline="0" dirty="0" smtClean="0"/>
              <a:t> the PZT and the circuitry involved.</a:t>
            </a:r>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22</a:t>
            </a:fld>
            <a:endParaRPr lang="en-US" dirty="0"/>
          </a:p>
        </p:txBody>
      </p:sp>
    </p:spTree>
    <p:extLst>
      <p:ext uri="{BB962C8B-B14F-4D97-AF65-F5344CB8AC3E}">
        <p14:creationId xmlns:p14="http://schemas.microsoft.com/office/powerpoint/2010/main" val="405209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a:t>
            </a:r>
            <a:r>
              <a:rPr lang="en-US" baseline="0" dirty="0" smtClean="0"/>
              <a:t> how we wrap the PZT transducer around the catheter.</a:t>
            </a:r>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23</a:t>
            </a:fld>
            <a:endParaRPr lang="en-US" dirty="0"/>
          </a:p>
        </p:txBody>
      </p:sp>
    </p:spTree>
    <p:extLst>
      <p:ext uri="{BB962C8B-B14F-4D97-AF65-F5344CB8AC3E}">
        <p14:creationId xmlns:p14="http://schemas.microsoft.com/office/powerpoint/2010/main" val="1392484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phased</a:t>
            </a:r>
            <a:r>
              <a:rPr lang="en-US" baseline="0" dirty="0" smtClean="0"/>
              <a:t> array transducer as it is applied to the Vision PV .018 catheter.  Notice the imaging plane is in the middle of the PZT transducer.</a:t>
            </a:r>
            <a:r>
              <a:rPr lang="en-US" dirty="0" smtClean="0"/>
              <a:t> </a:t>
            </a:r>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24</a:t>
            </a:fld>
            <a:endParaRPr lang="en-US" dirty="0"/>
          </a:p>
        </p:txBody>
      </p:sp>
    </p:spTree>
    <p:extLst>
      <p:ext uri="{BB962C8B-B14F-4D97-AF65-F5344CB8AC3E}">
        <p14:creationId xmlns:p14="http://schemas.microsoft.com/office/powerpoint/2010/main" val="547307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Ringdown</a:t>
            </a:r>
            <a:r>
              <a:rPr lang="en-US" dirty="0" smtClean="0"/>
              <a:t> artifact</a:t>
            </a:r>
            <a:r>
              <a:rPr lang="en-US" baseline="0" dirty="0" smtClean="0"/>
              <a:t> occurs due to the reverberation of the signal as it interacts with the backing material for the transducer.</a:t>
            </a:r>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25</a:t>
            </a:fld>
            <a:endParaRPr lang="en-US" dirty="0"/>
          </a:p>
        </p:txBody>
      </p:sp>
    </p:spTree>
    <p:extLst>
      <p:ext uri="{BB962C8B-B14F-4D97-AF65-F5344CB8AC3E}">
        <p14:creationId xmlns:p14="http://schemas.microsoft.com/office/powerpoint/2010/main" val="270095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27</a:t>
            </a:fld>
            <a:endParaRPr lang="en-US" dirty="0"/>
          </a:p>
        </p:txBody>
      </p:sp>
    </p:spTree>
    <p:extLst>
      <p:ext uri="{BB962C8B-B14F-4D97-AF65-F5344CB8AC3E}">
        <p14:creationId xmlns:p14="http://schemas.microsoft.com/office/powerpoint/2010/main" val="163890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Ultrasonic testing is based on time-varying deformations or vibrations in materials, which is generally referred to as acoustics. All material substances are comprised of atoms, which may be forced into vibrational motion about their equilibrium positions. Many different patterns of vibrational motion exist at the atomic level, however, most are irrelevant to acoustics and ultrasonic testing. Acoustics is focused on particles that contain many atoms that move in unison to produce a mechanical wave. When a material is not stressed in tension or compression beyond its elastic limit, its individual particles perform elastic oscillations. When the particles of a medium are displaced from their equilibrium positions, internal (electrostatic) restoration forces arise. It is these elastic restoring forces between particles, combined with inertia of the particles, that leads to the oscillatory motions of the medium.</a:t>
            </a:r>
          </a:p>
          <a:p>
            <a:r>
              <a:rPr lang="en-US" sz="900" b="0" i="0" kern="1200" dirty="0" smtClean="0">
                <a:solidFill>
                  <a:schemeClr val="tx1"/>
                </a:solidFill>
                <a:effectLst/>
                <a:latin typeface="+mn-lt"/>
                <a:ea typeface="+mn-ea"/>
                <a:cs typeface="+mn-cs"/>
              </a:rPr>
              <a:t>In solids, sound waves can propagate in four principle modes that are based on the way the particles oscillate. Sound can propagate as longitudinal waves, shear waves, surface waves, and in thin materials as plate waves. Longitudinal and shear waves are the two modes of propagation most widely used in ultrasonic testing.</a:t>
            </a:r>
          </a:p>
          <a:p>
            <a:endParaRPr lang="en-US" sz="900" b="0" i="0" kern="1200" dirty="0" smtClean="0">
              <a:solidFill>
                <a:schemeClr val="tx1"/>
              </a:solidFill>
              <a:effectLst/>
              <a:latin typeface="+mn-lt"/>
              <a:ea typeface="+mn-ea"/>
              <a:cs typeface="+mn-cs"/>
            </a:endParaRP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Reference:</a:t>
            </a:r>
          </a:p>
          <a:p>
            <a:r>
              <a:rPr lang="en-US" sz="900" b="0" i="0" kern="1200" dirty="0" smtClean="0">
                <a:solidFill>
                  <a:schemeClr val="tx1"/>
                </a:solidFill>
                <a:effectLst/>
                <a:latin typeface="+mn-lt"/>
                <a:ea typeface="+mn-ea"/>
                <a:cs typeface="+mn-cs"/>
              </a:rPr>
              <a:t>https://www.nde-ed.org/EducationResources/CommunityCollege/Ultrasonics/Physics/wavepropagation.htm </a:t>
            </a:r>
          </a:p>
          <a:p>
            <a:endParaRPr lang="en-US" sz="9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6</a:t>
            </a:fld>
            <a:endParaRPr lang="en-US" dirty="0"/>
          </a:p>
        </p:txBody>
      </p:sp>
    </p:spTree>
    <p:extLst>
      <p:ext uri="{BB962C8B-B14F-4D97-AF65-F5344CB8AC3E}">
        <p14:creationId xmlns:p14="http://schemas.microsoft.com/office/powerpoint/2010/main" val="67645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In longitudinal waves, the oscillations occur in the longitudinal direction or the direction of wave propagation. Since compressional and </a:t>
            </a:r>
            <a:r>
              <a:rPr lang="en-US" sz="900" b="0" i="0" kern="1200" dirty="0" err="1" smtClean="0">
                <a:solidFill>
                  <a:schemeClr val="tx1"/>
                </a:solidFill>
                <a:effectLst/>
                <a:latin typeface="+mn-lt"/>
                <a:ea typeface="+mn-ea"/>
                <a:cs typeface="+mn-cs"/>
              </a:rPr>
              <a:t>dilational</a:t>
            </a:r>
            <a:r>
              <a:rPr lang="en-US" sz="900" b="0" i="0" kern="1200" dirty="0" smtClean="0">
                <a:solidFill>
                  <a:schemeClr val="tx1"/>
                </a:solidFill>
                <a:effectLst/>
                <a:latin typeface="+mn-lt"/>
                <a:ea typeface="+mn-ea"/>
                <a:cs typeface="+mn-cs"/>
              </a:rPr>
              <a:t> forces are active in these waves, they are also called pressure or compressional waves. They are also sometimes called density waves because their particle density fluctuates as they move. Compression waves can be generated in liquids, as well as solids because the energy travels through the atomic structure by a series of compressions and expansion (rarefaction) movements.</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In the transverse or shear wave, the particles oscillate at a right angle or transverse to the direction of propagation. Shear waves require an acoustically solid material for effective propagation, and therefore, are not effectively propagated in materials such as liquids or gasses. Shear waves are relatively weak when compared to longitudinal waves. In fact, shear waves are usually generated in materials using some of the energy from longitudinal waves.</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Reference:</a:t>
            </a:r>
          </a:p>
          <a:p>
            <a:r>
              <a:rPr lang="en-US" sz="900" b="0" i="0" kern="1200" dirty="0" smtClean="0">
                <a:solidFill>
                  <a:schemeClr val="tx1"/>
                </a:solidFill>
                <a:effectLst/>
                <a:latin typeface="+mn-lt"/>
                <a:ea typeface="+mn-ea"/>
                <a:cs typeface="+mn-cs"/>
              </a:rPr>
              <a:t>https://www.nde-ed.org/EducationResources/CommunityCollege/Ultrasonics/Physics/wavepropagation.htm </a:t>
            </a:r>
          </a:p>
          <a:p>
            <a:endParaRPr lang="en-US" sz="9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7</a:t>
            </a:fld>
            <a:endParaRPr lang="en-US" dirty="0"/>
          </a:p>
        </p:txBody>
      </p:sp>
    </p:spTree>
    <p:extLst>
      <p:ext uri="{BB962C8B-B14F-4D97-AF65-F5344CB8AC3E}">
        <p14:creationId xmlns:p14="http://schemas.microsoft.com/office/powerpoint/2010/main" val="216100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When sound travels through a medium, its intensity diminishes with distance. In idealized materials, sound pressure (signal amplitude) is only reduced by the spreading of the wave. Natural materials, however, all produce an effect which further weakens the sound. This further weakening results from scattering and absorption. Scattering is the reflection of the sound in directions other than its original direction of propagation.  Absorption is the conversion of the sound energy to other forms of energy.  The combined effect of scattering and absorption is called</a:t>
            </a:r>
            <a:r>
              <a:rPr lang="en-US" sz="900" b="1" i="0" kern="1200" dirty="0" smtClean="0">
                <a:solidFill>
                  <a:schemeClr val="tx1"/>
                </a:solidFill>
                <a:effectLst/>
                <a:latin typeface="+mn-lt"/>
                <a:ea typeface="+mn-ea"/>
                <a:cs typeface="+mn-cs"/>
              </a:rPr>
              <a:t> attenuation</a:t>
            </a:r>
            <a:r>
              <a:rPr lang="en-US" sz="900" b="0" i="0" kern="1200" dirty="0" smtClean="0">
                <a:solidFill>
                  <a:schemeClr val="tx1"/>
                </a:solidFill>
                <a:effectLst/>
                <a:latin typeface="+mn-lt"/>
                <a:ea typeface="+mn-ea"/>
                <a:cs typeface="+mn-cs"/>
              </a:rPr>
              <a:t>. </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https://www.nde-ed.org/EducationResources/CommunityCollege/Ultrasonics/Physics/attenuation.htm </a:t>
            </a:r>
          </a:p>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8</a:t>
            </a:fld>
            <a:endParaRPr lang="en-US" dirty="0"/>
          </a:p>
        </p:txBody>
      </p:sp>
    </p:spTree>
    <p:extLst>
      <p:ext uri="{BB962C8B-B14F-4D97-AF65-F5344CB8AC3E}">
        <p14:creationId xmlns:p14="http://schemas.microsoft.com/office/powerpoint/2010/main" val="88921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Ultrasonic attenuation is the decay rate of the wave as it propagates through material.  Attenuation of sound within a material itself is often not of intrinsic interest. However, natural properties and loading conditions can be related to attenuation. Attenuation often serves as a measurement tool that leads to the formation of theories to explain physical or chemical phenomenon that decreases the ultrasonic intensity.</a:t>
            </a:r>
          </a:p>
          <a:p>
            <a:endParaRPr lang="en-US" dirty="0" smtClean="0"/>
          </a:p>
          <a:p>
            <a:pPr marL="0" marR="0" lvl="0" indent="0" algn="l" defTabSz="685571" rtl="0" eaLnBrk="1" fontAlgn="auto" latinLnBrk="0" hangingPunct="1">
              <a:lnSpc>
                <a:spcPct val="100000"/>
              </a:lnSpc>
              <a:spcBef>
                <a:spcPts val="0"/>
              </a:spcBef>
              <a:spcAft>
                <a:spcPts val="0"/>
              </a:spcAft>
              <a:buClrTx/>
              <a:buSzTx/>
              <a:buFontTx/>
              <a:buNone/>
              <a:tabLst/>
              <a:defRPr/>
            </a:pPr>
            <a:r>
              <a:rPr lang="en-US" sz="900" b="0" i="0" kern="1200" dirty="0" smtClean="0">
                <a:solidFill>
                  <a:schemeClr val="tx1"/>
                </a:solidFill>
                <a:effectLst/>
                <a:latin typeface="+mn-lt"/>
                <a:ea typeface="+mn-ea"/>
                <a:cs typeface="+mn-cs"/>
              </a:rPr>
              <a:t>https://www.nde-ed.org/EducationResources/CommunityCollege/Ultrasonics/Physics/attenuation.htm </a:t>
            </a:r>
          </a:p>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9</a:t>
            </a:fld>
            <a:endParaRPr lang="en-US" dirty="0"/>
          </a:p>
        </p:txBody>
      </p:sp>
    </p:spTree>
    <p:extLst>
      <p:ext uri="{BB962C8B-B14F-4D97-AF65-F5344CB8AC3E}">
        <p14:creationId xmlns:p14="http://schemas.microsoft.com/office/powerpoint/2010/main" val="239449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Sound travels through materials under the influence of sound pressure. Because molecules or atoms of a solid are bound elastically to one another, the excess pressure results in a wave propagating through the solid.</a:t>
            </a:r>
          </a:p>
          <a:p>
            <a:r>
              <a:rPr lang="en-US" sz="900" b="0" i="0" kern="1200" dirty="0" smtClean="0">
                <a:solidFill>
                  <a:schemeClr val="tx1"/>
                </a:solidFill>
                <a:effectLst/>
                <a:latin typeface="+mn-lt"/>
                <a:ea typeface="+mn-ea"/>
                <a:cs typeface="+mn-cs"/>
              </a:rPr>
              <a:t>The </a:t>
            </a:r>
            <a:r>
              <a:rPr lang="en-US" sz="900" b="1" i="0" kern="1200" dirty="0" smtClean="0">
                <a:solidFill>
                  <a:schemeClr val="tx1"/>
                </a:solidFill>
                <a:effectLst/>
                <a:latin typeface="+mn-lt"/>
                <a:ea typeface="+mn-ea"/>
                <a:cs typeface="+mn-cs"/>
              </a:rPr>
              <a:t>acoustic impedance </a:t>
            </a:r>
            <a:r>
              <a:rPr lang="en-US" sz="900" b="0" i="0" kern="1200" dirty="0" smtClean="0">
                <a:solidFill>
                  <a:schemeClr val="tx1"/>
                </a:solidFill>
                <a:effectLst/>
                <a:latin typeface="+mn-lt"/>
                <a:ea typeface="+mn-ea"/>
                <a:cs typeface="+mn-cs"/>
              </a:rPr>
              <a:t>(</a:t>
            </a:r>
            <a:r>
              <a:rPr lang="en-US" sz="900" b="1" i="0" kern="1200" dirty="0" smtClean="0">
                <a:solidFill>
                  <a:schemeClr val="tx1"/>
                </a:solidFill>
                <a:effectLst/>
                <a:latin typeface="+mn-lt"/>
                <a:ea typeface="+mn-ea"/>
                <a:cs typeface="+mn-cs"/>
              </a:rPr>
              <a:t>Z</a:t>
            </a:r>
            <a:r>
              <a:rPr lang="en-US" sz="900" b="0" i="0" kern="1200" dirty="0" smtClean="0">
                <a:solidFill>
                  <a:schemeClr val="tx1"/>
                </a:solidFill>
                <a:effectLst/>
                <a:latin typeface="+mn-lt"/>
                <a:ea typeface="+mn-ea"/>
                <a:cs typeface="+mn-cs"/>
              </a:rPr>
              <a:t>) of a material is defined as the product of its density (</a:t>
            </a:r>
            <a:r>
              <a:rPr lang="en-US" sz="900" b="1" i="0" kern="1200" dirty="0" smtClean="0">
                <a:solidFill>
                  <a:schemeClr val="tx1"/>
                </a:solidFill>
                <a:effectLst/>
                <a:latin typeface="+mn-lt"/>
                <a:ea typeface="+mn-ea"/>
                <a:cs typeface="+mn-cs"/>
              </a:rPr>
              <a:t>p</a:t>
            </a:r>
            <a:r>
              <a:rPr lang="en-US" sz="900" b="0" i="0" kern="1200" dirty="0" smtClean="0">
                <a:solidFill>
                  <a:schemeClr val="tx1"/>
                </a:solidFill>
                <a:effectLst/>
                <a:latin typeface="+mn-lt"/>
                <a:ea typeface="+mn-ea"/>
                <a:cs typeface="+mn-cs"/>
              </a:rPr>
              <a:t>) and acoustic velocity (</a:t>
            </a:r>
            <a:r>
              <a:rPr lang="en-US" sz="900" b="1" i="0" kern="1200" dirty="0" smtClean="0">
                <a:solidFill>
                  <a:schemeClr val="tx1"/>
                </a:solidFill>
                <a:effectLst/>
                <a:latin typeface="+mn-lt"/>
                <a:ea typeface="+mn-ea"/>
                <a:cs typeface="+mn-cs"/>
              </a:rPr>
              <a:t>V</a:t>
            </a:r>
            <a:r>
              <a:rPr lang="en-US" sz="900" b="0" i="0" kern="1200" dirty="0" smtClean="0">
                <a:solidFill>
                  <a:schemeClr val="tx1"/>
                </a:solidFill>
                <a:effectLst/>
                <a:latin typeface="+mn-lt"/>
                <a:ea typeface="+mn-ea"/>
                <a:cs typeface="+mn-cs"/>
              </a:rPr>
              <a:t>).</a:t>
            </a:r>
          </a:p>
          <a:p>
            <a:r>
              <a:rPr lang="en-US" sz="900" b="1" i="0" kern="1200" dirty="0" smtClean="0">
                <a:solidFill>
                  <a:schemeClr val="tx1"/>
                </a:solidFill>
                <a:effectLst/>
                <a:latin typeface="+mn-lt"/>
                <a:ea typeface="+mn-ea"/>
                <a:cs typeface="+mn-cs"/>
              </a:rPr>
              <a:t>Z = </a:t>
            </a:r>
            <a:r>
              <a:rPr lang="en-US" sz="900" b="1" i="0" kern="1200" dirty="0" err="1" smtClean="0">
                <a:solidFill>
                  <a:schemeClr val="tx1"/>
                </a:solidFill>
                <a:effectLst/>
                <a:latin typeface="+mn-lt"/>
                <a:ea typeface="+mn-ea"/>
                <a:cs typeface="+mn-cs"/>
              </a:rPr>
              <a:t>pV</a:t>
            </a:r>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Acoustic impedance is important in </a:t>
            </a:r>
          </a:p>
          <a:p>
            <a:r>
              <a:rPr lang="en-US" sz="900" b="0" i="0" kern="1200" dirty="0" smtClean="0">
                <a:solidFill>
                  <a:schemeClr val="tx1"/>
                </a:solidFill>
                <a:effectLst/>
                <a:latin typeface="+mn-lt"/>
                <a:ea typeface="+mn-ea"/>
                <a:cs typeface="+mn-cs"/>
              </a:rPr>
              <a:t>the determination of acoustic transmission and reflection at the boundary of two materials having different acoustic impedances.</a:t>
            </a:r>
          </a:p>
          <a:p>
            <a:r>
              <a:rPr lang="en-US" sz="900" b="0" i="0" kern="1200" dirty="0" smtClean="0">
                <a:solidFill>
                  <a:schemeClr val="tx1"/>
                </a:solidFill>
                <a:effectLst/>
                <a:latin typeface="+mn-lt"/>
                <a:ea typeface="+mn-ea"/>
                <a:cs typeface="+mn-cs"/>
              </a:rPr>
              <a:t>the design of ultrasonic transducers.</a:t>
            </a:r>
          </a:p>
          <a:p>
            <a:r>
              <a:rPr lang="en-US" sz="900" b="0" i="0" kern="1200" dirty="0" smtClean="0">
                <a:solidFill>
                  <a:schemeClr val="tx1"/>
                </a:solidFill>
                <a:effectLst/>
                <a:latin typeface="+mn-lt"/>
                <a:ea typeface="+mn-ea"/>
                <a:cs typeface="+mn-cs"/>
              </a:rPr>
              <a:t>assessing absorption of sound in a medium.</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https://www.nde-ed.org/EducationResources/CommunityCollege/Ultrasonics/Physics/acousticimpedance.htm</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Ultrasonic waves are reflected at boundaries where there is a difference in acoustic impedances (Z) of the materials on each side of the boundary. </a:t>
            </a:r>
            <a:r>
              <a:rPr lang="en-US" sz="900" b="0" i="0" kern="1200" baseline="0" dirty="0" smtClean="0">
                <a:solidFill>
                  <a:schemeClr val="tx1"/>
                </a:solidFill>
                <a:effectLst/>
                <a:latin typeface="+mn-lt"/>
                <a:ea typeface="+mn-ea"/>
                <a:cs typeface="+mn-cs"/>
              </a:rPr>
              <a:t> </a:t>
            </a:r>
            <a:r>
              <a:rPr lang="en-US" sz="900" b="0" i="0" kern="1200" dirty="0" smtClean="0">
                <a:solidFill>
                  <a:schemeClr val="tx1"/>
                </a:solidFill>
                <a:effectLst/>
                <a:latin typeface="+mn-lt"/>
                <a:ea typeface="+mn-ea"/>
                <a:cs typeface="+mn-cs"/>
              </a:rPr>
              <a:t>This difference in Z is commonly referred to as the impedance mismatch.  The greater the impedance mismatch, the greater the percentage of energy that will be reflected at the interface or boundary between one medium and another.</a:t>
            </a:r>
          </a:p>
          <a:p>
            <a:r>
              <a:rPr lang="en-US" sz="900" b="0" i="0" kern="1200" dirty="0" smtClean="0">
                <a:solidFill>
                  <a:schemeClr val="tx1"/>
                </a:solidFill>
                <a:effectLst/>
                <a:latin typeface="+mn-lt"/>
                <a:ea typeface="+mn-ea"/>
                <a:cs typeface="+mn-cs"/>
              </a:rPr>
              <a:t>The fraction of the incident wave intensity that is reflected can be derived because particle velocity and local particle pressures must be continuous across the boundary.  When the acoustic impedances of the materials on both sides of the boundary are known, the fraction of the incident wave intensity that is reflected can be calculated with the equation below.  The value produced is known as the reflection coefficient.  Multiplying the reflection coefficient by 100 yields the amount of energy reflected as a percentage of the original energy. </a:t>
            </a:r>
          </a:p>
          <a:p>
            <a:r>
              <a:rPr lang="en-US" sz="900" b="0" i="0" kern="1200" dirty="0" smtClean="0">
                <a:solidFill>
                  <a:schemeClr val="tx1"/>
                </a:solidFill>
                <a:effectLst/>
                <a:latin typeface="+mn-lt"/>
                <a:ea typeface="+mn-ea"/>
                <a:cs typeface="+mn-cs"/>
              </a:rPr>
              <a:t>Since the amount of reflected energy plus the transmitted energy must equal the total amount of incident energy, the transmission coefficient is calculated by simply subtracting the reflection coefficient from one. </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Note that the reflection and transmission coefficients are often expressed in decibels (dB) to allow for large changes in signal strength to be more easily compared.  To convert the intensity or power of the wave to dB units, take the log of the reflection or transmission coefficient and multiply this value times 10.  However, 20 is the multiplier used in the applet since the power of sound is not measured directly in ultrasonic testing.  The transducers produce a voltage that is approximately proportionally to the sound pressure.  The power carried by a traveling wave is proportional to the square of the pressure amplitude. </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If reflection and transmission at interfaces is followed through the component, only a small percentage of the original energy makes it back to the transducer, even when loss by attenuation is ignored.  For example, consider an immersion inspection of a steel block.  The sound energy leaves the transducer, travels through the water, encounters the front surface of the steel, encounters the back surface of the steel and reflects back through the front surface on its way back to the transducer.  At the water steel interface (front surface), 12% of the energy is transmitted.  At the back surface, 88% of the 12% that made it through the front surface is reflected.  This is 10.6% of the intensity of the initial incident wave.  As the wave exits the part back through the front surface, only 12% of 10.6 or 1.3% of the original energy is transmitted back to the transducer.</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https://www.nde-ed.org/EducationResources/CommunityCollege/Ultrasonics/Physics/reflectiontransmission.htm</a:t>
            </a:r>
          </a:p>
          <a:p>
            <a:endParaRPr lang="en-US" sz="900" b="0" i="0" kern="1200" dirty="0" smtClean="0">
              <a:solidFill>
                <a:schemeClr val="tx1"/>
              </a:solidFill>
              <a:effectLst/>
              <a:latin typeface="+mn-lt"/>
              <a:ea typeface="+mn-ea"/>
              <a:cs typeface="+mn-cs"/>
            </a:endParaRPr>
          </a:p>
          <a:p>
            <a:endParaRPr lang="en-US" sz="9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10</a:t>
            </a:fld>
            <a:endParaRPr lang="en-US" dirty="0"/>
          </a:p>
        </p:txBody>
      </p:sp>
    </p:spTree>
    <p:extLst>
      <p:ext uri="{BB962C8B-B14F-4D97-AF65-F5344CB8AC3E}">
        <p14:creationId xmlns:p14="http://schemas.microsoft.com/office/powerpoint/2010/main" val="216845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The conversion of electrical pulses to mechanical vibrations and the conversion of returned mechanical vibrations back into electrical energy is the basis for ultrasonic testing. The active element is the heart of the transducer as it converts the electrical energy to acoustic energy, and vice versa. The active element is basically a piece of polarized material (i.e. some parts of the molecule are positively charged, while other parts of the molecule are negatively charged) with electrodes attached to two of its opposite faces. When an electric field is applied across the material, the polarized molecules will align themselves with the electric field, resulting in induced dipoles within the molecular or crystal structure of the material. This alignment of molecules will cause the material to change dimensions. This phenomenon is known as electrostriction. In addition, a permanently-polarized material such as quartz (SiO2) or barium </a:t>
            </a:r>
            <a:r>
              <a:rPr lang="en-US" sz="900" b="0" i="0" kern="1200" dirty="0" err="1" smtClean="0">
                <a:solidFill>
                  <a:schemeClr val="tx1"/>
                </a:solidFill>
                <a:effectLst/>
                <a:latin typeface="+mn-lt"/>
                <a:ea typeface="+mn-ea"/>
                <a:cs typeface="+mn-cs"/>
              </a:rPr>
              <a:t>titanate</a:t>
            </a:r>
            <a:r>
              <a:rPr lang="en-US" sz="900" b="0" i="0" kern="1200" dirty="0" smtClean="0">
                <a:solidFill>
                  <a:schemeClr val="tx1"/>
                </a:solidFill>
                <a:effectLst/>
                <a:latin typeface="+mn-lt"/>
                <a:ea typeface="+mn-ea"/>
                <a:cs typeface="+mn-cs"/>
              </a:rPr>
              <a:t> (BaTiO3) will produce an electric field when the material changes dimensions as a result of an imposed mechanical force. This phenomenon is known as the piezoelectric effect. </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The thickness of the active element is determined by the desired frequency of the transducer. A thin wafer element vibrates with a wavelength that is twice its thickness. Therefore, piezoelectric crystals are cut to a thickness that is 1/2 the desired radiated wavelength. The higher the frequency of the transducer, the thinner the active element. The primary reason that high frequency contact transducers are not produced is because the element is very thin and too fragile.</a:t>
            </a:r>
          </a:p>
          <a:p>
            <a:endParaRPr lang="en-US" sz="900" b="0" i="0" kern="1200" dirty="0" smtClean="0">
              <a:solidFill>
                <a:schemeClr val="tx1"/>
              </a:solidFill>
              <a:effectLst/>
              <a:latin typeface="+mn-lt"/>
              <a:ea typeface="+mn-ea"/>
              <a:cs typeface="+mn-cs"/>
            </a:endParaRPr>
          </a:p>
          <a:p>
            <a:r>
              <a:rPr lang="en-US" dirty="0" smtClean="0"/>
              <a:t>https://www.nde-ed.org/EducationResources/CommunityCollege/Ultrasonics/EquipmentTrans/piezotransducers.htm </a:t>
            </a:r>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11</a:t>
            </a:fld>
            <a:endParaRPr lang="en-US" dirty="0"/>
          </a:p>
        </p:txBody>
      </p:sp>
    </p:spTree>
    <p:extLst>
      <p:ext uri="{BB962C8B-B14F-4D97-AF65-F5344CB8AC3E}">
        <p14:creationId xmlns:p14="http://schemas.microsoft.com/office/powerpoint/2010/main" val="183648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When an ultrasonic wave passes through an interface between two materials at an oblique angle, and the materials have different indices of refraction, both reflected and refracted waves are produced. This also occurs with light, which is why objects seen across an interface appear to be shifted relative to where they really are. For example, if you look straight down at an object at the bottom of a glass of water, it looks closer than it really is. A good way to visualize how light and sound refract is to shine a flashlight into a bowl of slightly cloudy water noting the refraction angle with respect to the incident angle.</a:t>
            </a:r>
          </a:p>
          <a:p>
            <a:r>
              <a:rPr lang="en-US" sz="900" b="0" i="0" kern="1200" dirty="0" smtClean="0">
                <a:solidFill>
                  <a:schemeClr val="tx1"/>
                </a:solidFill>
                <a:effectLst/>
                <a:latin typeface="+mn-lt"/>
                <a:ea typeface="+mn-ea"/>
                <a:cs typeface="+mn-cs"/>
              </a:rPr>
              <a:t>Refraction takes place at an interface due to the different velocities of the acoustic waves within the two materials. The velocity of sound in each material is determined by the material properties (elastic modulus and density) for that material. In the animation below, a series of plane waves are shown traveling in one material and entering a second material that has a higher acoustic velocity. Therefore, when the wave encounters the interface between these two materials, the portion of the wave in the second material is moving faster than the portion of the wave in the first material. It can be seen that this causes the wave to bend.</a:t>
            </a:r>
          </a:p>
          <a:p>
            <a:endParaRPr lang="en-US" sz="900" b="0" i="0"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https://www.nde-ed.org/EducationResources/CommunityCollege/Ultrasonics/Physics/refractionsnells.htm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13</a:t>
            </a:fld>
            <a:endParaRPr lang="en-US" dirty="0"/>
          </a:p>
        </p:txBody>
      </p:sp>
    </p:spTree>
    <p:extLst>
      <p:ext uri="{BB962C8B-B14F-4D97-AF65-F5344CB8AC3E}">
        <p14:creationId xmlns:p14="http://schemas.microsoft.com/office/powerpoint/2010/main" val="270965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types of intravascular ultrasound:</a:t>
            </a:r>
          </a:p>
          <a:p>
            <a:pPr marL="228600" indent="-228600">
              <a:buAutoNum type="arabicPeriod"/>
            </a:pPr>
            <a:r>
              <a:rPr lang="en-US" dirty="0" smtClean="0"/>
              <a:t>Electronic</a:t>
            </a:r>
            <a:r>
              <a:rPr lang="en-US" baseline="0" dirty="0" smtClean="0"/>
              <a:t> </a:t>
            </a:r>
            <a:r>
              <a:rPr lang="en-US" baseline="0" dirty="0" err="1" smtClean="0"/>
              <a:t>aperature</a:t>
            </a:r>
            <a:r>
              <a:rPr lang="en-US" baseline="0" dirty="0" smtClean="0"/>
              <a:t> otherwise known as “phased array”, where the transducer is electronically stimulated at certain intervals that facilitates sending and receiving the signal.</a:t>
            </a:r>
          </a:p>
          <a:p>
            <a:pPr marL="228600" indent="-228600">
              <a:buAutoNum type="arabicPeriod"/>
            </a:pPr>
            <a:r>
              <a:rPr lang="en-US" baseline="0" dirty="0" smtClean="0"/>
              <a:t>Rotational, where a single element rotates at a certain revolutions per minute that facilitates sending and receiving the signal.</a:t>
            </a:r>
            <a:endParaRPr lang="en-US" dirty="0"/>
          </a:p>
        </p:txBody>
      </p:sp>
      <p:sp>
        <p:nvSpPr>
          <p:cNvPr id="4" name="Slide Number Placeholder 3"/>
          <p:cNvSpPr>
            <a:spLocks noGrp="1"/>
          </p:cNvSpPr>
          <p:nvPr>
            <p:ph type="sldNum" sz="quarter" idx="10"/>
          </p:nvPr>
        </p:nvSpPr>
        <p:spPr/>
        <p:txBody>
          <a:bodyPr/>
          <a:lstStyle/>
          <a:p>
            <a:fld id="{9E3725FA-C6D4-4D2F-834B-236FE935B47B}" type="slidenum">
              <a:rPr lang="en-US" smtClean="0"/>
              <a:t>16</a:t>
            </a:fld>
            <a:endParaRPr lang="en-US" dirty="0"/>
          </a:p>
        </p:txBody>
      </p:sp>
    </p:spTree>
    <p:extLst>
      <p:ext uri="{BB962C8B-B14F-4D97-AF65-F5344CB8AC3E}">
        <p14:creationId xmlns:p14="http://schemas.microsoft.com/office/powerpoint/2010/main" val="3591204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sp>
        <p:nvSpPr>
          <p:cNvPr id="19"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2" name="Rectangle 1"/>
          <p:cNvSpPr/>
          <p:nvPr userDrawn="1"/>
        </p:nvSpPr>
        <p:spPr bwMode="white">
          <a:xfrm>
            <a:off x="107504" y="4428101"/>
            <a:ext cx="9036496" cy="681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pic>
        <p:nvPicPr>
          <p:cNvPr id="12" name="Picture 11"/>
          <p:cNvPicPr>
            <a:picLocks noChangeAspect="1"/>
          </p:cNvPicPr>
          <p:nvPr userDrawn="1"/>
        </p:nvPicPr>
        <p:blipFill>
          <a:blip r:embed="rId4"/>
          <a:stretch>
            <a:fillRect/>
          </a:stretch>
        </p:blipFill>
        <p:spPr>
          <a:xfrm>
            <a:off x="832031" y="4716307"/>
            <a:ext cx="1295807" cy="202278"/>
          </a:xfrm>
          <a:prstGeom prst="rect">
            <a:avLst/>
          </a:prstGeom>
        </p:spPr>
      </p:pic>
      <p:pic>
        <p:nvPicPr>
          <p:cNvPr id="13" name="Picture 12"/>
          <p:cNvPicPr>
            <a:picLocks/>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7" name="Text Placeholder 3"/>
          <p:cNvSpPr>
            <a:spLocks noGrp="1"/>
          </p:cNvSpPr>
          <p:nvPr>
            <p:ph type="body" sz="quarter" idx="10" hasCustomPrompt="1"/>
          </p:nvPr>
        </p:nvSpPr>
        <p:spPr bwMode="white">
          <a:xfrm>
            <a:off x="828672" y="1535113"/>
            <a:ext cx="6162677"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
        <p:nvSpPr>
          <p:cNvPr id="4"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16"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15"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spTree>
    <p:extLst>
      <p:ext uri="{BB962C8B-B14F-4D97-AF65-F5344CB8AC3E}">
        <p14:creationId xmlns:p14="http://schemas.microsoft.com/office/powerpoint/2010/main" val="5042919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dark purple">
    <p:spTree>
      <p:nvGrpSpPr>
        <p:cNvPr id="1" name=""/>
        <p:cNvGrpSpPr/>
        <p:nvPr/>
      </p:nvGrpSpPr>
      <p:grpSpPr>
        <a:xfrm>
          <a:off x="0" y="0"/>
          <a:ext cx="0" cy="0"/>
          <a:chOff x="0" y="0"/>
          <a:chExt cx="0" cy="0"/>
        </a:xfrm>
      </p:grpSpPr>
      <p:sp>
        <p:nvSpPr>
          <p:cNvPr id="11" name="Rectangle 10"/>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2"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631D76"/>
              </a:gs>
              <a:gs pos="100000">
                <a:srgbClr val="7D0063"/>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4"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15"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19"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20" name="Picture 19"/>
          <p:cNvPicPr>
            <a:picLocks noChangeAspect="1"/>
          </p:cNvPicPr>
          <p:nvPr userDrawn="1"/>
        </p:nvPicPr>
        <p:blipFill>
          <a:blip r:embed="rId3"/>
          <a:stretch>
            <a:fillRect/>
          </a:stretch>
        </p:blipFill>
        <p:spPr>
          <a:xfrm>
            <a:off x="832031" y="4716307"/>
            <a:ext cx="1295807" cy="202278"/>
          </a:xfrm>
          <a:prstGeom prst="rect">
            <a:avLst/>
          </a:prstGeom>
        </p:spPr>
      </p:pic>
      <p:pic>
        <p:nvPicPr>
          <p:cNvPr id="21" name="Picture 20"/>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16466029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1" name="Rectangle 10"/>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2"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18000">
                <a:srgbClr val="7D0063"/>
              </a:gs>
              <a:gs pos="0">
                <a:srgbClr val="7D0063"/>
              </a:gs>
              <a:gs pos="100000">
                <a:srgbClr val="A873A9"/>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4"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15"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19"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20" name="Picture 19"/>
          <p:cNvPicPr>
            <a:picLocks noChangeAspect="1"/>
          </p:cNvPicPr>
          <p:nvPr userDrawn="1"/>
        </p:nvPicPr>
        <p:blipFill>
          <a:blip r:embed="rId3"/>
          <a:stretch>
            <a:fillRect/>
          </a:stretch>
        </p:blipFill>
        <p:spPr>
          <a:xfrm>
            <a:off x="832031" y="4716307"/>
            <a:ext cx="1295807" cy="202278"/>
          </a:xfrm>
          <a:prstGeom prst="rect">
            <a:avLst/>
          </a:prstGeom>
        </p:spPr>
      </p:pic>
      <p:pic>
        <p:nvPicPr>
          <p:cNvPr id="21" name="Picture 20"/>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2"/>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4112496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04825" y="380999"/>
            <a:ext cx="8135938" cy="698501"/>
          </a:xfrm>
          <a:prstGeom prst="rect">
            <a:avLst/>
          </a:prstGeom>
        </p:spPr>
        <p:txBody>
          <a:bodyPr lIns="0" tIns="0" rIns="0" bIns="0">
            <a:noAutofit/>
          </a:bodyPr>
          <a:lstStyle>
            <a:lvl1pPr marL="0" marR="0" indent="0" algn="l" defTabSz="914278" rtl="0" eaLnBrk="1" fontAlgn="auto" latinLnBrk="0" hangingPunct="1">
              <a:lnSpc>
                <a:spcPct val="100000"/>
              </a:lnSpc>
              <a:spcBef>
                <a:spcPts val="0"/>
              </a:spcBef>
              <a:spcAft>
                <a:spcPts val="0"/>
              </a:spcAft>
              <a:buClrTx/>
              <a:buSzTx/>
              <a:buFontTx/>
              <a:buNone/>
              <a:tabLst/>
              <a:defRPr sz="2400" baseline="0">
                <a:solidFill>
                  <a:schemeClr val="tx1"/>
                </a:solidFill>
              </a:defRPr>
            </a:lvl1pPr>
          </a:lstStyle>
          <a:p>
            <a:pPr marL="0" marR="0" lvl="0" indent="0" algn="l" defTabSz="914278" rtl="0" eaLnBrk="1" fontAlgn="auto" latinLnBrk="0" hangingPunct="1">
              <a:lnSpc>
                <a:spcPct val="100000"/>
              </a:lnSpc>
              <a:spcBef>
                <a:spcPts val="0"/>
              </a:spcBef>
              <a:spcAft>
                <a:spcPts val="0"/>
              </a:spcAft>
              <a:buClrTx/>
              <a:buSzTx/>
              <a:buFontTx/>
              <a:buNone/>
              <a:tabLst/>
              <a:defRPr/>
            </a:pPr>
            <a:r>
              <a:rPr lang="en-US" noProof="0" dirty="0" smtClean="0"/>
              <a:t>Click to add title</a:t>
            </a:r>
          </a:p>
        </p:txBody>
      </p:sp>
      <p:sp>
        <p:nvSpPr>
          <p:cNvPr id="5" name="Textplatzhalter 4"/>
          <p:cNvSpPr>
            <a:spLocks noGrp="1"/>
          </p:cNvSpPr>
          <p:nvPr>
            <p:ph type="body" sz="quarter" idx="13"/>
          </p:nvPr>
        </p:nvSpPr>
        <p:spPr>
          <a:xfrm>
            <a:off x="504825" y="1217614"/>
            <a:ext cx="8135938" cy="3460750"/>
          </a:xfrm>
          <a:prstGeom prst="rect">
            <a:avLst/>
          </a:prstGeom>
        </p:spPr>
        <p:txBody>
          <a:bodyPr lIns="0" tIns="0" rIns="0" bIns="0" spcCol="385658"/>
          <a:lstStyle>
            <a:lvl1pPr marL="161946" indent="-161946">
              <a:lnSpc>
                <a:spcPts val="1620"/>
              </a:lnSpc>
              <a:spcBef>
                <a:spcPts val="0"/>
              </a:spcBef>
              <a:defRPr sz="1300"/>
            </a:lvl1pPr>
            <a:lvl2pPr marL="323893" indent="-134955">
              <a:lnSpc>
                <a:spcPts val="1620"/>
              </a:lnSpc>
              <a:spcBef>
                <a:spcPts val="0"/>
              </a:spcBef>
              <a:buFont typeface="Calibri" panose="020F0502020204030204" pitchFamily="34" charset="0"/>
              <a:buChar char="–"/>
              <a:defRPr sz="1200"/>
            </a:lvl2pPr>
            <a:lvl3pPr marL="431856" indent="-107964">
              <a:lnSpc>
                <a:spcPts val="1620"/>
              </a:lnSpc>
              <a:spcBef>
                <a:spcPts val="0"/>
              </a:spcBef>
              <a:buFont typeface="Arial" panose="020B0604020202020204" pitchFamily="34" charset="0"/>
              <a:buChar char="•"/>
              <a:defRPr sz="1000"/>
            </a:lvl3pPr>
            <a:lvl4pPr marL="593803" indent="-160691">
              <a:lnSpc>
                <a:spcPts val="1620"/>
              </a:lnSpc>
              <a:spcBef>
                <a:spcPts val="0"/>
              </a:spcBef>
              <a:buFont typeface="Calibri" panose="020F0502020204030204" pitchFamily="34" charset="0"/>
              <a:buChar char="–"/>
              <a:defRPr sz="1000"/>
            </a:lvl4pPr>
            <a:lvl5pPr marL="701766" indent="-107964">
              <a:lnSpc>
                <a:spcPts val="1620"/>
              </a:lnSpc>
              <a:spcBef>
                <a:spcPts val="0"/>
              </a:spcBef>
              <a:buFont typeface="Arial" panose="020B0604020202020204" pitchFamily="34" charset="0"/>
              <a:buChar char="•"/>
              <a:defRPr sz="10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64"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65"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26544111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4825" y="1217614"/>
            <a:ext cx="3816350" cy="3460750"/>
          </a:xfrm>
        </p:spPr>
        <p:txBody>
          <a:bodyPr/>
          <a:lstStyle>
            <a:lvl1pPr marL="162000" indent="-162000">
              <a:lnSpc>
                <a:spcPts val="1620"/>
              </a:lnSpc>
              <a:spcBef>
                <a:spcPts val="0"/>
              </a:spcBef>
              <a:defRPr sz="1300"/>
            </a:lvl1pPr>
            <a:lvl2pPr marL="324000" indent="-136800">
              <a:lnSpc>
                <a:spcPts val="1620"/>
              </a:lnSpc>
              <a:spcBef>
                <a:spcPts val="0"/>
              </a:spcBef>
              <a:defRPr sz="1200"/>
            </a:lvl2pPr>
            <a:lvl3pPr marL="432000" indent="-108000">
              <a:lnSpc>
                <a:spcPts val="1620"/>
              </a:lnSpc>
              <a:spcBef>
                <a:spcPts val="0"/>
              </a:spcBef>
              <a:defRPr sz="1000"/>
            </a:lvl3pPr>
            <a:lvl4pPr marL="594000" indent="-162000">
              <a:lnSpc>
                <a:spcPts val="1620"/>
              </a:lnSpc>
              <a:spcBef>
                <a:spcPts val="0"/>
              </a:spcBef>
              <a:defRPr sz="1000"/>
            </a:lvl4pPr>
            <a:lvl5pPr marL="702000" indent="-108000">
              <a:lnSpc>
                <a:spcPts val="1620"/>
              </a:lnSpc>
              <a:spcBef>
                <a:spcPts val="0"/>
              </a:spcBef>
              <a:buFont typeface="Arial" panose="020B0604020202020204" pitchFamily="34" charset="0"/>
              <a:buChar char="•"/>
              <a:defRPr sz="10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24413" y="1217614"/>
            <a:ext cx="3816350" cy="3460750"/>
          </a:xfrm>
        </p:spPr>
        <p:txBody>
          <a:bodyPr/>
          <a:lstStyle>
            <a:lvl1pPr marL="162000" indent="-162000">
              <a:lnSpc>
                <a:spcPts val="1620"/>
              </a:lnSpc>
              <a:spcBef>
                <a:spcPts val="0"/>
              </a:spcBef>
              <a:defRPr sz="1300"/>
            </a:lvl1pPr>
            <a:lvl2pPr marL="324000" indent="-136800">
              <a:lnSpc>
                <a:spcPts val="1620"/>
              </a:lnSpc>
              <a:spcBef>
                <a:spcPts val="0"/>
              </a:spcBef>
              <a:defRPr sz="1200"/>
            </a:lvl2pPr>
            <a:lvl3pPr marL="432000" indent="-108000">
              <a:lnSpc>
                <a:spcPts val="1620"/>
              </a:lnSpc>
              <a:spcBef>
                <a:spcPts val="0"/>
              </a:spcBef>
              <a:defRPr sz="1000"/>
            </a:lvl3pPr>
            <a:lvl4pPr marL="594000" indent="-162000">
              <a:lnSpc>
                <a:spcPts val="1620"/>
              </a:lnSpc>
              <a:spcBef>
                <a:spcPts val="0"/>
              </a:spcBef>
              <a:defRPr sz="1000"/>
            </a:lvl4pPr>
            <a:lvl5pPr marL="702000" indent="-108000">
              <a:lnSpc>
                <a:spcPts val="1620"/>
              </a:lnSpc>
              <a:spcBef>
                <a:spcPts val="0"/>
              </a:spcBef>
              <a:buFont typeface="Arial" panose="020B0604020202020204" pitchFamily="34" charset="0"/>
              <a:buChar char="•"/>
              <a:defRPr sz="10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
          <p:cNvSpPr>
            <a:spLocks noGrp="1"/>
          </p:cNvSpPr>
          <p:nvPr>
            <p:ph type="body" sz="quarter" idx="14" hasCustomPrompt="1"/>
          </p:nvPr>
        </p:nvSpPr>
        <p:spPr>
          <a:xfrm>
            <a:off x="504826" y="381001"/>
            <a:ext cx="8135938" cy="698500"/>
          </a:xfrm>
          <a:prstGeom prst="rect">
            <a:avLst/>
          </a:prstGeom>
        </p:spPr>
        <p:txBody>
          <a:bodyPr lIns="0" tIns="0" rIns="0" bIns="0">
            <a:noAutofit/>
          </a:bodyPr>
          <a:lstStyle>
            <a:lvl1pPr marL="0" indent="0" algn="l">
              <a:spcBef>
                <a:spcPts val="0"/>
              </a:spcBef>
              <a:buFontTx/>
              <a:buNone/>
              <a:defRPr sz="2400" baseline="0">
                <a:solidFill>
                  <a:schemeClr val="tx1"/>
                </a:solidFill>
              </a:defRPr>
            </a:lvl1pPr>
          </a:lstStyle>
          <a:p>
            <a:pPr lvl="0"/>
            <a:r>
              <a:rPr lang="en-US" noProof="0" dirty="0" smtClean="0"/>
              <a:t>Click to add title</a:t>
            </a:r>
          </a:p>
        </p:txBody>
      </p:sp>
      <p:sp>
        <p:nvSpPr>
          <p:cNvPr id="12"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3890527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image - 1">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3996001" y="381001"/>
            <a:ext cx="4644762" cy="698500"/>
          </a:xfrm>
          <a:prstGeom prst="rect">
            <a:avLst/>
          </a:prstGeom>
        </p:spPr>
        <p:txBody>
          <a:bodyPr lIns="0" tIns="0" rIns="0" bIns="0">
            <a:noAutofit/>
          </a:bodyPr>
          <a:lstStyle>
            <a:lvl1pPr marL="0" indent="0">
              <a:spcBef>
                <a:spcPts val="0"/>
              </a:spcBef>
              <a:buFontTx/>
              <a:buNone/>
              <a:defRPr sz="2400"/>
            </a:lvl1pPr>
          </a:lstStyle>
          <a:p>
            <a:pPr lvl="0"/>
            <a:r>
              <a:rPr lang="en-US" noProof="0" dirty="0" smtClean="0"/>
              <a:t>Click to add title</a:t>
            </a:r>
            <a:endParaRPr lang="en-US" noProof="0" dirty="0"/>
          </a:p>
        </p:txBody>
      </p:sp>
      <p:sp>
        <p:nvSpPr>
          <p:cNvPr id="9" name="Textplatzhalter 4"/>
          <p:cNvSpPr>
            <a:spLocks noGrp="1"/>
          </p:cNvSpPr>
          <p:nvPr>
            <p:ph type="body" sz="quarter" idx="13"/>
          </p:nvPr>
        </p:nvSpPr>
        <p:spPr>
          <a:xfrm>
            <a:off x="3995935" y="1217612"/>
            <a:ext cx="4644828" cy="3460751"/>
          </a:xfrm>
          <a:prstGeom prst="rect">
            <a:avLst/>
          </a:prstGeom>
        </p:spPr>
        <p:txBody>
          <a:bodyPr lIns="0" tIns="0" rIns="0" bIns="0" spcCol="385658"/>
          <a:lstStyle>
            <a:lvl1pPr marL="161946" indent="-161946">
              <a:lnSpc>
                <a:spcPts val="1620"/>
              </a:lnSpc>
              <a:spcBef>
                <a:spcPts val="0"/>
              </a:spcBef>
              <a:defRPr sz="1300"/>
            </a:lvl1pPr>
            <a:lvl2pPr marL="323893" indent="-134955">
              <a:lnSpc>
                <a:spcPts val="1620"/>
              </a:lnSpc>
              <a:spcBef>
                <a:spcPts val="0"/>
              </a:spcBef>
              <a:buFont typeface="Calibri" panose="020F0502020204030204" pitchFamily="34" charset="0"/>
              <a:buChar char="–"/>
              <a:defRPr sz="1200"/>
            </a:lvl2pPr>
            <a:lvl3pPr marL="431856" indent="-107964">
              <a:lnSpc>
                <a:spcPts val="1620"/>
              </a:lnSpc>
              <a:spcBef>
                <a:spcPts val="0"/>
              </a:spcBef>
              <a:buFont typeface="Arial" panose="020B0604020202020204" pitchFamily="34" charset="0"/>
              <a:buChar char="•"/>
              <a:defRPr sz="1000"/>
            </a:lvl3pPr>
            <a:lvl4pPr marL="593803" indent="-134955">
              <a:lnSpc>
                <a:spcPts val="1620"/>
              </a:lnSpc>
              <a:spcBef>
                <a:spcPts val="0"/>
              </a:spcBef>
              <a:buFont typeface="Calibri" panose="020F0502020204030204" pitchFamily="34" charset="0"/>
              <a:buChar char="–"/>
              <a:defRPr sz="1000"/>
            </a:lvl4pPr>
            <a:lvl5pPr marL="701766" indent="-107964">
              <a:lnSpc>
                <a:spcPts val="1620"/>
              </a:lnSpc>
              <a:spcBef>
                <a:spcPts val="0"/>
              </a:spcBef>
              <a:buFont typeface="Arial" panose="020B0604020202020204" pitchFamily="34" charset="0"/>
              <a:buChar char="•"/>
              <a:defRPr sz="10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Picture Placeholder 2"/>
          <p:cNvSpPr>
            <a:spLocks noGrp="1"/>
          </p:cNvSpPr>
          <p:nvPr>
            <p:ph type="pic" sz="quarter" idx="14"/>
          </p:nvPr>
        </p:nvSpPr>
        <p:spPr>
          <a:xfrm>
            <a:off x="0" y="0"/>
            <a:ext cx="3492500" cy="5143500"/>
          </a:xfrm>
          <a:prstGeom prst="rect">
            <a:avLst/>
          </a:prstGeom>
        </p:spPr>
        <p:txBody>
          <a:bodyPr/>
          <a:lstStyle>
            <a:lvl1pPr marL="0" indent="0">
              <a:buNone/>
              <a:defRPr sz="1300">
                <a:solidFill>
                  <a:schemeClr val="tx1"/>
                </a:solidFill>
              </a:defRPr>
            </a:lvl1pPr>
          </a:lstStyle>
          <a:p>
            <a:r>
              <a:rPr lang="en-US" dirty="0" smtClean="0"/>
              <a:t>Click icon to add picture</a:t>
            </a:r>
            <a:endParaRPr lang="en-US" dirty="0"/>
          </a:p>
        </p:txBody>
      </p:sp>
      <p:sp>
        <p:nvSpPr>
          <p:cNvPr id="14"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2025335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image - 2">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504824" y="381001"/>
            <a:ext cx="4535511" cy="698499"/>
          </a:xfrm>
          <a:prstGeom prst="rect">
            <a:avLst/>
          </a:prstGeom>
        </p:spPr>
        <p:txBody>
          <a:bodyPr lIns="0" tIns="0" rIns="0" bIns="0">
            <a:noAutofit/>
          </a:bodyPr>
          <a:lstStyle>
            <a:lvl1pPr marL="0" indent="0">
              <a:spcBef>
                <a:spcPts val="0"/>
              </a:spcBef>
              <a:buFontTx/>
              <a:buNone/>
              <a:defRPr sz="2400"/>
            </a:lvl1pPr>
          </a:lstStyle>
          <a:p>
            <a:pPr lvl="0"/>
            <a:r>
              <a:rPr lang="en-US" noProof="0" dirty="0" smtClean="0"/>
              <a:t>Click to add title</a:t>
            </a:r>
            <a:endParaRPr lang="en-US" noProof="0" dirty="0"/>
          </a:p>
        </p:txBody>
      </p:sp>
      <p:sp>
        <p:nvSpPr>
          <p:cNvPr id="6" name="Picture Placeholder 2"/>
          <p:cNvSpPr>
            <a:spLocks noGrp="1"/>
          </p:cNvSpPr>
          <p:nvPr>
            <p:ph type="pic" sz="quarter" idx="14"/>
          </p:nvPr>
        </p:nvSpPr>
        <p:spPr>
          <a:xfrm>
            <a:off x="5651501" y="0"/>
            <a:ext cx="3492500" cy="5143500"/>
          </a:xfrm>
          <a:prstGeom prst="rect">
            <a:avLst/>
          </a:prstGeom>
        </p:spPr>
        <p:txBody>
          <a:bodyPr/>
          <a:lstStyle>
            <a:lvl1pPr marL="0" indent="0">
              <a:buNone/>
              <a:defRPr sz="1300">
                <a:solidFill>
                  <a:schemeClr val="tx1"/>
                </a:solidFill>
              </a:defRPr>
            </a:lvl1pPr>
          </a:lstStyle>
          <a:p>
            <a:r>
              <a:rPr lang="en-US" dirty="0" smtClean="0"/>
              <a:t>Click icon to add picture</a:t>
            </a:r>
            <a:endParaRPr lang="en-US" dirty="0"/>
          </a:p>
        </p:txBody>
      </p:sp>
      <p:sp>
        <p:nvSpPr>
          <p:cNvPr id="10" name="Textplatzhalter 4"/>
          <p:cNvSpPr>
            <a:spLocks noGrp="1"/>
          </p:cNvSpPr>
          <p:nvPr>
            <p:ph type="body" sz="quarter" idx="13"/>
          </p:nvPr>
        </p:nvSpPr>
        <p:spPr>
          <a:xfrm>
            <a:off x="504825" y="1217614"/>
            <a:ext cx="4535576" cy="3460750"/>
          </a:xfrm>
          <a:prstGeom prst="rect">
            <a:avLst/>
          </a:prstGeom>
        </p:spPr>
        <p:txBody>
          <a:bodyPr lIns="0" tIns="0" rIns="0" bIns="0" spcCol="385658"/>
          <a:lstStyle>
            <a:lvl1pPr marL="161946" indent="-161946">
              <a:lnSpc>
                <a:spcPts val="1620"/>
              </a:lnSpc>
              <a:spcBef>
                <a:spcPts val="0"/>
              </a:spcBef>
              <a:defRPr sz="1300"/>
            </a:lvl1pPr>
            <a:lvl2pPr marL="323893" indent="-134955">
              <a:lnSpc>
                <a:spcPts val="1620"/>
              </a:lnSpc>
              <a:spcBef>
                <a:spcPts val="0"/>
              </a:spcBef>
              <a:buFont typeface="Calibri" panose="020F0502020204030204" pitchFamily="34" charset="0"/>
              <a:buChar char="–"/>
              <a:defRPr sz="1200"/>
            </a:lvl2pPr>
            <a:lvl3pPr marL="431856" indent="-107964">
              <a:lnSpc>
                <a:spcPts val="1620"/>
              </a:lnSpc>
              <a:spcBef>
                <a:spcPts val="0"/>
              </a:spcBef>
              <a:buFont typeface="Arial" panose="020B0604020202020204" pitchFamily="34" charset="0"/>
              <a:buChar char="•"/>
              <a:defRPr sz="1000"/>
            </a:lvl3pPr>
            <a:lvl4pPr marL="593803" indent="-134955">
              <a:lnSpc>
                <a:spcPts val="1620"/>
              </a:lnSpc>
              <a:spcBef>
                <a:spcPts val="0"/>
              </a:spcBef>
              <a:buFont typeface="Calibri" panose="020F0502020204030204" pitchFamily="34" charset="0"/>
              <a:buChar char="–"/>
              <a:defRPr sz="1000"/>
            </a:lvl4pPr>
            <a:lvl5pPr marL="701766" indent="-107964">
              <a:lnSpc>
                <a:spcPts val="1620"/>
              </a:lnSpc>
              <a:spcBef>
                <a:spcPts val="0"/>
              </a:spcBef>
              <a:buFont typeface="Arial" panose="020B0604020202020204" pitchFamily="34" charset="0"/>
              <a:buChar char="•"/>
              <a:defRPr sz="10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8"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28225503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rizontal image - 1">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504824" y="381001"/>
            <a:ext cx="8135939" cy="698500"/>
          </a:xfrm>
          <a:prstGeom prst="rect">
            <a:avLst/>
          </a:prstGeom>
        </p:spPr>
        <p:txBody>
          <a:bodyPr lIns="0" tIns="0" rIns="0" bIns="0">
            <a:noAutofit/>
          </a:bodyPr>
          <a:lstStyle>
            <a:lvl1pPr marL="0" indent="0">
              <a:spcBef>
                <a:spcPts val="0"/>
              </a:spcBef>
              <a:buFontTx/>
              <a:buNone/>
              <a:defRPr sz="2400"/>
            </a:lvl1pPr>
          </a:lstStyle>
          <a:p>
            <a:pPr lvl="0"/>
            <a:r>
              <a:rPr lang="en-US" noProof="0" dirty="0" smtClean="0"/>
              <a:t>Click to add title</a:t>
            </a:r>
            <a:endParaRPr lang="en-US" noProof="0" dirty="0"/>
          </a:p>
        </p:txBody>
      </p:sp>
      <p:sp>
        <p:nvSpPr>
          <p:cNvPr id="9" name="Textplatzhalter 4"/>
          <p:cNvSpPr>
            <a:spLocks noGrp="1"/>
          </p:cNvSpPr>
          <p:nvPr>
            <p:ph type="body" sz="quarter" idx="13"/>
          </p:nvPr>
        </p:nvSpPr>
        <p:spPr>
          <a:xfrm>
            <a:off x="5872147" y="1217612"/>
            <a:ext cx="2768616" cy="3460751"/>
          </a:xfrm>
          <a:prstGeom prst="rect">
            <a:avLst/>
          </a:prstGeom>
        </p:spPr>
        <p:txBody>
          <a:bodyPr lIns="0" tIns="0" rIns="0" bIns="0" spcCol="385658"/>
          <a:lstStyle>
            <a:lvl1pPr marL="134964" indent="-134964">
              <a:lnSpc>
                <a:spcPts val="1440"/>
              </a:lnSpc>
              <a:spcBef>
                <a:spcPts val="0"/>
              </a:spcBef>
              <a:defRPr sz="1200"/>
            </a:lvl1pPr>
            <a:lvl2pPr marL="296921" indent="-134964">
              <a:lnSpc>
                <a:spcPts val="1440"/>
              </a:lnSpc>
              <a:spcBef>
                <a:spcPts val="0"/>
              </a:spcBef>
              <a:buFont typeface="Calibri" panose="020F0502020204030204" pitchFamily="34" charset="0"/>
              <a:buChar char="–"/>
              <a:defRPr sz="1000"/>
            </a:lvl2pPr>
            <a:lvl3pPr marL="404892" indent="-107971">
              <a:lnSpc>
                <a:spcPts val="1440"/>
              </a:lnSpc>
              <a:spcBef>
                <a:spcPts val="0"/>
              </a:spcBef>
              <a:buFont typeface="Arial" panose="020B0604020202020204" pitchFamily="34" charset="0"/>
              <a:buChar char="•"/>
              <a:defRPr sz="900"/>
            </a:lvl3pPr>
            <a:lvl4pPr marL="566849" indent="-107971">
              <a:lnSpc>
                <a:spcPts val="1440"/>
              </a:lnSpc>
              <a:spcBef>
                <a:spcPts val="0"/>
              </a:spcBef>
              <a:buFont typeface="Calibri" panose="020F0502020204030204" pitchFamily="34" charset="0"/>
              <a:buChar char="–"/>
              <a:defRPr sz="900"/>
            </a:lvl4pPr>
            <a:lvl5pPr marL="674820" indent="-107971">
              <a:lnSpc>
                <a:spcPts val="1440"/>
              </a:lnSpc>
              <a:spcBef>
                <a:spcPts val="0"/>
              </a:spcBef>
              <a:buFont typeface="Arial" panose="020B0604020202020204" pitchFamily="34" charset="0"/>
              <a:buChar char="•"/>
              <a:defRPr sz="9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Picture Placeholder 2"/>
          <p:cNvSpPr>
            <a:spLocks noGrp="1"/>
          </p:cNvSpPr>
          <p:nvPr>
            <p:ph type="pic" sz="quarter" idx="14"/>
          </p:nvPr>
        </p:nvSpPr>
        <p:spPr>
          <a:xfrm>
            <a:off x="2" y="1217612"/>
            <a:ext cx="5656880" cy="3460751"/>
          </a:xfrm>
          <a:prstGeom prst="rect">
            <a:avLst/>
          </a:prstGeom>
        </p:spPr>
        <p:txBody>
          <a:bodyPr/>
          <a:lstStyle>
            <a:lvl1pPr marL="0" indent="0">
              <a:buNone/>
              <a:defRPr sz="1300">
                <a:solidFill>
                  <a:schemeClr val="tx1"/>
                </a:solidFill>
              </a:defRPr>
            </a:lvl1pPr>
          </a:lstStyle>
          <a:p>
            <a:r>
              <a:rPr lang="en-US" dirty="0" smtClean="0"/>
              <a:t>Click icon to add picture</a:t>
            </a:r>
            <a:endParaRPr lang="en-US" dirty="0"/>
          </a:p>
        </p:txBody>
      </p:sp>
      <p:sp>
        <p:nvSpPr>
          <p:cNvPr id="18"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8190799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rizontal image - 2">
    <p:spTree>
      <p:nvGrpSpPr>
        <p:cNvPr id="1" name=""/>
        <p:cNvGrpSpPr/>
        <p:nvPr/>
      </p:nvGrpSpPr>
      <p:grpSpPr>
        <a:xfrm>
          <a:off x="0" y="0"/>
          <a:ext cx="0" cy="0"/>
          <a:chOff x="0" y="0"/>
          <a:chExt cx="0" cy="0"/>
        </a:xfrm>
      </p:grpSpPr>
      <p:sp>
        <p:nvSpPr>
          <p:cNvPr id="13" name="Textplatzhalter 12"/>
          <p:cNvSpPr>
            <a:spLocks noGrp="1"/>
          </p:cNvSpPr>
          <p:nvPr>
            <p:ph type="body" sz="quarter" idx="11" hasCustomPrompt="1"/>
          </p:nvPr>
        </p:nvSpPr>
        <p:spPr>
          <a:xfrm>
            <a:off x="504825" y="381001"/>
            <a:ext cx="8135938" cy="698499"/>
          </a:xfrm>
          <a:prstGeom prst="rect">
            <a:avLst/>
          </a:prstGeom>
        </p:spPr>
        <p:txBody>
          <a:bodyPr lIns="0" tIns="0" rIns="0" bIns="0">
            <a:noAutofit/>
          </a:bodyPr>
          <a:lstStyle>
            <a:lvl1pPr marL="0" indent="0">
              <a:spcBef>
                <a:spcPts val="0"/>
              </a:spcBef>
              <a:buFontTx/>
              <a:buNone/>
              <a:defRPr sz="2400"/>
            </a:lvl1pPr>
          </a:lstStyle>
          <a:p>
            <a:pPr lvl="0"/>
            <a:r>
              <a:rPr lang="en-US" noProof="0" dirty="0" smtClean="0"/>
              <a:t>Click to add title</a:t>
            </a:r>
            <a:endParaRPr lang="en-US" noProof="0" dirty="0"/>
          </a:p>
        </p:txBody>
      </p:sp>
      <p:sp>
        <p:nvSpPr>
          <p:cNvPr id="6" name="Picture Placeholder 2"/>
          <p:cNvSpPr>
            <a:spLocks noGrp="1"/>
          </p:cNvSpPr>
          <p:nvPr>
            <p:ph type="pic" sz="quarter" idx="14"/>
          </p:nvPr>
        </p:nvSpPr>
        <p:spPr>
          <a:xfrm>
            <a:off x="3502617" y="1217614"/>
            <a:ext cx="5641383" cy="3460750"/>
          </a:xfrm>
          <a:prstGeom prst="rect">
            <a:avLst/>
          </a:prstGeom>
        </p:spPr>
        <p:txBody>
          <a:bodyPr/>
          <a:lstStyle>
            <a:lvl1pPr marL="0" indent="0">
              <a:buNone/>
              <a:defRPr sz="1300">
                <a:solidFill>
                  <a:schemeClr val="tx1"/>
                </a:solidFill>
              </a:defRPr>
            </a:lvl1pPr>
          </a:lstStyle>
          <a:p>
            <a:r>
              <a:rPr lang="en-US" dirty="0" smtClean="0"/>
              <a:t>Click icon to add picture</a:t>
            </a:r>
            <a:endParaRPr lang="en-US" dirty="0"/>
          </a:p>
        </p:txBody>
      </p:sp>
      <p:sp>
        <p:nvSpPr>
          <p:cNvPr id="12" name="Textplatzhalter 4"/>
          <p:cNvSpPr>
            <a:spLocks noGrp="1"/>
          </p:cNvSpPr>
          <p:nvPr>
            <p:ph type="body" sz="quarter" idx="13"/>
          </p:nvPr>
        </p:nvSpPr>
        <p:spPr>
          <a:xfrm>
            <a:off x="504825" y="1217612"/>
            <a:ext cx="2757568" cy="3460751"/>
          </a:xfrm>
          <a:prstGeom prst="rect">
            <a:avLst/>
          </a:prstGeom>
        </p:spPr>
        <p:txBody>
          <a:bodyPr lIns="0" tIns="0" rIns="0" bIns="0" spcCol="385658"/>
          <a:lstStyle>
            <a:lvl1pPr marL="134964" indent="-134964">
              <a:lnSpc>
                <a:spcPts val="1440"/>
              </a:lnSpc>
              <a:spcBef>
                <a:spcPts val="0"/>
              </a:spcBef>
              <a:defRPr sz="1200"/>
            </a:lvl1pPr>
            <a:lvl2pPr marL="296921" indent="-134964">
              <a:lnSpc>
                <a:spcPts val="1440"/>
              </a:lnSpc>
              <a:spcBef>
                <a:spcPts val="0"/>
              </a:spcBef>
              <a:buFont typeface="Calibri" panose="020F0502020204030204" pitchFamily="34" charset="0"/>
              <a:buChar char="–"/>
              <a:defRPr sz="1000"/>
            </a:lvl2pPr>
            <a:lvl3pPr marL="404892" indent="-107971">
              <a:lnSpc>
                <a:spcPts val="1440"/>
              </a:lnSpc>
              <a:spcBef>
                <a:spcPts val="0"/>
              </a:spcBef>
              <a:buFont typeface="Arial" panose="020B0604020202020204" pitchFamily="34" charset="0"/>
              <a:buChar char="•"/>
              <a:defRPr sz="900"/>
            </a:lvl3pPr>
            <a:lvl4pPr marL="566849" indent="-107971">
              <a:lnSpc>
                <a:spcPts val="1440"/>
              </a:lnSpc>
              <a:spcBef>
                <a:spcPts val="0"/>
              </a:spcBef>
              <a:buFont typeface="Calibri" panose="020F0502020204030204" pitchFamily="34" charset="0"/>
              <a:buChar char="–"/>
              <a:defRPr sz="900"/>
            </a:lvl4pPr>
            <a:lvl5pPr marL="674820" indent="-107971">
              <a:lnSpc>
                <a:spcPts val="1440"/>
              </a:lnSpc>
              <a:spcBef>
                <a:spcPts val="0"/>
              </a:spcBef>
              <a:buFont typeface="Arial" panose="020B0604020202020204" pitchFamily="34" charset="0"/>
              <a:buChar char="•"/>
              <a:defRPr sz="900"/>
            </a:lvl5pPr>
            <a:lvl6pPr marL="1156975" indent="-204078">
              <a:spcBef>
                <a:spcPts val="0"/>
              </a:spcBef>
              <a:buFont typeface="Calibri" panose="020F0502020204030204" pitchFamily="34" charset="0"/>
              <a:buChar char="─"/>
              <a:defRPr sz="1600"/>
            </a:lvl6pPr>
            <a:lvl7pPr marL="1349803" indent="-192829">
              <a:spcBef>
                <a:spcPts val="0"/>
              </a:spcBef>
              <a:buFont typeface="Calibri" panose="020F0502020204030204" pitchFamily="34" charset="0"/>
              <a:buChar char="─"/>
              <a:defRPr sz="1600"/>
            </a:lvl7pPr>
            <a:lvl8pPr marL="1542633" indent="-192829">
              <a:spcBef>
                <a:spcPts val="0"/>
              </a:spcBef>
              <a:buFont typeface="Calibri" panose="020F0502020204030204" pitchFamily="34" charset="0"/>
              <a:buChar char="─"/>
              <a:defRPr sz="1600"/>
            </a:lvl8pPr>
            <a:lvl9pPr marL="1735462" indent="-192829">
              <a:spcBef>
                <a:spcPts val="0"/>
              </a:spcBef>
              <a:buFont typeface="Calibri" panose="020F0502020204030204" pitchFamily="34" charset="0"/>
              <a:buChar char="─"/>
              <a:defRPr sz="1600"/>
            </a:lvl9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0"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33272197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sp>
        <p:nvSpPr>
          <p:cNvPr id="3" name="Textplatzhalter 2"/>
          <p:cNvSpPr>
            <a:spLocks noGrp="1"/>
          </p:cNvSpPr>
          <p:nvPr>
            <p:ph type="body" sz="quarter" idx="13" hasCustomPrompt="1"/>
          </p:nvPr>
        </p:nvSpPr>
        <p:spPr>
          <a:xfrm>
            <a:off x="504825" y="3753002"/>
            <a:ext cx="3816350" cy="925362"/>
          </a:xfrm>
          <a:prstGeom prst="rect">
            <a:avLst/>
          </a:prstGeom>
        </p:spPr>
        <p:txBody>
          <a:bodyPr lIns="0" tIns="0" rIns="0" bIns="0"/>
          <a:lstStyle>
            <a:lvl1pPr marL="134964" indent="-134964">
              <a:lnSpc>
                <a:spcPts val="1440"/>
              </a:lnSpc>
              <a:spcBef>
                <a:spcPts val="0"/>
              </a:spcBef>
              <a:defRPr sz="1200" baseline="0"/>
            </a:lvl1pPr>
            <a:lvl2pPr marL="296921" indent="-134964">
              <a:lnSpc>
                <a:spcPts val="1440"/>
              </a:lnSpc>
              <a:spcBef>
                <a:spcPts val="0"/>
              </a:spcBef>
              <a:buFont typeface="Calibri" panose="020F0502020204030204" pitchFamily="34" charset="0"/>
              <a:buChar char="–"/>
              <a:defRPr sz="1000"/>
            </a:lvl2pPr>
            <a:lvl3pPr marL="404892" indent="-134964">
              <a:lnSpc>
                <a:spcPts val="1440"/>
              </a:lnSpc>
              <a:spcBef>
                <a:spcPts val="0"/>
              </a:spcBef>
              <a:buFont typeface="Arial" panose="020B0604020202020204" pitchFamily="34" charset="0"/>
              <a:buChar char="•"/>
              <a:defRPr sz="900"/>
            </a:lvl3pPr>
            <a:lvl4pPr marL="566849" indent="-107971" algn="l" defTabSz="816310" rtl="0" eaLnBrk="1" latinLnBrk="0" hangingPunct="1">
              <a:lnSpc>
                <a:spcPts val="1440"/>
              </a:lnSpc>
              <a:spcBef>
                <a:spcPts val="0"/>
              </a:spcBef>
              <a:buFont typeface="Calibri" panose="020F0502020204030204" pitchFamily="34" charset="0"/>
              <a:buChar char="–"/>
              <a:defRPr lang="de-DE" sz="900" kern="1200" dirty="0" smtClean="0">
                <a:solidFill>
                  <a:schemeClr val="tx1"/>
                </a:solidFill>
                <a:latin typeface="+mn-lt"/>
                <a:ea typeface="+mn-ea"/>
                <a:cs typeface="+mn-cs"/>
              </a:defRPr>
            </a:lvl4pPr>
            <a:lvl5pPr marL="674820" indent="-107971">
              <a:lnSpc>
                <a:spcPts val="1440"/>
              </a:lnSpc>
              <a:spcBef>
                <a:spcPts val="0"/>
              </a:spcBef>
              <a:buFont typeface="Arial" panose="020B0604020202020204" pitchFamily="34" charset="0"/>
              <a:buChar char="•"/>
              <a:defRPr sz="900"/>
            </a:lvl5pPr>
            <a:lvl6pPr marL="321382" indent="-160691">
              <a:spcBef>
                <a:spcPts val="0"/>
              </a:spcBef>
              <a:buFont typeface="Calibri" panose="020F0502020204030204" pitchFamily="34" charset="0"/>
              <a:buChar char="─"/>
              <a:defRPr sz="1400"/>
            </a:lvl6pPr>
            <a:lvl7pPr marL="321382" indent="-160691">
              <a:spcBef>
                <a:spcPts val="0"/>
              </a:spcBef>
              <a:buFont typeface="Calibri" panose="020F0502020204030204" pitchFamily="34" charset="0"/>
              <a:buChar char="─"/>
              <a:defRPr sz="1400"/>
            </a:lvl7pPr>
            <a:lvl8pPr marL="321382" indent="-160691">
              <a:spcBef>
                <a:spcPts val="0"/>
              </a:spcBef>
              <a:buFont typeface="Calibri" panose="020F0502020204030204" pitchFamily="34" charset="0"/>
              <a:buChar char="─"/>
              <a:defRPr sz="1400"/>
            </a:lvl8pPr>
            <a:lvl9pPr marL="321382" indent="-160691">
              <a:spcBef>
                <a:spcPts val="0"/>
              </a:spcBef>
              <a:buFont typeface="Calibri" panose="020F0502020204030204" pitchFamily="34" charset="0"/>
              <a:buChar char="─"/>
              <a:defRPr sz="1400"/>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4"/>
            <a:endParaRPr lang="en-US" sz="1400" noProof="0" dirty="0" smtClean="0"/>
          </a:p>
        </p:txBody>
      </p:sp>
      <p:sp>
        <p:nvSpPr>
          <p:cNvPr id="9" name="Textplatzhalter 2"/>
          <p:cNvSpPr>
            <a:spLocks noGrp="1"/>
          </p:cNvSpPr>
          <p:nvPr>
            <p:ph type="body" sz="quarter" idx="14" hasCustomPrompt="1"/>
          </p:nvPr>
        </p:nvSpPr>
        <p:spPr>
          <a:xfrm>
            <a:off x="4824413" y="3753002"/>
            <a:ext cx="3816350" cy="925362"/>
          </a:xfrm>
          <a:prstGeom prst="rect">
            <a:avLst/>
          </a:prstGeom>
        </p:spPr>
        <p:txBody>
          <a:bodyPr lIns="0" tIns="0" rIns="0" bIns="0"/>
          <a:lstStyle>
            <a:lvl1pPr marL="134964" indent="-134964">
              <a:lnSpc>
                <a:spcPts val="1440"/>
              </a:lnSpc>
              <a:spcBef>
                <a:spcPts val="0"/>
              </a:spcBef>
              <a:defRPr sz="1200" baseline="0"/>
            </a:lvl1pPr>
            <a:lvl2pPr marL="296921" indent="-134964">
              <a:lnSpc>
                <a:spcPts val="1440"/>
              </a:lnSpc>
              <a:spcBef>
                <a:spcPts val="0"/>
              </a:spcBef>
              <a:buFont typeface="Calibri" panose="020F0502020204030204" pitchFamily="34" charset="0"/>
              <a:buChar char="–"/>
              <a:defRPr sz="1000"/>
            </a:lvl2pPr>
            <a:lvl3pPr marL="404892" indent="-107971">
              <a:lnSpc>
                <a:spcPts val="1440"/>
              </a:lnSpc>
              <a:spcBef>
                <a:spcPts val="0"/>
              </a:spcBef>
              <a:buFont typeface="Arial" panose="020B0604020202020204" pitchFamily="34" charset="0"/>
              <a:buChar char="•"/>
              <a:defRPr sz="900"/>
            </a:lvl3pPr>
            <a:lvl4pPr marL="566849" indent="-107971" algn="l" defTabSz="816310" rtl="0" eaLnBrk="1" latinLnBrk="0" hangingPunct="1">
              <a:lnSpc>
                <a:spcPts val="1440"/>
              </a:lnSpc>
              <a:spcBef>
                <a:spcPts val="0"/>
              </a:spcBef>
              <a:buFont typeface="Calibri" panose="020F0502020204030204" pitchFamily="34" charset="0"/>
              <a:buChar char="–"/>
              <a:defRPr lang="de-DE" sz="900" kern="1200" dirty="0" smtClean="0">
                <a:solidFill>
                  <a:schemeClr val="tx1"/>
                </a:solidFill>
                <a:latin typeface="+mn-lt"/>
                <a:ea typeface="+mn-ea"/>
                <a:cs typeface="+mn-cs"/>
              </a:defRPr>
            </a:lvl4pPr>
            <a:lvl5pPr marL="674820" indent="-107971">
              <a:lnSpc>
                <a:spcPts val="1440"/>
              </a:lnSpc>
              <a:spcBef>
                <a:spcPts val="0"/>
              </a:spcBef>
              <a:buFont typeface="Arial" panose="020B0604020202020204" pitchFamily="34" charset="0"/>
              <a:buChar char="•"/>
              <a:defRPr sz="900"/>
            </a:lvl5pPr>
            <a:lvl6pPr marL="321382" indent="-160691">
              <a:spcBef>
                <a:spcPts val="0"/>
              </a:spcBef>
              <a:buFont typeface="Calibri" panose="020F0502020204030204" pitchFamily="34" charset="0"/>
              <a:buChar char="─"/>
              <a:defRPr sz="1400"/>
            </a:lvl6pPr>
            <a:lvl7pPr marL="321382" indent="-160691">
              <a:spcBef>
                <a:spcPts val="0"/>
              </a:spcBef>
              <a:buFont typeface="Calibri" panose="020F0502020204030204" pitchFamily="34" charset="0"/>
              <a:buChar char="─"/>
              <a:defRPr sz="1400"/>
            </a:lvl7pPr>
            <a:lvl8pPr marL="321382" indent="-160691">
              <a:spcBef>
                <a:spcPts val="0"/>
              </a:spcBef>
              <a:buFont typeface="Calibri" panose="020F0502020204030204" pitchFamily="34" charset="0"/>
              <a:buChar char="─"/>
              <a:defRPr sz="1400"/>
            </a:lvl8pPr>
            <a:lvl9pPr marL="321382" indent="-160691">
              <a:spcBef>
                <a:spcPts val="0"/>
              </a:spcBef>
              <a:buFont typeface="Calibri" panose="020F0502020204030204" pitchFamily="34" charset="0"/>
              <a:buChar char="─"/>
              <a:defRPr sz="1400"/>
            </a:lvl9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sz="1400" noProof="0" dirty="0" smtClean="0"/>
          </a:p>
        </p:txBody>
      </p:sp>
      <p:sp>
        <p:nvSpPr>
          <p:cNvPr id="13" name="Text Placeholder 2"/>
          <p:cNvSpPr>
            <a:spLocks noGrp="1"/>
          </p:cNvSpPr>
          <p:nvPr>
            <p:ph type="body" sz="quarter" idx="10" hasCustomPrompt="1"/>
          </p:nvPr>
        </p:nvSpPr>
        <p:spPr>
          <a:xfrm>
            <a:off x="504825" y="381001"/>
            <a:ext cx="8135938" cy="698500"/>
          </a:xfrm>
          <a:prstGeom prst="rect">
            <a:avLst/>
          </a:prstGeom>
        </p:spPr>
        <p:txBody>
          <a:bodyPr lIns="0" tIns="0" rIns="0" bIns="0">
            <a:noAutofit/>
          </a:bodyPr>
          <a:lstStyle>
            <a:lvl1pPr marL="0" indent="0" algn="l">
              <a:spcBef>
                <a:spcPts val="0"/>
              </a:spcBef>
              <a:buFontTx/>
              <a:buNone/>
              <a:defRPr sz="2400" baseline="0">
                <a:solidFill>
                  <a:schemeClr val="tx1"/>
                </a:solidFill>
              </a:defRPr>
            </a:lvl1pPr>
          </a:lstStyle>
          <a:p>
            <a:pPr lvl="0"/>
            <a:r>
              <a:rPr lang="en-US" noProof="0" dirty="0" smtClean="0"/>
              <a:t>Click to add text</a:t>
            </a:r>
          </a:p>
        </p:txBody>
      </p:sp>
      <p:sp>
        <p:nvSpPr>
          <p:cNvPr id="8" name="Picture Placeholder 3"/>
          <p:cNvSpPr>
            <a:spLocks noGrp="1"/>
          </p:cNvSpPr>
          <p:nvPr>
            <p:ph type="pic" sz="quarter" idx="15"/>
          </p:nvPr>
        </p:nvSpPr>
        <p:spPr>
          <a:xfrm>
            <a:off x="504825" y="1217613"/>
            <a:ext cx="3816350" cy="2346387"/>
          </a:xfrm>
          <a:prstGeom prst="rect">
            <a:avLst/>
          </a:prstGeom>
        </p:spPr>
        <p:txBody>
          <a:bodyPr/>
          <a:lstStyle>
            <a:lvl1pPr marL="0" indent="0">
              <a:buNone/>
              <a:defRPr sz="1300"/>
            </a:lvl1pPr>
          </a:lstStyle>
          <a:p>
            <a:r>
              <a:rPr lang="en-US" dirty="0" smtClean="0"/>
              <a:t>Click icon to add picture</a:t>
            </a:r>
            <a:endParaRPr lang="en-US" dirty="0"/>
          </a:p>
        </p:txBody>
      </p:sp>
      <p:sp>
        <p:nvSpPr>
          <p:cNvPr id="14" name="Picture Placeholder 3"/>
          <p:cNvSpPr>
            <a:spLocks noGrp="1"/>
          </p:cNvSpPr>
          <p:nvPr>
            <p:ph type="pic" sz="quarter" idx="16"/>
          </p:nvPr>
        </p:nvSpPr>
        <p:spPr>
          <a:xfrm>
            <a:off x="4824413" y="1217613"/>
            <a:ext cx="3816350" cy="2346387"/>
          </a:xfrm>
          <a:prstGeom prst="rect">
            <a:avLst/>
          </a:prstGeom>
        </p:spPr>
        <p:txBody>
          <a:bodyPr/>
          <a:lstStyle>
            <a:lvl1pPr marL="0" indent="0">
              <a:buNone/>
              <a:defRPr sz="1300"/>
            </a:lvl1pPr>
          </a:lstStyle>
          <a:p>
            <a:r>
              <a:rPr lang="en-US" dirty="0" smtClean="0"/>
              <a:t>Click icon to add picture</a:t>
            </a:r>
            <a:endParaRPr lang="en-US" dirty="0"/>
          </a:p>
        </p:txBody>
      </p:sp>
      <p:sp>
        <p:nvSpPr>
          <p:cNvPr id="1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51"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52"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41368189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504824" y="1217614"/>
            <a:ext cx="8135939" cy="3460750"/>
          </a:xfrm>
          <a:prstGeom prst="rect">
            <a:avLst/>
          </a:prstGeom>
        </p:spPr>
        <p:txBody>
          <a:bodyPr lIns="91428" tIns="45714" rIns="91428" bIns="45714"/>
          <a:lstStyle>
            <a:lvl1pPr marL="0" indent="0">
              <a:buNone/>
              <a:defRPr sz="1400"/>
            </a:lvl1pPr>
          </a:lstStyle>
          <a:p>
            <a:r>
              <a:rPr lang="en-US" dirty="0" smtClean="0"/>
              <a:t>Click icon to add picture</a:t>
            </a:r>
            <a:endParaRPr lang="en-US" dirty="0"/>
          </a:p>
        </p:txBody>
      </p:sp>
      <p:sp>
        <p:nvSpPr>
          <p:cNvPr id="5" name="Text Placeholder 2"/>
          <p:cNvSpPr>
            <a:spLocks noGrp="1"/>
          </p:cNvSpPr>
          <p:nvPr>
            <p:ph type="body" sz="quarter" idx="10" hasCustomPrompt="1"/>
          </p:nvPr>
        </p:nvSpPr>
        <p:spPr>
          <a:xfrm>
            <a:off x="504824" y="381000"/>
            <a:ext cx="8135939" cy="698500"/>
          </a:xfrm>
          <a:prstGeom prst="rect">
            <a:avLst/>
          </a:prstGeom>
        </p:spPr>
        <p:txBody>
          <a:bodyPr lIns="0" tIns="0" rIns="0" bIns="0"/>
          <a:lstStyle>
            <a:lvl1pPr marL="0" indent="0" algn="l">
              <a:spcBef>
                <a:spcPts val="0"/>
              </a:spcBef>
              <a:buFontTx/>
              <a:buNone/>
              <a:defRPr sz="2400" baseline="0">
                <a:solidFill>
                  <a:schemeClr val="tx1"/>
                </a:solidFill>
              </a:defRPr>
            </a:lvl1pPr>
          </a:lstStyle>
          <a:p>
            <a:pPr lvl="0"/>
            <a:r>
              <a:rPr lang="en-US" noProof="0" dirty="0" smtClean="0"/>
              <a:t>Click to add text</a:t>
            </a:r>
          </a:p>
          <a:p>
            <a:pPr lvl="0"/>
            <a:endParaRPr lang="en-US" noProof="0" dirty="0" smtClean="0"/>
          </a:p>
        </p:txBody>
      </p:sp>
      <p:sp>
        <p:nvSpPr>
          <p:cNvPr id="9"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5"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6"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91311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2" name="Rectangle 1"/>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4"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003478"/>
              </a:gs>
              <a:gs pos="100000">
                <a:srgbClr val="0089C4"/>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9"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3"/>
          <a:stretch>
            <a:fillRect/>
          </a:stretch>
        </p:blipFill>
        <p:spPr>
          <a:xfrm>
            <a:off x="832031" y="4716307"/>
            <a:ext cx="1295807" cy="202278"/>
          </a:xfrm>
          <a:prstGeom prst="rect">
            <a:avLst/>
          </a:prstGeom>
        </p:spPr>
      </p:pic>
      <p:pic>
        <p:nvPicPr>
          <p:cNvPr id="23" name="Picture 22"/>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05624"/>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39661206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504824" y="381000"/>
            <a:ext cx="8135939" cy="698500"/>
          </a:xfrm>
          <a:prstGeom prst="rect">
            <a:avLst/>
          </a:prstGeom>
        </p:spPr>
        <p:txBody>
          <a:bodyPr lIns="0" tIns="0" rIns="0" bIns="0"/>
          <a:lstStyle>
            <a:lvl1pPr marL="0" indent="0" algn="l">
              <a:spcBef>
                <a:spcPts val="0"/>
              </a:spcBef>
              <a:buFontTx/>
              <a:buNone/>
              <a:defRPr sz="2400" baseline="0">
                <a:solidFill>
                  <a:schemeClr val="tx1"/>
                </a:solidFill>
              </a:defRPr>
            </a:lvl1pPr>
          </a:lstStyle>
          <a:p>
            <a:pPr lvl="0"/>
            <a:r>
              <a:rPr lang="en-US" noProof="0" dirty="0" smtClean="0"/>
              <a:t>Click to add text</a:t>
            </a:r>
          </a:p>
          <a:p>
            <a:pPr lvl="0"/>
            <a:endParaRPr lang="en-US" noProof="0" dirty="0" smtClean="0"/>
          </a:p>
        </p:txBody>
      </p:sp>
      <p:sp>
        <p:nvSpPr>
          <p:cNvPr id="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1349649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1407851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bleed video or image">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0" y="0"/>
            <a:ext cx="9144000" cy="5143500"/>
          </a:xfrm>
          <a:prstGeom prst="rect">
            <a:avLst/>
          </a:prstGeom>
        </p:spPr>
        <p:txBody>
          <a:bodyPr/>
          <a:lstStyle>
            <a:lvl1pPr marL="0" indent="0">
              <a:buNone/>
              <a:defRPr sz="1300"/>
            </a:lvl1pPr>
          </a:lstStyle>
          <a:p>
            <a:pPr lvl="0"/>
            <a:r>
              <a:rPr lang="en-US" noProof="0" dirty="0" smtClean="0"/>
              <a:t>Click icon to insert photo or video (3:4)</a:t>
            </a:r>
            <a:endParaRPr lang="en-US" noProof="0" dirty="0"/>
          </a:p>
        </p:txBody>
      </p:sp>
    </p:spTree>
    <p:extLst>
      <p:ext uri="{BB962C8B-B14F-4D97-AF65-F5344CB8AC3E}">
        <p14:creationId xmlns:p14="http://schemas.microsoft.com/office/powerpoint/2010/main" val="1159480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7008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tx1"/>
                </a:solidFill>
              </a:defRPr>
            </a:lvl1pPr>
            <a:lvl2pPr>
              <a:defRPr sz="4800"/>
            </a:lvl2pPr>
            <a:lvl3pPr>
              <a:defRPr sz="4800"/>
            </a:lvl3pPr>
            <a:lvl4pPr>
              <a:defRPr sz="4800"/>
            </a:lvl4pPr>
            <a:lvl5pPr>
              <a:defRPr sz="4800"/>
            </a:lvl5pPr>
          </a:lstStyle>
          <a:p>
            <a:pPr lvl="0"/>
            <a:r>
              <a:rPr lang="en-US" noProof="0" dirty="0" smtClean="0"/>
              <a:t>Click to add title</a:t>
            </a:r>
          </a:p>
        </p:txBody>
      </p:sp>
      <p:sp>
        <p:nvSpPr>
          <p:cNvPr id="7" name="Slide Number Placeholder 7"/>
          <p:cNvSpPr>
            <a:spLocks noGrp="1"/>
          </p:cNvSpPr>
          <p:nvPr>
            <p:ph type="sldNum" sz="quarter" idx="4"/>
          </p:nvPr>
        </p:nvSpPr>
        <p:spPr>
          <a:xfrm>
            <a:off x="182119" y="484870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4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4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Tree>
    <p:extLst>
      <p:ext uri="{BB962C8B-B14F-4D97-AF65-F5344CB8AC3E}">
        <p14:creationId xmlns:p14="http://schemas.microsoft.com/office/powerpoint/2010/main" val="21623132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ull bleed divider dark blu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31514782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divider blu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18000">
                <a:srgbClr val="0089C4"/>
              </a:gs>
              <a:gs pos="0">
                <a:srgbClr val="0089C4"/>
              </a:gs>
              <a:gs pos="100000">
                <a:srgbClr val="629FD5"/>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6596566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bleed divider dark aqua">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156570"/>
              </a:gs>
              <a:gs pos="100000">
                <a:srgbClr val="1E9D8B"/>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42924718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bleed divider aqua">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18000">
                <a:srgbClr val="1E9D8B"/>
              </a:gs>
              <a:gs pos="0">
                <a:srgbClr val="1E9D8B"/>
              </a:gs>
              <a:gs pos="100000">
                <a:srgbClr val="4FB5AE"/>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7465024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bleed divider dark green">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693C"/>
              </a:gs>
              <a:gs pos="100000">
                <a:srgbClr val="5B8F22"/>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3415136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4"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0089C4"/>
              </a:gs>
              <a:gs pos="18000">
                <a:srgbClr val="0089C4"/>
              </a:gs>
              <a:gs pos="100000">
                <a:srgbClr val="629FD5"/>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9"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20"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21"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22" name="Picture 21"/>
          <p:cNvPicPr>
            <a:picLocks noChangeAspect="1"/>
          </p:cNvPicPr>
          <p:nvPr userDrawn="1"/>
        </p:nvPicPr>
        <p:blipFill>
          <a:blip r:embed="rId3"/>
          <a:stretch>
            <a:fillRect/>
          </a:stretch>
        </p:blipFill>
        <p:spPr>
          <a:xfrm>
            <a:off x="832031" y="4716307"/>
            <a:ext cx="1295807" cy="202278"/>
          </a:xfrm>
          <a:prstGeom prst="rect">
            <a:avLst/>
          </a:prstGeom>
        </p:spPr>
      </p:pic>
      <p:pic>
        <p:nvPicPr>
          <p:cNvPr id="23" name="Picture 22"/>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20393883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divider green">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18000">
                <a:srgbClr val="5B8F22"/>
              </a:gs>
              <a:gs pos="0">
                <a:srgbClr val="5B8F22"/>
              </a:gs>
              <a:gs pos="100000">
                <a:srgbClr val="A4B507"/>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359595545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bleed divider dark pink">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91004B"/>
              </a:gs>
              <a:gs pos="100000">
                <a:srgbClr val="EC4371"/>
              </a:gs>
            </a:gsLst>
            <a:lin ang="2100000" scaled="1"/>
            <a:tileRect/>
          </a:gradFill>
          <a:ln w="9525" cap="flat" cmpd="sng" algn="ctr">
            <a:noFill/>
            <a:prstDash val="solid"/>
            <a:round/>
            <a:headEnd type="none" w="med" len="med"/>
            <a:tailEnd type="none" w="med" len="med"/>
          </a:ln>
          <a:effectLs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2614031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bleed divider pink">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18000">
                <a:srgbClr val="EC4371"/>
              </a:gs>
              <a:gs pos="0">
                <a:srgbClr val="EC4371"/>
              </a:gs>
              <a:gs pos="100000">
                <a:srgbClr val="E59AAA"/>
              </a:gs>
            </a:gsLst>
            <a:lin ang="2100000" scaled="1"/>
            <a:tileRect/>
          </a:gradFill>
          <a:ln w="9525" cap="flat" cmpd="sng" algn="ctr">
            <a:noFill/>
            <a:prstDash val="solid"/>
            <a:round/>
            <a:headEnd type="none" w="med" len="med"/>
            <a:tailEnd type="none" w="med" len="med"/>
          </a:ln>
          <a:effectLs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150852766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bleed divider dark purpl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1"/>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631D76"/>
              </a:gs>
              <a:gs pos="100000">
                <a:srgbClr val="7D0063"/>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41134639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bleed divider purpl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18000">
                <a:srgbClr val="7D0063"/>
              </a:gs>
              <a:gs pos="0">
                <a:srgbClr val="7D0063"/>
              </a:gs>
              <a:gs pos="100000">
                <a:srgbClr val="A873A9"/>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5" name="Text Placeholder 3"/>
          <p:cNvSpPr>
            <a:spLocks noGrp="1"/>
          </p:cNvSpPr>
          <p:nvPr>
            <p:ph type="body" sz="quarter" idx="10" hasCustomPrompt="1"/>
          </p:nvPr>
        </p:nvSpPr>
        <p:spPr>
          <a:xfrm>
            <a:off x="828672" y="1539000"/>
            <a:ext cx="6478313" cy="1215000"/>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13889338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p:spPr>
        <p:txBody>
          <a:bodyPr/>
          <a:lstStyle>
            <a:lvl1pPr marL="0" indent="0">
              <a:buNone/>
              <a:defRPr sz="1000"/>
            </a:lvl1pPr>
          </a:lstStyle>
          <a:p>
            <a:r>
              <a:rPr lang="en-US" noProof="0" dirty="0" smtClean="0"/>
              <a:t>Click icon to add picture</a:t>
            </a:r>
            <a:endParaRPr lang="en-US" noProof="0" dirty="0"/>
          </a:p>
        </p:txBody>
      </p:sp>
      <p:sp>
        <p:nvSpPr>
          <p:cNvPr id="13" name="Text Placeholder 12"/>
          <p:cNvSpPr>
            <a:spLocks noGrp="1"/>
          </p:cNvSpPr>
          <p:nvPr>
            <p:ph type="body" sz="quarter" idx="15" hasCustomPrompt="1"/>
          </p:nvPr>
        </p:nvSpPr>
        <p:spPr bwMode="gray">
          <a:xfrm>
            <a:off x="0" y="0"/>
            <a:ext cx="3492500" cy="5143500"/>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317500" y="1219198"/>
            <a:ext cx="2851150" cy="3187962"/>
          </a:xfrm>
          <a:prstGeom prst="rect">
            <a:avLst/>
          </a:prstGeom>
        </p:spPr>
        <p:txBody>
          <a:bodyPr lIns="0" tIns="0" rIns="0" bIns="0"/>
          <a:lstStyle>
            <a:lvl1pPr marL="0" indent="0" algn="l">
              <a:spcBef>
                <a:spcPts val="0"/>
              </a:spcBef>
              <a:buFont typeface="Arial" panose="020B0604020202020204" pitchFamily="34" charset="0"/>
              <a:buNone/>
              <a:defRPr sz="3600" baseline="0">
                <a:solidFill>
                  <a:schemeClr val="bg1"/>
                </a:solidFill>
              </a:defRPr>
            </a:lvl1pPr>
          </a:lstStyle>
          <a:p>
            <a:pPr lvl="0"/>
            <a:r>
              <a:rPr lang="en-US" noProof="0" dirty="0" smtClean="0"/>
              <a:t>Click to add text</a:t>
            </a:r>
          </a:p>
          <a:p>
            <a:pPr lvl="0"/>
            <a:endParaRPr lang="en-US" noProof="0" dirty="0" smtClean="0"/>
          </a:p>
          <a:p>
            <a:pPr lvl="0"/>
            <a:endParaRPr lang="en-US" noProof="0" dirty="0" smtClean="0"/>
          </a:p>
          <a:p>
            <a:pPr lvl="0"/>
            <a:endParaRPr lang="en-US" noProof="0" dirty="0" smtClean="0"/>
          </a:p>
        </p:txBody>
      </p:sp>
    </p:spTree>
    <p:extLst>
      <p:ext uri="{BB962C8B-B14F-4D97-AF65-F5344CB8AC3E}">
        <p14:creationId xmlns:p14="http://schemas.microsoft.com/office/powerpoint/2010/main" val="183727645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noProof="0" dirty="0" smtClean="0"/>
              <a:t>Click icon to add picture</a:t>
            </a:r>
            <a:endParaRPr lang="en-US" noProof="0" dirty="0"/>
          </a:p>
        </p:txBody>
      </p:sp>
      <p:sp>
        <p:nvSpPr>
          <p:cNvPr id="10" name="Text Placeholder 12"/>
          <p:cNvSpPr>
            <a:spLocks noGrp="1"/>
          </p:cNvSpPr>
          <p:nvPr>
            <p:ph type="body" sz="quarter" idx="15" hasCustomPrompt="1"/>
          </p:nvPr>
        </p:nvSpPr>
        <p:spPr bwMode="gray">
          <a:xfrm>
            <a:off x="5651501" y="0"/>
            <a:ext cx="3492500" cy="5143500"/>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964001" y="1219200"/>
            <a:ext cx="2865673" cy="3188494"/>
          </a:xfrm>
          <a:prstGeom prst="rect">
            <a:avLst/>
          </a:prstGeom>
        </p:spPr>
        <p:txBody>
          <a:bodyPr lIns="0" tIns="0" rIns="0" bIns="0"/>
          <a:lstStyle>
            <a:lvl1pPr marL="0" indent="0" algn="l">
              <a:spcBef>
                <a:spcPts val="0"/>
              </a:spcBef>
              <a:buFontTx/>
              <a:buNone/>
              <a:defRPr sz="3600" baseline="0">
                <a:solidFill>
                  <a:schemeClr val="bg1"/>
                </a:solidFill>
              </a:defRPr>
            </a:lvl1pPr>
          </a:lstStyle>
          <a:p>
            <a:pPr lvl="0"/>
            <a:r>
              <a:rPr lang="en-US" noProof="0" dirty="0" smtClean="0"/>
              <a:t>Click to add text</a:t>
            </a:r>
          </a:p>
          <a:p>
            <a:pPr lvl="0"/>
            <a:endParaRPr lang="en-US" noProof="0" dirty="0" smtClean="0"/>
          </a:p>
        </p:txBody>
      </p:sp>
    </p:spTree>
    <p:extLst>
      <p:ext uri="{BB962C8B-B14F-4D97-AF65-F5344CB8AC3E}">
        <p14:creationId xmlns:p14="http://schemas.microsoft.com/office/powerpoint/2010/main" val="10000235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bottom">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dirty="0" smtClean="0"/>
              <a:t>Click icon to add picture</a:t>
            </a:r>
            <a:endParaRPr lang="en-US" dirty="0"/>
          </a:p>
        </p:txBody>
      </p:sp>
      <p:sp>
        <p:nvSpPr>
          <p:cNvPr id="11" name="Text Placeholder 12"/>
          <p:cNvSpPr>
            <a:spLocks noGrp="1"/>
          </p:cNvSpPr>
          <p:nvPr>
            <p:ph type="body" sz="quarter" idx="15" hasCustomPrompt="1"/>
          </p:nvPr>
        </p:nvSpPr>
        <p:spPr bwMode="gray">
          <a:xfrm>
            <a:off x="0" y="3933827"/>
            <a:ext cx="9144000" cy="1209675"/>
          </a:xfrm>
          <a:prstGeom prst="rect">
            <a:avLst/>
          </a:prstGeom>
          <a:solidFill>
            <a:schemeClr val="accent1">
              <a:lumMod val="75000"/>
              <a:alpha val="9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04825" y="4218316"/>
            <a:ext cx="8135938" cy="652462"/>
          </a:xfrm>
          <a:prstGeom prst="rect">
            <a:avLst/>
          </a:prstGeom>
        </p:spPr>
        <p:txBody>
          <a:bodyPr lIns="0" tIns="0" rIns="0" bIns="0"/>
          <a:lstStyle>
            <a:lvl1pPr marL="0" indent="0" algn="l">
              <a:spcBef>
                <a:spcPts val="0"/>
              </a:spcBef>
              <a:buFontTx/>
              <a:buNone/>
              <a:defRPr sz="3600" baseline="0">
                <a:solidFill>
                  <a:schemeClr val="bg1"/>
                </a:solidFill>
              </a:defRPr>
            </a:lvl1pPr>
          </a:lstStyle>
          <a:p>
            <a:pPr lvl="0"/>
            <a:r>
              <a:rPr lang="en-US" noProof="0" dirty="0" smtClean="0"/>
              <a:t>Click to add text</a:t>
            </a:r>
          </a:p>
          <a:p>
            <a:pPr lvl="0"/>
            <a:endParaRPr lang="en-US" noProof="0" dirty="0" smtClean="0"/>
          </a:p>
        </p:txBody>
      </p:sp>
    </p:spTree>
    <p:extLst>
      <p:ext uri="{BB962C8B-B14F-4D97-AF65-F5344CB8AC3E}">
        <p14:creationId xmlns:p14="http://schemas.microsoft.com/office/powerpoint/2010/main" val="138594449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bleed photo small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noProof="0" dirty="0" smtClean="0"/>
              <a:t>Click icon to add picture</a:t>
            </a:r>
            <a:endParaRPr lang="en-US" noProof="0" dirty="0"/>
          </a:p>
        </p:txBody>
      </p:sp>
      <p:sp>
        <p:nvSpPr>
          <p:cNvPr id="3" name="Text Placeholder 2"/>
          <p:cNvSpPr>
            <a:spLocks noGrp="1"/>
          </p:cNvSpPr>
          <p:nvPr>
            <p:ph type="body" sz="quarter" idx="10" hasCustomPrompt="1"/>
          </p:nvPr>
        </p:nvSpPr>
        <p:spPr bwMode="gray">
          <a:xfrm>
            <a:off x="504825" y="2429550"/>
            <a:ext cx="3510000" cy="1971000"/>
          </a:xfrm>
          <a:prstGeom prst="rect">
            <a:avLst/>
          </a:prstGeom>
          <a:solidFill>
            <a:srgbClr val="004D79">
              <a:alpha val="90000"/>
            </a:srgbClr>
          </a:solidFill>
        </p:spPr>
        <p:txBody>
          <a:bodyPr lIns="134955" tIns="134955" rIns="134955" bIns="134955"/>
          <a:lstStyle>
            <a:lvl1pPr marL="0" indent="0" algn="l">
              <a:spcBef>
                <a:spcPts val="0"/>
              </a:spcBef>
              <a:buFontTx/>
              <a:buNone/>
              <a:defRPr sz="3600" baseline="0">
                <a:solidFill>
                  <a:schemeClr val="bg1"/>
                </a:solidFill>
              </a:defRPr>
            </a:lvl1pPr>
          </a:lstStyle>
          <a:p>
            <a:pPr lvl="0"/>
            <a:r>
              <a:rPr lang="en-US" noProof="0" dirty="0" smtClean="0"/>
              <a:t>Click to add text</a:t>
            </a:r>
          </a:p>
        </p:txBody>
      </p:sp>
    </p:spTree>
    <p:extLst>
      <p:ext uri="{BB962C8B-B14F-4D97-AF65-F5344CB8AC3E}">
        <p14:creationId xmlns:p14="http://schemas.microsoft.com/office/powerpoint/2010/main" val="274990957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 bleed photo small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5143500"/>
          </a:xfrm>
          <a:prstGeom prst="rect">
            <a:avLst/>
          </a:prstGeom>
          <a:noFill/>
        </p:spPr>
        <p:txBody>
          <a:bodyPr/>
          <a:lstStyle>
            <a:lvl1pPr marL="0" indent="0">
              <a:buNone/>
              <a:defRPr sz="1000"/>
            </a:lvl1pPr>
          </a:lstStyle>
          <a:p>
            <a:r>
              <a:rPr lang="en-US" noProof="0" dirty="0" smtClean="0"/>
              <a:t>Click icon to add picture</a:t>
            </a:r>
            <a:endParaRPr lang="en-US" noProof="0" dirty="0"/>
          </a:p>
        </p:txBody>
      </p:sp>
      <p:sp>
        <p:nvSpPr>
          <p:cNvPr id="5" name="Text Placeholder 2"/>
          <p:cNvSpPr>
            <a:spLocks noGrp="1"/>
          </p:cNvSpPr>
          <p:nvPr>
            <p:ph type="body" sz="quarter" idx="16" hasCustomPrompt="1"/>
          </p:nvPr>
        </p:nvSpPr>
        <p:spPr bwMode="gray">
          <a:xfrm>
            <a:off x="5130763" y="466725"/>
            <a:ext cx="3510000" cy="1971000"/>
          </a:xfrm>
          <a:prstGeom prst="rect">
            <a:avLst/>
          </a:prstGeom>
          <a:solidFill>
            <a:srgbClr val="004D79">
              <a:alpha val="90000"/>
            </a:srgbClr>
          </a:solidFill>
        </p:spPr>
        <p:txBody>
          <a:bodyPr lIns="134955" tIns="134955" rIns="134955" bIns="134955"/>
          <a:lstStyle>
            <a:lvl1pPr marL="0" indent="0" algn="l">
              <a:spcBef>
                <a:spcPts val="0"/>
              </a:spcBef>
              <a:buFontTx/>
              <a:buNone/>
              <a:defRPr sz="3600" baseline="0">
                <a:solidFill>
                  <a:schemeClr val="bg1"/>
                </a:solidFill>
              </a:defRPr>
            </a:lvl1pPr>
          </a:lstStyle>
          <a:p>
            <a:pPr lvl="0"/>
            <a:r>
              <a:rPr lang="en-US" noProof="0" dirty="0" smtClean="0"/>
              <a:t>Click to add text</a:t>
            </a:r>
          </a:p>
        </p:txBody>
      </p:sp>
    </p:spTree>
    <p:extLst>
      <p:ext uri="{BB962C8B-B14F-4D97-AF65-F5344CB8AC3E}">
        <p14:creationId xmlns:p14="http://schemas.microsoft.com/office/powerpoint/2010/main" val="27726821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ark aqua">
    <p:spTree>
      <p:nvGrpSpPr>
        <p:cNvPr id="1" name=""/>
        <p:cNvGrpSpPr/>
        <p:nvPr/>
      </p:nvGrpSpPr>
      <p:grpSpPr>
        <a:xfrm>
          <a:off x="0" y="0"/>
          <a:ext cx="0" cy="0"/>
          <a:chOff x="0" y="0"/>
          <a:chExt cx="0" cy="0"/>
        </a:xfrm>
      </p:grpSpPr>
      <p:sp>
        <p:nvSpPr>
          <p:cNvPr id="24" name="Rectangle 23"/>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25"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156570"/>
              </a:gs>
              <a:gs pos="100000">
                <a:srgbClr val="1E9D8B"/>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27"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28"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29"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30" name="Picture 29"/>
          <p:cNvPicPr>
            <a:picLocks noChangeAspect="1"/>
          </p:cNvPicPr>
          <p:nvPr userDrawn="1"/>
        </p:nvPicPr>
        <p:blipFill>
          <a:blip r:embed="rId3"/>
          <a:stretch>
            <a:fillRect/>
          </a:stretch>
        </p:blipFill>
        <p:spPr>
          <a:xfrm>
            <a:off x="832031" y="4716307"/>
            <a:ext cx="1295807" cy="202278"/>
          </a:xfrm>
          <a:prstGeom prst="rect">
            <a:avLst/>
          </a:prstGeom>
        </p:spPr>
      </p:pic>
      <p:pic>
        <p:nvPicPr>
          <p:cNvPr id="31" name="Picture 30"/>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415705393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nagement review – 3 rows top box">
    <p:spTree>
      <p:nvGrpSpPr>
        <p:cNvPr id="1" name=""/>
        <p:cNvGrpSpPr/>
        <p:nvPr/>
      </p:nvGrpSpPr>
      <p:grpSpPr>
        <a:xfrm>
          <a:off x="0" y="0"/>
          <a:ext cx="0" cy="0"/>
          <a:chOff x="0" y="0"/>
          <a:chExt cx="0" cy="0"/>
        </a:xfrm>
      </p:grpSpPr>
      <p:cxnSp>
        <p:nvCxnSpPr>
          <p:cNvPr id="12" name="Straight Connector 11"/>
          <p:cNvCxnSpPr/>
          <p:nvPr userDrawn="1">
            <p:custDataLst>
              <p:tags r:id="rId1"/>
            </p:custDataLst>
          </p:nvPr>
        </p:nvCxnSpPr>
        <p:spPr>
          <a:xfrm>
            <a:off x="0" y="47218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6" hasCustomPrompt="1"/>
          </p:nvPr>
        </p:nvSpPr>
        <p:spPr>
          <a:xfrm>
            <a:off x="0" y="0"/>
            <a:ext cx="2448000" cy="130421"/>
          </a:xfrm>
          <a:prstGeom prst="rect">
            <a:avLst/>
          </a:prstGeom>
        </p:spPr>
        <p:txBody>
          <a:bodyPr lIns="144000" tIns="0" rIns="36000" bIns="36000"/>
          <a:lstStyle>
            <a:lvl1pPr marL="0" indent="0">
              <a:buNone/>
              <a:defRPr sz="800"/>
            </a:lvl1pPr>
          </a:lstStyle>
          <a:p>
            <a:pPr lvl="0"/>
            <a:r>
              <a:rPr lang="en-US" dirty="0" smtClean="0"/>
              <a:t>Reporting entity</a:t>
            </a:r>
            <a:endParaRPr lang="en-US" dirty="0"/>
          </a:p>
        </p:txBody>
      </p:sp>
      <p:sp>
        <p:nvSpPr>
          <p:cNvPr id="6" name="Text Placeholder 5"/>
          <p:cNvSpPr>
            <a:spLocks noGrp="1"/>
          </p:cNvSpPr>
          <p:nvPr>
            <p:ph type="body" sz="quarter" idx="17" hasCustomPrompt="1"/>
          </p:nvPr>
        </p:nvSpPr>
        <p:spPr>
          <a:xfrm>
            <a:off x="0" y="168973"/>
            <a:ext cx="2448000" cy="129600"/>
          </a:xfrm>
          <a:prstGeom prst="rect">
            <a:avLst/>
          </a:prstGeom>
        </p:spPr>
        <p:txBody>
          <a:bodyPr lIns="144000" tIns="0" rIns="36000" bIns="36000"/>
          <a:lstStyle>
            <a:lvl1pPr marL="0" indent="0">
              <a:buNone/>
              <a:defRPr sz="800" b="1" baseline="0"/>
            </a:lvl1pPr>
          </a:lstStyle>
          <a:p>
            <a:pPr lvl="0"/>
            <a:r>
              <a:rPr lang="en-US" dirty="0" smtClean="0"/>
              <a:t>Content, unit measurement</a:t>
            </a:r>
            <a:endParaRPr lang="en-US" dirty="0"/>
          </a:p>
        </p:txBody>
      </p:sp>
      <p:sp>
        <p:nvSpPr>
          <p:cNvPr id="8" name="Text Placeholder 7"/>
          <p:cNvSpPr>
            <a:spLocks noGrp="1"/>
          </p:cNvSpPr>
          <p:nvPr>
            <p:ph type="body" sz="quarter" idx="18" hasCustomPrompt="1"/>
          </p:nvPr>
        </p:nvSpPr>
        <p:spPr>
          <a:xfrm>
            <a:off x="0" y="337125"/>
            <a:ext cx="2448000" cy="129600"/>
          </a:xfrm>
          <a:prstGeom prst="rect">
            <a:avLst/>
          </a:prstGeom>
        </p:spPr>
        <p:txBody>
          <a:bodyPr lIns="144000" tIns="0" rIns="36000" bIns="0"/>
          <a:lstStyle>
            <a:lvl1pPr marL="0" indent="0">
              <a:buNone/>
              <a:defRPr sz="8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Time period, data scenario</a:t>
            </a:r>
            <a:endParaRPr lang="en-US" dirty="0"/>
          </a:p>
        </p:txBody>
      </p:sp>
      <p:sp>
        <p:nvSpPr>
          <p:cNvPr id="7" name="Content Placeholder 2"/>
          <p:cNvSpPr>
            <a:spLocks noGrp="1"/>
          </p:cNvSpPr>
          <p:nvPr>
            <p:ph sz="quarter" idx="19"/>
          </p:nvPr>
        </p:nvSpPr>
        <p:spPr>
          <a:xfrm>
            <a:off x="260350" y="685800"/>
            <a:ext cx="8529638" cy="4013597"/>
          </a:xfrm>
          <a:prstGeom prst="rect">
            <a:avLst/>
          </a:prstGeom>
        </p:spPr>
        <p:txBody>
          <a:bodyPr lIns="0" tIns="0" rIns="0" bIns="0" spcCol="432000"/>
          <a:lstStyle>
            <a:lvl1pPr marL="216000" indent="-216000">
              <a:lnSpc>
                <a:spcPts val="1620"/>
              </a:lnSpc>
              <a:spcBef>
                <a:spcPts val="0"/>
              </a:spcBef>
              <a:buFont typeface="Arial" panose="020B0604020202020204" pitchFamily="34" charset="0"/>
              <a:buChar char="•"/>
              <a:defRPr lang="en-US" sz="1300" smtClean="0"/>
            </a:lvl1pPr>
            <a:lvl2pPr marL="432000" indent="-180000">
              <a:lnSpc>
                <a:spcPts val="1620"/>
              </a:lnSpc>
              <a:spcBef>
                <a:spcPts val="0"/>
              </a:spcBef>
              <a:buFont typeface="Calibri" panose="020F0502020204030204" pitchFamily="34" charset="0"/>
              <a:buChar char="–"/>
              <a:defRPr lang="en-US" sz="1200" smtClean="0"/>
            </a:lvl2pPr>
            <a:lvl3pPr marL="576000" indent="-144000">
              <a:lnSpc>
                <a:spcPts val="1620"/>
              </a:lnSpc>
              <a:spcBef>
                <a:spcPts val="0"/>
              </a:spcBef>
              <a:defRPr lang="en-US" sz="1050" smtClean="0"/>
            </a:lvl3pPr>
            <a:lvl4pPr marL="792000" indent="-180000">
              <a:lnSpc>
                <a:spcPts val="1620"/>
              </a:lnSpc>
              <a:spcBef>
                <a:spcPts val="0"/>
              </a:spcBef>
              <a:defRPr lang="en-US" sz="1050" smtClean="0"/>
            </a:lvl4pPr>
            <a:lvl5pPr marL="936000" indent="-144000">
              <a:lnSpc>
                <a:spcPts val="1620"/>
              </a:lnSpc>
              <a:spcBef>
                <a:spcPts val="0"/>
              </a:spcBef>
              <a:buFont typeface="Arial" panose="020B0604020202020204" pitchFamily="34" charset="0"/>
              <a:buChar char="•"/>
              <a:defRPr lang="en-GB" sz="1050"/>
            </a:lvl5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4"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
        <p:nvSpPr>
          <p:cNvPr id="15"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16" name="Titel 4"/>
          <p:cNvSpPr>
            <a:spLocks noGrp="1"/>
          </p:cNvSpPr>
          <p:nvPr>
            <p:ph type="title" hasCustomPrompt="1"/>
          </p:nvPr>
        </p:nvSpPr>
        <p:spPr>
          <a:xfrm>
            <a:off x="2563109" y="73445"/>
            <a:ext cx="6385628" cy="380531"/>
          </a:xfrm>
        </p:spPr>
        <p:txBody>
          <a:bodyPr/>
          <a:lstStyle>
            <a:lvl1pPr algn="l">
              <a:lnSpc>
                <a:spcPts val="1600"/>
              </a:lnSpc>
              <a:defRPr sz="1600"/>
            </a:lvl1pPr>
          </a:lstStyle>
          <a:p>
            <a:r>
              <a:rPr lang="en-US" dirty="0" smtClean="0"/>
              <a:t>Click to add text</a:t>
            </a:r>
            <a:endParaRPr lang="en-US" dirty="0"/>
          </a:p>
        </p:txBody>
      </p:sp>
    </p:spTree>
    <p:extLst>
      <p:ext uri="{BB962C8B-B14F-4D97-AF65-F5344CB8AC3E}">
        <p14:creationId xmlns:p14="http://schemas.microsoft.com/office/powerpoint/2010/main" val="4335191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nagement review – 4 rows top box">
    <p:spTree>
      <p:nvGrpSpPr>
        <p:cNvPr id="1" name=""/>
        <p:cNvGrpSpPr/>
        <p:nvPr/>
      </p:nvGrpSpPr>
      <p:grpSpPr>
        <a:xfrm>
          <a:off x="0" y="0"/>
          <a:ext cx="0" cy="0"/>
          <a:chOff x="0" y="0"/>
          <a:chExt cx="0" cy="0"/>
        </a:xfrm>
      </p:grpSpPr>
      <p:cxnSp>
        <p:nvCxnSpPr>
          <p:cNvPr id="3"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Unit of measurement</a:t>
            </a:r>
            <a:endParaRPr lang="en-US" dirty="0"/>
          </a:p>
        </p:txBody>
      </p:sp>
      <p:sp>
        <p:nvSpPr>
          <p:cNvPr id="23"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Period, data scenario</a:t>
            </a:r>
            <a:endParaRPr lang="en-US" dirty="0"/>
          </a:p>
        </p:txBody>
      </p:sp>
      <p:sp>
        <p:nvSpPr>
          <p:cNvPr id="13" name="Content Placeholder 2"/>
          <p:cNvSpPr>
            <a:spLocks noGrp="1"/>
          </p:cNvSpPr>
          <p:nvPr>
            <p:ph sz="quarter" idx="20"/>
          </p:nvPr>
        </p:nvSpPr>
        <p:spPr>
          <a:xfrm>
            <a:off x="114300" y="639366"/>
            <a:ext cx="8955088" cy="3988594"/>
          </a:xfrm>
          <a:prstGeom prst="rect">
            <a:avLst/>
          </a:prstGeom>
        </p:spPr>
        <p:txBody>
          <a:bodyPr lIns="0" tIns="0" rIns="0" bIns="0" spcCol="432000"/>
          <a:lstStyle>
            <a:lvl1pPr marL="216000" indent="-216000">
              <a:lnSpc>
                <a:spcPts val="1620"/>
              </a:lnSpc>
              <a:spcBef>
                <a:spcPts val="0"/>
              </a:spcBef>
              <a:buFont typeface="Arial" panose="020B0604020202020204" pitchFamily="34" charset="0"/>
              <a:buChar char="•"/>
              <a:defRPr lang="en-US" sz="1300" smtClean="0"/>
            </a:lvl1pPr>
            <a:lvl2pPr marL="432000" indent="-180000">
              <a:lnSpc>
                <a:spcPts val="1620"/>
              </a:lnSpc>
              <a:spcBef>
                <a:spcPts val="0"/>
              </a:spcBef>
              <a:buFont typeface="Calibri" panose="020F0502020204030204" pitchFamily="34" charset="0"/>
              <a:buChar char="–"/>
              <a:defRPr lang="en-US" sz="1200" smtClean="0"/>
            </a:lvl2pPr>
            <a:lvl3pPr marL="576000" indent="-144000">
              <a:lnSpc>
                <a:spcPts val="1620"/>
              </a:lnSpc>
              <a:spcBef>
                <a:spcPts val="0"/>
              </a:spcBef>
              <a:defRPr lang="en-US" sz="1000" smtClean="0"/>
            </a:lvl3pPr>
            <a:lvl4pPr marL="792000" indent="-180000">
              <a:lnSpc>
                <a:spcPts val="1620"/>
              </a:lnSpc>
              <a:spcBef>
                <a:spcPts val="0"/>
              </a:spcBef>
              <a:defRPr lang="en-US" sz="1000" smtClean="0"/>
            </a:lvl4pPr>
            <a:lvl5pPr marL="936000" indent="-144000">
              <a:lnSpc>
                <a:spcPts val="1620"/>
              </a:lnSpc>
              <a:spcBef>
                <a:spcPts val="0"/>
              </a:spcBef>
              <a:buFont typeface="Arial" panose="020B0604020202020204" pitchFamily="34" charset="0"/>
              <a:buChar char="•"/>
              <a:defRPr lang="en-GB" sz="1000"/>
            </a:lvl5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Reporting entity</a:t>
            </a:r>
            <a:endParaRPr lang="en-US" dirty="0"/>
          </a:p>
        </p:txBody>
      </p:sp>
      <p:sp>
        <p:nvSpPr>
          <p:cNvPr id="18"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smtClean="0"/>
              <a:t>P&amp;L</a:t>
            </a:r>
            <a:r>
              <a:rPr lang="en-US" dirty="0" smtClean="0"/>
              <a:t> detail per business</a:t>
            </a:r>
            <a:endParaRPr lang="en-US" dirty="0"/>
          </a:p>
        </p:txBody>
      </p:sp>
      <p:sp>
        <p:nvSpPr>
          <p:cNvPr id="24"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smtClean="0"/>
              <a:t>Click to add text</a:t>
            </a:r>
            <a:endParaRPr lang="en-US" dirty="0"/>
          </a:p>
        </p:txBody>
      </p:sp>
      <p:sp>
        <p:nvSpPr>
          <p:cNvPr id="12"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9"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
        <p:nvSpPr>
          <p:cNvPr id="20"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0414807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3" userDrawn="1">
          <p15:clr>
            <a:srgbClr val="FBAE40"/>
          </p15:clr>
        </p15:guide>
        <p15:guide id="2" orient="horz" pos="534" userDrawn="1">
          <p15:clr>
            <a:srgbClr val="FBAE40"/>
          </p15:clr>
        </p15:guide>
        <p15:guide id="3" pos="5697" userDrawn="1">
          <p15:clr>
            <a:srgbClr val="FBAE40"/>
          </p15:clr>
        </p15:guide>
        <p15:guide id="4" orient="horz" pos="393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nagement review – blank">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Unit of measurement</a:t>
            </a:r>
            <a:endParaRPr lang="en-US" dirty="0"/>
          </a:p>
        </p:txBody>
      </p:sp>
      <p:sp>
        <p:nvSpPr>
          <p:cNvPr id="22"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Period, data scenario</a:t>
            </a:r>
            <a:endParaRPr lang="en-US" dirty="0"/>
          </a:p>
        </p:txBody>
      </p:sp>
      <p:sp>
        <p:nvSpPr>
          <p:cNvPr id="11"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smtClean="0"/>
              <a:t>Click to add text</a:t>
            </a:r>
            <a:endParaRPr lang="en-US" dirty="0"/>
          </a:p>
        </p:txBody>
      </p:sp>
      <p:sp>
        <p:nvSpPr>
          <p:cNvPr id="14"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Reporting entity</a:t>
            </a:r>
            <a:endParaRPr lang="en-US" dirty="0"/>
          </a:p>
        </p:txBody>
      </p:sp>
      <p:sp>
        <p:nvSpPr>
          <p:cNvPr id="16"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smtClean="0"/>
              <a:t>P&amp;L</a:t>
            </a:r>
            <a:r>
              <a:rPr lang="en-US" dirty="0" smtClean="0"/>
              <a:t> detail per business</a:t>
            </a:r>
            <a:endParaRPr lang="en-US" dirty="0"/>
          </a:p>
        </p:txBody>
      </p:sp>
      <p:sp>
        <p:nvSpPr>
          <p:cNvPr id="17"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8"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
        <p:nvSpPr>
          <p:cNvPr id="19"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4770608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3" userDrawn="1">
          <p15:clr>
            <a:srgbClr val="FBAE40"/>
          </p15:clr>
        </p15:guide>
        <p15:guide id="2" pos="5696" userDrawn="1">
          <p15:clr>
            <a:srgbClr val="FBAE40"/>
          </p15:clr>
        </p15:guide>
        <p15:guide id="3" orient="horz" pos="3934" userDrawn="1">
          <p15:clr>
            <a:srgbClr val="FBAE40"/>
          </p15:clr>
        </p15:guide>
        <p15:guide id="4" orient="horz" pos="534" userDrawn="1">
          <p15:clr>
            <a:srgbClr val="FBAE40"/>
          </p15:clr>
        </p15:guide>
        <p15:guide id="5" orient="horz" pos="5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nagement review – no top box">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smtClean="0"/>
              <a:t>Click to add text</a:t>
            </a:r>
            <a:endParaRPr lang="en-US" dirty="0"/>
          </a:p>
        </p:txBody>
      </p:sp>
      <p:sp>
        <p:nvSpPr>
          <p:cNvPr id="9"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3"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
        <p:nvSpPr>
          <p:cNvPr id="14"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3738043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nagement review – text box right">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Unit of measurement</a:t>
            </a:r>
            <a:endParaRPr lang="en-US" dirty="0"/>
          </a:p>
        </p:txBody>
      </p:sp>
      <p:sp>
        <p:nvSpPr>
          <p:cNvPr id="22"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Period, data scenario</a:t>
            </a:r>
            <a:endParaRPr lang="en-US" dirty="0"/>
          </a:p>
        </p:txBody>
      </p:sp>
      <p:sp>
        <p:nvSpPr>
          <p:cNvPr id="11" name="Textplatzhalter 4"/>
          <p:cNvSpPr>
            <a:spLocks noGrp="1"/>
          </p:cNvSpPr>
          <p:nvPr>
            <p:ph type="body" sz="quarter" idx="13"/>
          </p:nvPr>
        </p:nvSpPr>
        <p:spPr>
          <a:xfrm>
            <a:off x="5910263" y="1161000"/>
            <a:ext cx="2694185" cy="3462978"/>
          </a:xfrm>
          <a:prstGeom prst="rect">
            <a:avLst/>
          </a:prstGeom>
        </p:spPr>
        <p:txBody>
          <a:bodyPr lIns="0" tIns="0" rIns="0" bIns="0" spcCol="432000"/>
          <a:lstStyle>
            <a:lvl1pPr marL="0" indent="0">
              <a:lnSpc>
                <a:spcPts val="1260"/>
              </a:lnSpc>
              <a:spcBef>
                <a:spcPts val="0"/>
              </a:spcBef>
              <a:buFont typeface="Arial" pitchFamily="34" charset="0"/>
              <a:buNone/>
              <a:defRPr sz="105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nSpc>
                <a:spcPts val="1260"/>
              </a:lnSpc>
              <a:spcBef>
                <a:spcPts val="0"/>
              </a:spcBef>
              <a:buFont typeface="Calibri" panose="020F0502020204030204" pitchFamily="34" charset="0"/>
              <a:buChar char="–"/>
              <a:defRPr sz="850"/>
            </a:lvl4pPr>
            <a:lvl5pPr marL="576000" indent="-90000">
              <a:lnSpc>
                <a:spcPts val="1260"/>
              </a:lnSpc>
              <a:spcBef>
                <a:spcPts val="0"/>
              </a:spcBef>
              <a:buFont typeface="Arial" panose="020B0604020202020204" pitchFamily="34" charset="0"/>
              <a:buChar char="•"/>
              <a:defRPr sz="85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marL="0" lvl="0" indent="0">
              <a:lnSpc>
                <a:spcPts val="1260"/>
              </a:lnSpc>
              <a:spcBef>
                <a:spcPts val="0"/>
              </a:spcBef>
              <a:buFont typeface="Arial" pitchFamily="34" charset="0"/>
              <a:buNone/>
            </a:pPr>
            <a:r>
              <a:rPr lang="en-US" sz="1050" dirty="0" smtClean="0"/>
              <a:t>Edit Master text styles</a:t>
            </a:r>
          </a:p>
        </p:txBody>
      </p:sp>
      <p:sp>
        <p:nvSpPr>
          <p:cNvPr id="13"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smtClean="0"/>
              <a:t>Click to add text</a:t>
            </a:r>
            <a:endParaRPr lang="en-US" dirty="0"/>
          </a:p>
        </p:txBody>
      </p:sp>
      <p:sp>
        <p:nvSpPr>
          <p:cNvPr id="20"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Reporting entity</a:t>
            </a:r>
            <a:endParaRPr lang="en-US" dirty="0"/>
          </a:p>
        </p:txBody>
      </p:sp>
      <p:sp>
        <p:nvSpPr>
          <p:cNvPr id="23"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smtClean="0"/>
              <a:t>P&amp;L</a:t>
            </a:r>
            <a:r>
              <a:rPr lang="en-US" dirty="0" smtClean="0"/>
              <a:t> detail per business</a:t>
            </a:r>
            <a:endParaRPr lang="en-US" dirty="0"/>
          </a:p>
        </p:txBody>
      </p:sp>
      <p:sp>
        <p:nvSpPr>
          <p:cNvPr id="14"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17"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
        <p:nvSpPr>
          <p:cNvPr id="18"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0011872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nagement review – text box left">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55894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8" hasCustomPrompt="1"/>
          </p:nvPr>
        </p:nvSpPr>
        <p:spPr>
          <a:xfrm>
            <a:off x="99060" y="289044"/>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Unit of measurement</a:t>
            </a:r>
            <a:endParaRPr lang="en-US" dirty="0"/>
          </a:p>
        </p:txBody>
      </p:sp>
      <p:sp>
        <p:nvSpPr>
          <p:cNvPr id="22" name="Text Placeholder 2"/>
          <p:cNvSpPr>
            <a:spLocks noGrp="1"/>
          </p:cNvSpPr>
          <p:nvPr>
            <p:ph type="body" sz="quarter" idx="19" hasCustomPrompt="1"/>
          </p:nvPr>
        </p:nvSpPr>
        <p:spPr>
          <a:xfrm>
            <a:off x="99060" y="419841"/>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Period, data scenario</a:t>
            </a:r>
            <a:endParaRPr lang="en-US" dirty="0"/>
          </a:p>
        </p:txBody>
      </p:sp>
      <p:sp>
        <p:nvSpPr>
          <p:cNvPr id="11" name="Textplatzhalter 2"/>
          <p:cNvSpPr>
            <a:spLocks noGrp="1"/>
          </p:cNvSpPr>
          <p:nvPr>
            <p:ph type="body" sz="quarter" idx="13"/>
          </p:nvPr>
        </p:nvSpPr>
        <p:spPr>
          <a:xfrm>
            <a:off x="100776" y="3757178"/>
            <a:ext cx="3817122" cy="870978"/>
          </a:xfrm>
          <a:prstGeom prst="rect">
            <a:avLst/>
          </a:prstGeom>
        </p:spPr>
        <p:txBody>
          <a:bodyPr lIns="0" tIns="0" rIns="0" bIns="0"/>
          <a:lstStyle>
            <a:lvl1pPr marL="0" indent="0">
              <a:lnSpc>
                <a:spcPts val="1260"/>
              </a:lnSpc>
              <a:spcBef>
                <a:spcPts val="0"/>
              </a:spcBef>
              <a:buNone/>
              <a:defRPr sz="1050" baseline="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gn="l" defTabSz="914400" rtl="0" eaLnBrk="1" latinLnBrk="0" hangingPunct="1">
              <a:lnSpc>
                <a:spcPts val="1260"/>
              </a:lnSpc>
              <a:spcBef>
                <a:spcPts val="0"/>
              </a:spcBef>
              <a:buFont typeface="Calibri" panose="020F0502020204030204" pitchFamily="34" charset="0"/>
              <a:buChar char="–"/>
              <a:defRPr lang="de-DE" sz="850" kern="1200" dirty="0" smtClean="0">
                <a:solidFill>
                  <a:schemeClr val="tx1"/>
                </a:solidFill>
                <a:latin typeface="+mn-lt"/>
                <a:ea typeface="+mn-ea"/>
                <a:cs typeface="+mn-cs"/>
              </a:defRPr>
            </a:lvl4pPr>
            <a:lvl5pPr marL="576000" indent="-90000">
              <a:lnSpc>
                <a:spcPts val="1260"/>
              </a:lnSpc>
              <a:spcBef>
                <a:spcPts val="0"/>
              </a:spcBef>
              <a:buFont typeface="Arial" panose="020B0604020202020204" pitchFamily="34" charset="0"/>
              <a:buChar char="•"/>
              <a:defRPr sz="85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marL="0" lvl="0" indent="0">
              <a:lnSpc>
                <a:spcPts val="1260"/>
              </a:lnSpc>
              <a:spcBef>
                <a:spcPts val="0"/>
              </a:spcBef>
              <a:buNone/>
            </a:pPr>
            <a:r>
              <a:rPr lang="en-US" sz="1050" dirty="0" smtClean="0">
                <a:solidFill>
                  <a:srgbClr val="000000"/>
                </a:solidFill>
              </a:rPr>
              <a:t>Edit Master text styles</a:t>
            </a:r>
          </a:p>
        </p:txBody>
      </p:sp>
      <p:sp>
        <p:nvSpPr>
          <p:cNvPr id="12" name="Titel 4"/>
          <p:cNvSpPr>
            <a:spLocks noGrp="1"/>
          </p:cNvSpPr>
          <p:nvPr>
            <p:ph type="title" hasCustomPrompt="1"/>
          </p:nvPr>
        </p:nvSpPr>
        <p:spPr>
          <a:xfrm>
            <a:off x="2658359" y="84875"/>
            <a:ext cx="6385628" cy="380531"/>
          </a:xfrm>
        </p:spPr>
        <p:txBody>
          <a:bodyPr/>
          <a:lstStyle>
            <a:lvl1pPr algn="l">
              <a:lnSpc>
                <a:spcPts val="1600"/>
              </a:lnSpc>
              <a:defRPr sz="1600"/>
            </a:lvl1pPr>
          </a:lstStyle>
          <a:p>
            <a:r>
              <a:rPr lang="en-US" dirty="0" smtClean="0"/>
              <a:t>Click to add text</a:t>
            </a:r>
            <a:endParaRPr lang="en-US" dirty="0"/>
          </a:p>
        </p:txBody>
      </p:sp>
      <p:sp>
        <p:nvSpPr>
          <p:cNvPr id="16" name="Text Placeholder 2"/>
          <p:cNvSpPr>
            <a:spLocks noGrp="1"/>
          </p:cNvSpPr>
          <p:nvPr>
            <p:ph type="body" sz="quarter" idx="21" hasCustomPrompt="1"/>
          </p:nvPr>
        </p:nvSpPr>
        <p:spPr>
          <a:xfrm>
            <a:off x="99060" y="15632"/>
            <a:ext cx="2349942" cy="129600"/>
          </a:xfrm>
          <a:prstGeom prst="rect">
            <a:avLst/>
          </a:prstGeom>
          <a:ln>
            <a:noFill/>
          </a:ln>
        </p:spPr>
        <p:txBody>
          <a:bodyPr lIns="0" tIns="0" rIns="0" bIns="0">
            <a:noAutofit/>
          </a:bodyPr>
          <a:lstStyle>
            <a:lvl1pPr marL="0" indent="0" algn="l">
              <a:spcBef>
                <a:spcPts val="0"/>
              </a:spcBef>
              <a:buFontTx/>
              <a:buNone/>
              <a:defRPr sz="800" b="0" baseline="0">
                <a:solidFill>
                  <a:schemeClr val="tx1"/>
                </a:solidFill>
              </a:defRPr>
            </a:lvl1pPr>
          </a:lstStyle>
          <a:p>
            <a:r>
              <a:rPr lang="en-US" dirty="0" smtClean="0"/>
              <a:t>Reporting entity</a:t>
            </a:r>
            <a:endParaRPr lang="en-US" dirty="0"/>
          </a:p>
        </p:txBody>
      </p:sp>
      <p:sp>
        <p:nvSpPr>
          <p:cNvPr id="18" name="Text Placeholder 2"/>
          <p:cNvSpPr>
            <a:spLocks noGrp="1"/>
          </p:cNvSpPr>
          <p:nvPr>
            <p:ph type="body" sz="quarter" idx="22" hasCustomPrompt="1"/>
          </p:nvPr>
        </p:nvSpPr>
        <p:spPr>
          <a:xfrm>
            <a:off x="99060" y="146429"/>
            <a:ext cx="2349942" cy="129600"/>
          </a:xfrm>
          <a:prstGeom prst="rect">
            <a:avLst/>
          </a:prstGeom>
          <a:ln>
            <a:noFill/>
          </a:ln>
        </p:spPr>
        <p:txBody>
          <a:bodyPr lIns="0" tIns="0" rIns="0" bIns="0">
            <a:noAutofit/>
          </a:bodyPr>
          <a:lstStyle>
            <a:lvl1pPr marL="0" indent="0" algn="l">
              <a:spcBef>
                <a:spcPts val="0"/>
              </a:spcBef>
              <a:buFontTx/>
              <a:buNone/>
              <a:defRPr sz="800" b="1" baseline="0">
                <a:solidFill>
                  <a:schemeClr val="tx1"/>
                </a:solidFill>
              </a:defRPr>
            </a:lvl1pPr>
          </a:lstStyle>
          <a:p>
            <a:r>
              <a:rPr lang="en-US" dirty="0" err="1" smtClean="0"/>
              <a:t>P&amp;L</a:t>
            </a:r>
            <a:r>
              <a:rPr lang="en-US" dirty="0" smtClean="0"/>
              <a:t> detail per business</a:t>
            </a:r>
            <a:endParaRPr lang="en-US" dirty="0"/>
          </a:p>
        </p:txBody>
      </p:sp>
      <p:sp>
        <p:nvSpPr>
          <p:cNvPr id="20" name="Date Placeholder 1"/>
          <p:cNvSpPr>
            <a:spLocks noGrp="1"/>
          </p:cNvSpPr>
          <p:nvPr>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23" name="Footer Placeholder 5"/>
          <p:cNvSpPr>
            <a:spLocks noGrp="1"/>
          </p:cNvSpPr>
          <p:nvPr>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
        <p:nvSpPr>
          <p:cNvPr id="24" name="Slide Number Placeholder 7"/>
          <p:cNvSpPr>
            <a:spLocks noGrp="1"/>
          </p:cNvSpPr>
          <p:nvPr>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6416065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10" name="Freeform 9"/>
          <p:cNvSpPr/>
          <p:nvPr userDrawn="1">
            <p:custDataLst>
              <p:tags r:id="rId1"/>
            </p:custDataLst>
          </p:nvPr>
        </p:nvSpPr>
        <p:spPr bwMode="gray">
          <a:xfrm>
            <a:off x="1" y="2"/>
            <a:ext cx="9144001" cy="51435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28" tIns="45714" rIns="91428" bIns="45714" numCol="1" rtlCol="0" anchor="t" anchorCtr="0" compatLnSpc="1">
            <a:prstTxWarp prst="textNoShape">
              <a:avLst/>
            </a:prstTxWarp>
          </a:bodyPr>
          <a:lstStyle/>
          <a:p>
            <a:pPr marL="0" marR="0" indent="0" algn="l" defTabSz="91427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pic>
        <p:nvPicPr>
          <p:cNvPr id="6" name="Picture 5"/>
          <p:cNvPicPr>
            <a:picLocks/>
          </p:cNvPicPr>
          <p:nvPr userDrawn="1"/>
        </p:nvPicPr>
        <p:blipFill>
          <a:blip r:embed="rId3">
            <a:alphaModFix/>
          </a:blip>
          <a:stretch>
            <a:fillRect/>
          </a:stretch>
        </p:blipFill>
        <p:spPr>
          <a:xfrm>
            <a:off x="3988103" y="1835838"/>
            <a:ext cx="1144502" cy="1457824"/>
          </a:xfrm>
          <a:prstGeom prst="rect">
            <a:avLst/>
          </a:prstGeom>
          <a:noFill/>
        </p:spPr>
      </p:pic>
    </p:spTree>
    <p:extLst>
      <p:ext uri="{BB962C8B-B14F-4D97-AF65-F5344CB8AC3E}">
        <p14:creationId xmlns:p14="http://schemas.microsoft.com/office/powerpoint/2010/main" val="228822605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7" name="Rectangle 6"/>
          <p:cNvSpPr/>
          <p:nvPr userDrawn="1"/>
        </p:nvSpPr>
        <p:spPr bwMode="white">
          <a:xfrm>
            <a:off x="107504" y="4677984"/>
            <a:ext cx="89289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31" tIns="40815" rIns="81631" bIns="40815" rtlCol="0" anchor="ctr"/>
          <a:lstStyle/>
          <a:p>
            <a:pPr algn="ctr"/>
            <a:endParaRPr lang="en-US" dirty="0"/>
          </a:p>
        </p:txBody>
      </p:sp>
      <p:pic>
        <p:nvPicPr>
          <p:cNvPr id="4"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990227" y="1842324"/>
            <a:ext cx="1144502" cy="1457662"/>
          </a:xfrm>
          <a:prstGeom prst="rect">
            <a:avLst/>
          </a:prstGeom>
          <a:ln>
            <a:noFill/>
          </a:ln>
        </p:spPr>
      </p:pic>
    </p:spTree>
    <p:extLst>
      <p:ext uri="{BB962C8B-B14F-4D97-AF65-F5344CB8AC3E}">
        <p14:creationId xmlns:p14="http://schemas.microsoft.com/office/powerpoint/2010/main" val="30029120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qua">
    <p:spTree>
      <p:nvGrpSpPr>
        <p:cNvPr id="1" name=""/>
        <p:cNvGrpSpPr/>
        <p:nvPr/>
      </p:nvGrpSpPr>
      <p:grpSpPr>
        <a:xfrm>
          <a:off x="0" y="0"/>
          <a:ext cx="0" cy="0"/>
          <a:chOff x="0" y="0"/>
          <a:chExt cx="0" cy="0"/>
        </a:xfrm>
      </p:grpSpPr>
      <p:sp>
        <p:nvSpPr>
          <p:cNvPr id="11" name="Rectangle 10"/>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2"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18000">
                <a:srgbClr val="1E9D8B"/>
              </a:gs>
              <a:gs pos="0">
                <a:srgbClr val="1E9D8B"/>
              </a:gs>
              <a:gs pos="100000">
                <a:srgbClr val="4FB5AE"/>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4"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15"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19"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20" name="Picture 19"/>
          <p:cNvPicPr>
            <a:picLocks noChangeAspect="1"/>
          </p:cNvPicPr>
          <p:nvPr userDrawn="1"/>
        </p:nvPicPr>
        <p:blipFill>
          <a:blip r:embed="rId3"/>
          <a:stretch>
            <a:fillRect/>
          </a:stretch>
        </p:blipFill>
        <p:spPr>
          <a:xfrm>
            <a:off x="832031" y="4716307"/>
            <a:ext cx="1295807" cy="202278"/>
          </a:xfrm>
          <a:prstGeom prst="rect">
            <a:avLst/>
          </a:prstGeom>
        </p:spPr>
      </p:pic>
      <p:pic>
        <p:nvPicPr>
          <p:cNvPr id="21" name="Picture 20"/>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2123496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green">
    <p:spTree>
      <p:nvGrpSpPr>
        <p:cNvPr id="1" name=""/>
        <p:cNvGrpSpPr/>
        <p:nvPr/>
      </p:nvGrpSpPr>
      <p:grpSpPr>
        <a:xfrm>
          <a:off x="0" y="0"/>
          <a:ext cx="0" cy="0"/>
          <a:chOff x="0" y="0"/>
          <a:chExt cx="0" cy="0"/>
        </a:xfrm>
      </p:grpSpPr>
      <p:sp>
        <p:nvSpPr>
          <p:cNvPr id="21" name="Rectangle 20"/>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22"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00693C"/>
              </a:gs>
              <a:gs pos="100000">
                <a:srgbClr val="5B8F22"/>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24"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25"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26"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27" name="Picture 26"/>
          <p:cNvPicPr>
            <a:picLocks noChangeAspect="1"/>
          </p:cNvPicPr>
          <p:nvPr userDrawn="1"/>
        </p:nvPicPr>
        <p:blipFill>
          <a:blip r:embed="rId3"/>
          <a:stretch>
            <a:fillRect/>
          </a:stretch>
        </p:blipFill>
        <p:spPr>
          <a:xfrm>
            <a:off x="832031" y="4716307"/>
            <a:ext cx="1295807" cy="202278"/>
          </a:xfrm>
          <a:prstGeom prst="rect">
            <a:avLst/>
          </a:prstGeom>
        </p:spPr>
      </p:pic>
      <p:pic>
        <p:nvPicPr>
          <p:cNvPr id="28" name="Picture 27"/>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2482967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22" name="Rectangle 21"/>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23"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18000">
                <a:srgbClr val="5B8F22"/>
              </a:gs>
              <a:gs pos="0">
                <a:srgbClr val="5B8F22"/>
              </a:gs>
              <a:gs pos="100000">
                <a:srgbClr val="A4B507"/>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25"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26"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27"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28" name="Picture 27"/>
          <p:cNvPicPr>
            <a:picLocks noChangeAspect="1"/>
          </p:cNvPicPr>
          <p:nvPr userDrawn="1"/>
        </p:nvPicPr>
        <p:blipFill>
          <a:blip r:embed="rId3"/>
          <a:stretch>
            <a:fillRect/>
          </a:stretch>
        </p:blipFill>
        <p:spPr>
          <a:xfrm>
            <a:off x="832031" y="4716307"/>
            <a:ext cx="1295807" cy="202278"/>
          </a:xfrm>
          <a:prstGeom prst="rect">
            <a:avLst/>
          </a:prstGeom>
        </p:spPr>
      </p:pic>
      <p:pic>
        <p:nvPicPr>
          <p:cNvPr id="29" name="Picture 28"/>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15424545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dark pink">
    <p:spTree>
      <p:nvGrpSpPr>
        <p:cNvPr id="1" name=""/>
        <p:cNvGrpSpPr/>
        <p:nvPr/>
      </p:nvGrpSpPr>
      <p:grpSpPr>
        <a:xfrm>
          <a:off x="0" y="0"/>
          <a:ext cx="0" cy="0"/>
          <a:chOff x="0" y="0"/>
          <a:chExt cx="0" cy="0"/>
        </a:xfrm>
      </p:grpSpPr>
      <p:sp>
        <p:nvSpPr>
          <p:cNvPr id="11" name="Rectangle 10"/>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2"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91004B"/>
              </a:gs>
              <a:gs pos="100000">
                <a:srgbClr val="EC4371"/>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4"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15"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19"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20" name="Picture 19"/>
          <p:cNvPicPr>
            <a:picLocks noChangeAspect="1"/>
          </p:cNvPicPr>
          <p:nvPr userDrawn="1"/>
        </p:nvPicPr>
        <p:blipFill>
          <a:blip r:embed="rId3"/>
          <a:stretch>
            <a:fillRect/>
          </a:stretch>
        </p:blipFill>
        <p:spPr>
          <a:xfrm>
            <a:off x="832031" y="4716307"/>
            <a:ext cx="1295807" cy="202278"/>
          </a:xfrm>
          <a:prstGeom prst="rect">
            <a:avLst/>
          </a:prstGeom>
        </p:spPr>
      </p:pic>
      <p:pic>
        <p:nvPicPr>
          <p:cNvPr id="21" name="Picture 20"/>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678154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1" name="Rectangle 10"/>
          <p:cNvSpPr/>
          <p:nvPr userDrawn="1"/>
        </p:nvSpPr>
        <p:spPr bwMode="white">
          <a:xfrm>
            <a:off x="107504" y="4677984"/>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2" name="Rechteck 17"/>
          <p:cNvSpPr/>
          <p:nvPr userDrawn="1"/>
        </p:nvSpPr>
        <p:spPr bwMode="gray">
          <a:xfrm>
            <a:off x="208305" y="211884"/>
            <a:ext cx="8741092" cy="4050759"/>
          </a:xfrm>
          <a:custGeom>
            <a:avLst/>
            <a:gdLst>
              <a:gd name="connsiteX0" fmla="*/ 0 w 11684000"/>
              <a:gd name="connsiteY0" fmla="*/ 0 h 5422900"/>
              <a:gd name="connsiteX1" fmla="*/ 11684000 w 11684000"/>
              <a:gd name="connsiteY1" fmla="*/ 0 h 5422900"/>
              <a:gd name="connsiteX2" fmla="*/ 11684000 w 11684000"/>
              <a:gd name="connsiteY2" fmla="*/ 5422900 h 5422900"/>
              <a:gd name="connsiteX3" fmla="*/ 0 w 11684000"/>
              <a:gd name="connsiteY3" fmla="*/ 5422900 h 5422900"/>
              <a:gd name="connsiteX4" fmla="*/ 0 w 11684000"/>
              <a:gd name="connsiteY4" fmla="*/ 0 h 5422900"/>
              <a:gd name="connsiteX0" fmla="*/ 11684000 w 11684000"/>
              <a:gd name="connsiteY0" fmla="*/ 0 h 5422900"/>
              <a:gd name="connsiteX1" fmla="*/ 11684000 w 11684000"/>
              <a:gd name="connsiteY1" fmla="*/ 5422900 h 5422900"/>
              <a:gd name="connsiteX2" fmla="*/ 0 w 11684000"/>
              <a:gd name="connsiteY2" fmla="*/ 5422900 h 5422900"/>
              <a:gd name="connsiteX3" fmla="*/ 0 w 11684000"/>
              <a:gd name="connsiteY3" fmla="*/ 0 h 5422900"/>
              <a:gd name="connsiteX0" fmla="*/ 11684000 w 11684000"/>
              <a:gd name="connsiteY0" fmla="*/ 5422900 h 5422900"/>
              <a:gd name="connsiteX1" fmla="*/ 0 w 11684000"/>
              <a:gd name="connsiteY1" fmla="*/ 5422900 h 5422900"/>
              <a:gd name="connsiteX2" fmla="*/ 0 w 11684000"/>
              <a:gd name="connsiteY2" fmla="*/ 0 h 5422900"/>
              <a:gd name="connsiteX0" fmla="*/ 0 w 0"/>
              <a:gd name="connsiteY0" fmla="*/ 5422900 h 5422900"/>
              <a:gd name="connsiteX1" fmla="*/ 0 w 0"/>
              <a:gd name="connsiteY1" fmla="*/ 0 h 5422900"/>
              <a:gd name="connsiteX0" fmla="*/ 0 w 11684000"/>
              <a:gd name="connsiteY0" fmla="*/ 5422900 h 5422900"/>
              <a:gd name="connsiteX1" fmla="*/ 0 w 11684000"/>
              <a:gd name="connsiteY1" fmla="*/ 0 h 5422900"/>
              <a:gd name="connsiteX2" fmla="*/ 11684000 w 11684000"/>
              <a:gd name="connsiteY2" fmla="*/ 0 h 5422900"/>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0" fmla="*/ 0 w 11693254"/>
              <a:gd name="connsiteY0" fmla="*/ 5422900 h 5426347"/>
              <a:gd name="connsiteX1" fmla="*/ 0 w 11693254"/>
              <a:gd name="connsiteY1" fmla="*/ 0 h 5426347"/>
              <a:gd name="connsiteX2" fmla="*/ 11684000 w 11693254"/>
              <a:gd name="connsiteY2" fmla="*/ 0 h 5426347"/>
              <a:gd name="connsiteX3" fmla="*/ 11684000 w 11693254"/>
              <a:gd name="connsiteY3" fmla="*/ 3992700 h 5426347"/>
              <a:gd name="connsiteX4" fmla="*/ 9202350 w 11693254"/>
              <a:gd name="connsiteY4" fmla="*/ 5422900 h 5426347"/>
              <a:gd name="connsiteX5" fmla="*/ 0 w 11693254"/>
              <a:gd name="connsiteY5" fmla="*/ 5422900 h 5426347"/>
              <a:gd name="connsiteX6" fmla="*/ 0 w 11693254"/>
              <a:gd name="connsiteY6" fmla="*/ 0 h 5426347"/>
              <a:gd name="connsiteX0" fmla="*/ 0 w 11684000"/>
              <a:gd name="connsiteY0" fmla="*/ 5422900 h 5422928"/>
              <a:gd name="connsiteX1" fmla="*/ 0 w 11684000"/>
              <a:gd name="connsiteY1" fmla="*/ 0 h 5422928"/>
              <a:gd name="connsiteX2" fmla="*/ 11684000 w 11684000"/>
              <a:gd name="connsiteY2" fmla="*/ 0 h 5422928"/>
              <a:gd name="connsiteX3" fmla="*/ 11684000 w 11684000"/>
              <a:gd name="connsiteY3" fmla="*/ 3992700 h 5422928"/>
              <a:gd name="connsiteX4" fmla="*/ 9202350 w 11684000"/>
              <a:gd name="connsiteY4" fmla="*/ 5422900 h 5422928"/>
              <a:gd name="connsiteX5" fmla="*/ 0 w 11684000"/>
              <a:gd name="connsiteY5" fmla="*/ 5422900 h 5422928"/>
              <a:gd name="connsiteX6" fmla="*/ 0 w 11684000"/>
              <a:gd name="connsiteY6" fmla="*/ 0 h 5422928"/>
              <a:gd name="connsiteX7" fmla="*/ 0 w 11684000"/>
              <a:gd name="connsiteY7" fmla="*/ 5422900 h 5422928"/>
              <a:gd name="connsiteX0" fmla="*/ 0 w 11684000"/>
              <a:gd name="connsiteY0" fmla="*/ 5422900 h 5422900"/>
              <a:gd name="connsiteX1" fmla="*/ 0 w 11684000"/>
              <a:gd name="connsiteY1" fmla="*/ 0 h 5422900"/>
              <a:gd name="connsiteX2" fmla="*/ 11684000 w 11684000"/>
              <a:gd name="connsiteY2" fmla="*/ 0 h 5422900"/>
              <a:gd name="connsiteX3" fmla="*/ 11684000 w 11684000"/>
              <a:gd name="connsiteY3" fmla="*/ 3992700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1684000"/>
              <a:gd name="connsiteY0" fmla="*/ 5422900 h 5422900"/>
              <a:gd name="connsiteX1" fmla="*/ 0 w 11684000"/>
              <a:gd name="connsiteY1" fmla="*/ 0 h 5422900"/>
              <a:gd name="connsiteX2" fmla="*/ 11684000 w 11684000"/>
              <a:gd name="connsiteY2" fmla="*/ 0 h 5422900"/>
              <a:gd name="connsiteX3" fmla="*/ 11666747 w 11684000"/>
              <a:gd name="connsiteY3" fmla="*/ 3837424 h 5422900"/>
              <a:gd name="connsiteX4" fmla="*/ 9435263 w 11684000"/>
              <a:gd name="connsiteY4" fmla="*/ 5414273 h 5422900"/>
              <a:gd name="connsiteX5" fmla="*/ 0 w 11684000"/>
              <a:gd name="connsiteY5" fmla="*/ 5422900 h 5422900"/>
              <a:gd name="connsiteX6" fmla="*/ 0 w 11684000"/>
              <a:gd name="connsiteY6" fmla="*/ 0 h 5422900"/>
              <a:gd name="connsiteX7" fmla="*/ 0 w 11684000"/>
              <a:gd name="connsiteY7" fmla="*/ 5422900 h 5422900"/>
              <a:gd name="connsiteX0" fmla="*/ 0 w 12632441"/>
              <a:gd name="connsiteY0" fmla="*/ 5422900 h 5422900"/>
              <a:gd name="connsiteX1" fmla="*/ 0 w 12632441"/>
              <a:gd name="connsiteY1" fmla="*/ 0 h 5422900"/>
              <a:gd name="connsiteX2" fmla="*/ 11684000 w 12632441"/>
              <a:gd name="connsiteY2" fmla="*/ 0 h 5422900"/>
              <a:gd name="connsiteX3" fmla="*/ 11666747 w 12632441"/>
              <a:gd name="connsiteY3" fmla="*/ 3837424 h 5422900"/>
              <a:gd name="connsiteX4" fmla="*/ 9435263 w 12632441"/>
              <a:gd name="connsiteY4" fmla="*/ 5414273 h 5422900"/>
              <a:gd name="connsiteX5" fmla="*/ 0 w 12632441"/>
              <a:gd name="connsiteY5" fmla="*/ 5422900 h 5422900"/>
              <a:gd name="connsiteX6" fmla="*/ 0 w 12632441"/>
              <a:gd name="connsiteY6" fmla="*/ 0 h 5422900"/>
              <a:gd name="connsiteX7" fmla="*/ 0 w 12632441"/>
              <a:gd name="connsiteY7" fmla="*/ 5422900 h 5422900"/>
              <a:gd name="connsiteX0" fmla="*/ 0 w 11841232"/>
              <a:gd name="connsiteY0" fmla="*/ 5422900 h 5422900"/>
              <a:gd name="connsiteX1" fmla="*/ 0 w 11841232"/>
              <a:gd name="connsiteY1" fmla="*/ 0 h 5422900"/>
              <a:gd name="connsiteX2" fmla="*/ 11684000 w 11841232"/>
              <a:gd name="connsiteY2" fmla="*/ 0 h 5422900"/>
              <a:gd name="connsiteX3" fmla="*/ 11666747 w 11841232"/>
              <a:gd name="connsiteY3" fmla="*/ 3837424 h 5422900"/>
              <a:gd name="connsiteX4" fmla="*/ 9435263 w 11841232"/>
              <a:gd name="connsiteY4" fmla="*/ 5414273 h 5422900"/>
              <a:gd name="connsiteX5" fmla="*/ 0 w 11841232"/>
              <a:gd name="connsiteY5" fmla="*/ 5422900 h 5422900"/>
              <a:gd name="connsiteX6" fmla="*/ 0 w 11841232"/>
              <a:gd name="connsiteY6" fmla="*/ 0 h 5422900"/>
              <a:gd name="connsiteX7" fmla="*/ 0 w 11841232"/>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93186"/>
              <a:gd name="connsiteY0" fmla="*/ 5422900 h 5426404"/>
              <a:gd name="connsiteX1" fmla="*/ 0 w 11693186"/>
              <a:gd name="connsiteY1" fmla="*/ 0 h 5426404"/>
              <a:gd name="connsiteX2" fmla="*/ 11684000 w 11693186"/>
              <a:gd name="connsiteY2" fmla="*/ 0 h 5426404"/>
              <a:gd name="connsiteX3" fmla="*/ 11666747 w 11693186"/>
              <a:gd name="connsiteY3" fmla="*/ 3837424 h 5426404"/>
              <a:gd name="connsiteX4" fmla="*/ 9435263 w 11693186"/>
              <a:gd name="connsiteY4" fmla="*/ 5414273 h 5426404"/>
              <a:gd name="connsiteX5" fmla="*/ 0 w 11693186"/>
              <a:gd name="connsiteY5" fmla="*/ 5422900 h 5426404"/>
              <a:gd name="connsiteX6" fmla="*/ 0 w 11693186"/>
              <a:gd name="connsiteY6" fmla="*/ 0 h 5426404"/>
              <a:gd name="connsiteX7" fmla="*/ 0 w 11693186"/>
              <a:gd name="connsiteY7" fmla="*/ 5422900 h 5426404"/>
              <a:gd name="connsiteX0" fmla="*/ 0 w 11693186"/>
              <a:gd name="connsiteY0" fmla="*/ 5422900 h 5422900"/>
              <a:gd name="connsiteX1" fmla="*/ 0 w 11693186"/>
              <a:gd name="connsiteY1" fmla="*/ 0 h 5422900"/>
              <a:gd name="connsiteX2" fmla="*/ 11684000 w 11693186"/>
              <a:gd name="connsiteY2" fmla="*/ 0 h 5422900"/>
              <a:gd name="connsiteX3" fmla="*/ 11666747 w 11693186"/>
              <a:gd name="connsiteY3" fmla="*/ 3837424 h 5422900"/>
              <a:gd name="connsiteX4" fmla="*/ 9435263 w 11693186"/>
              <a:gd name="connsiteY4" fmla="*/ 5414273 h 5422900"/>
              <a:gd name="connsiteX5" fmla="*/ 0 w 11693186"/>
              <a:gd name="connsiteY5" fmla="*/ 5422900 h 5422900"/>
              <a:gd name="connsiteX6" fmla="*/ 0 w 11693186"/>
              <a:gd name="connsiteY6" fmla="*/ 0 h 5422900"/>
              <a:gd name="connsiteX7" fmla="*/ 0 w 11693186"/>
              <a:gd name="connsiteY7" fmla="*/ 5422900 h 5422900"/>
              <a:gd name="connsiteX0" fmla="*/ 0 w 11688715"/>
              <a:gd name="connsiteY0" fmla="*/ 5422900 h 5422900"/>
              <a:gd name="connsiteX1" fmla="*/ 0 w 11688715"/>
              <a:gd name="connsiteY1" fmla="*/ 0 h 5422900"/>
              <a:gd name="connsiteX2" fmla="*/ 11684000 w 11688715"/>
              <a:gd name="connsiteY2" fmla="*/ 0 h 5422900"/>
              <a:gd name="connsiteX3" fmla="*/ 11666747 w 11688715"/>
              <a:gd name="connsiteY3" fmla="*/ 3837424 h 5422900"/>
              <a:gd name="connsiteX4" fmla="*/ 9435263 w 11688715"/>
              <a:gd name="connsiteY4" fmla="*/ 5414273 h 5422900"/>
              <a:gd name="connsiteX5" fmla="*/ 0 w 11688715"/>
              <a:gd name="connsiteY5" fmla="*/ 5422900 h 5422900"/>
              <a:gd name="connsiteX6" fmla="*/ 0 w 11688715"/>
              <a:gd name="connsiteY6" fmla="*/ 0 h 5422900"/>
              <a:gd name="connsiteX7" fmla="*/ 0 w 11688715"/>
              <a:gd name="connsiteY7" fmla="*/ 5422900 h 5422900"/>
              <a:gd name="connsiteX0" fmla="*/ 0 w 11696817"/>
              <a:gd name="connsiteY0" fmla="*/ 5422900 h 5533160"/>
              <a:gd name="connsiteX1" fmla="*/ 0 w 11696817"/>
              <a:gd name="connsiteY1" fmla="*/ 0 h 5533160"/>
              <a:gd name="connsiteX2" fmla="*/ 11684000 w 11696817"/>
              <a:gd name="connsiteY2" fmla="*/ 0 h 5533160"/>
              <a:gd name="connsiteX3" fmla="*/ 11690560 w 11696817"/>
              <a:gd name="connsiteY3" fmla="*/ 3839806 h 5533160"/>
              <a:gd name="connsiteX4" fmla="*/ 9435263 w 11696817"/>
              <a:gd name="connsiteY4" fmla="*/ 5414273 h 5533160"/>
              <a:gd name="connsiteX5" fmla="*/ 0 w 11696817"/>
              <a:gd name="connsiteY5" fmla="*/ 5422900 h 5533160"/>
              <a:gd name="connsiteX6" fmla="*/ 0 w 11696817"/>
              <a:gd name="connsiteY6" fmla="*/ 0 h 5533160"/>
              <a:gd name="connsiteX7" fmla="*/ 0 w 11696817"/>
              <a:gd name="connsiteY7" fmla="*/ 5422900 h 5533160"/>
              <a:gd name="connsiteX0" fmla="*/ 0 w 11696817"/>
              <a:gd name="connsiteY0" fmla="*/ 5422900 h 5534218"/>
              <a:gd name="connsiteX1" fmla="*/ 0 w 11696817"/>
              <a:gd name="connsiteY1" fmla="*/ 0 h 5534218"/>
              <a:gd name="connsiteX2" fmla="*/ 11684000 w 11696817"/>
              <a:gd name="connsiteY2" fmla="*/ 0 h 5534218"/>
              <a:gd name="connsiteX3" fmla="*/ 11690560 w 11696817"/>
              <a:gd name="connsiteY3" fmla="*/ 3825519 h 5534218"/>
              <a:gd name="connsiteX4" fmla="*/ 9435263 w 11696817"/>
              <a:gd name="connsiteY4" fmla="*/ 5414273 h 5534218"/>
              <a:gd name="connsiteX5" fmla="*/ 0 w 11696817"/>
              <a:gd name="connsiteY5" fmla="*/ 5422900 h 5534218"/>
              <a:gd name="connsiteX6" fmla="*/ 0 w 11696817"/>
              <a:gd name="connsiteY6" fmla="*/ 0 h 5534218"/>
              <a:gd name="connsiteX7" fmla="*/ 0 w 11696817"/>
              <a:gd name="connsiteY7" fmla="*/ 5422900 h 5534218"/>
              <a:gd name="connsiteX0" fmla="*/ 0 w 11692048"/>
              <a:gd name="connsiteY0" fmla="*/ 5422900 h 5534218"/>
              <a:gd name="connsiteX1" fmla="*/ 0 w 11692048"/>
              <a:gd name="connsiteY1" fmla="*/ 0 h 5534218"/>
              <a:gd name="connsiteX2" fmla="*/ 11684000 w 11692048"/>
              <a:gd name="connsiteY2" fmla="*/ 0 h 5534218"/>
              <a:gd name="connsiteX3" fmla="*/ 11690560 w 11692048"/>
              <a:gd name="connsiteY3" fmla="*/ 3825519 h 5534218"/>
              <a:gd name="connsiteX4" fmla="*/ 9435263 w 11692048"/>
              <a:gd name="connsiteY4" fmla="*/ 5414273 h 5534218"/>
              <a:gd name="connsiteX5" fmla="*/ 0 w 11692048"/>
              <a:gd name="connsiteY5" fmla="*/ 5422900 h 5534218"/>
              <a:gd name="connsiteX6" fmla="*/ 0 w 11692048"/>
              <a:gd name="connsiteY6" fmla="*/ 0 h 5534218"/>
              <a:gd name="connsiteX7" fmla="*/ 0 w 11692048"/>
              <a:gd name="connsiteY7" fmla="*/ 5422900 h 5534218"/>
              <a:gd name="connsiteX0" fmla="*/ 0 w 11692048"/>
              <a:gd name="connsiteY0" fmla="*/ 5422900 h 5422900"/>
              <a:gd name="connsiteX1" fmla="*/ 0 w 11692048"/>
              <a:gd name="connsiteY1" fmla="*/ 0 h 5422900"/>
              <a:gd name="connsiteX2" fmla="*/ 11684000 w 11692048"/>
              <a:gd name="connsiteY2" fmla="*/ 0 h 5422900"/>
              <a:gd name="connsiteX3" fmla="*/ 11690560 w 11692048"/>
              <a:gd name="connsiteY3" fmla="*/ 3825519 h 5422900"/>
              <a:gd name="connsiteX4" fmla="*/ 9435263 w 11692048"/>
              <a:gd name="connsiteY4" fmla="*/ 5414273 h 5422900"/>
              <a:gd name="connsiteX5" fmla="*/ 0 w 11692048"/>
              <a:gd name="connsiteY5" fmla="*/ 5422900 h 5422900"/>
              <a:gd name="connsiteX6" fmla="*/ 0 w 11692048"/>
              <a:gd name="connsiteY6" fmla="*/ 0 h 5422900"/>
              <a:gd name="connsiteX7" fmla="*/ 0 w 11692048"/>
              <a:gd name="connsiteY7" fmla="*/ 5422900 h 5422900"/>
              <a:gd name="connsiteX0" fmla="*/ 0 w 11858915"/>
              <a:gd name="connsiteY0" fmla="*/ 5422900 h 5422900"/>
              <a:gd name="connsiteX1" fmla="*/ 0 w 11858915"/>
              <a:gd name="connsiteY1" fmla="*/ 0 h 5422900"/>
              <a:gd name="connsiteX2" fmla="*/ 11684000 w 11858915"/>
              <a:gd name="connsiteY2" fmla="*/ 0 h 5422900"/>
              <a:gd name="connsiteX3" fmla="*/ 11690560 w 11858915"/>
              <a:gd name="connsiteY3" fmla="*/ 3825519 h 5422900"/>
              <a:gd name="connsiteX4" fmla="*/ 9430501 w 11858915"/>
              <a:gd name="connsiteY4" fmla="*/ 5421417 h 5422900"/>
              <a:gd name="connsiteX5" fmla="*/ 0 w 11858915"/>
              <a:gd name="connsiteY5" fmla="*/ 5422900 h 5422900"/>
              <a:gd name="connsiteX6" fmla="*/ 0 w 11858915"/>
              <a:gd name="connsiteY6" fmla="*/ 0 h 5422900"/>
              <a:gd name="connsiteX7" fmla="*/ 0 w 11858915"/>
              <a:gd name="connsiteY7" fmla="*/ 5422900 h 5422900"/>
              <a:gd name="connsiteX0" fmla="*/ 0 w 11857504"/>
              <a:gd name="connsiteY0" fmla="*/ 5422900 h 5423904"/>
              <a:gd name="connsiteX1" fmla="*/ 0 w 11857504"/>
              <a:gd name="connsiteY1" fmla="*/ 0 h 5423904"/>
              <a:gd name="connsiteX2" fmla="*/ 11684000 w 11857504"/>
              <a:gd name="connsiteY2" fmla="*/ 0 h 5423904"/>
              <a:gd name="connsiteX3" fmla="*/ 11690560 w 11857504"/>
              <a:gd name="connsiteY3" fmla="*/ 3825519 h 5423904"/>
              <a:gd name="connsiteX4" fmla="*/ 9449551 w 11857504"/>
              <a:gd name="connsiteY4" fmla="*/ 5423799 h 5423904"/>
              <a:gd name="connsiteX5" fmla="*/ 0 w 11857504"/>
              <a:gd name="connsiteY5" fmla="*/ 5422900 h 5423904"/>
              <a:gd name="connsiteX6" fmla="*/ 0 w 11857504"/>
              <a:gd name="connsiteY6" fmla="*/ 0 h 5423904"/>
              <a:gd name="connsiteX7" fmla="*/ 0 w 11857504"/>
              <a:gd name="connsiteY7" fmla="*/ 5422900 h 5423904"/>
              <a:gd name="connsiteX0" fmla="*/ 0 w 11857504"/>
              <a:gd name="connsiteY0" fmla="*/ 5422900 h 5423799"/>
              <a:gd name="connsiteX1" fmla="*/ 0 w 11857504"/>
              <a:gd name="connsiteY1" fmla="*/ 0 h 5423799"/>
              <a:gd name="connsiteX2" fmla="*/ 11684000 w 11857504"/>
              <a:gd name="connsiteY2" fmla="*/ 0 h 5423799"/>
              <a:gd name="connsiteX3" fmla="*/ 11690560 w 11857504"/>
              <a:gd name="connsiteY3" fmla="*/ 3825519 h 5423799"/>
              <a:gd name="connsiteX4" fmla="*/ 9449551 w 11857504"/>
              <a:gd name="connsiteY4" fmla="*/ 5423799 h 5423799"/>
              <a:gd name="connsiteX5" fmla="*/ 0 w 11857504"/>
              <a:gd name="connsiteY5" fmla="*/ 5422900 h 5423799"/>
              <a:gd name="connsiteX6" fmla="*/ 0 w 11857504"/>
              <a:gd name="connsiteY6" fmla="*/ 0 h 5423799"/>
              <a:gd name="connsiteX7" fmla="*/ 0 w 11857504"/>
              <a:gd name="connsiteY7" fmla="*/ 5422900 h 5423799"/>
              <a:gd name="connsiteX0" fmla="*/ 0 w 11696817"/>
              <a:gd name="connsiteY0" fmla="*/ 5422900 h 5423799"/>
              <a:gd name="connsiteX1" fmla="*/ 0 w 11696817"/>
              <a:gd name="connsiteY1" fmla="*/ 0 h 5423799"/>
              <a:gd name="connsiteX2" fmla="*/ 11684000 w 11696817"/>
              <a:gd name="connsiteY2" fmla="*/ 0 h 5423799"/>
              <a:gd name="connsiteX3" fmla="*/ 11690560 w 11696817"/>
              <a:gd name="connsiteY3" fmla="*/ 3825519 h 5423799"/>
              <a:gd name="connsiteX4" fmla="*/ 9449551 w 11696817"/>
              <a:gd name="connsiteY4" fmla="*/ 5423799 h 5423799"/>
              <a:gd name="connsiteX5" fmla="*/ 0 w 11696817"/>
              <a:gd name="connsiteY5" fmla="*/ 5422900 h 5423799"/>
              <a:gd name="connsiteX6" fmla="*/ 0 w 11696817"/>
              <a:gd name="connsiteY6" fmla="*/ 0 h 5423799"/>
              <a:gd name="connsiteX7" fmla="*/ 0 w 11696817"/>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0772"/>
              <a:gd name="connsiteY0" fmla="*/ 5422900 h 5423799"/>
              <a:gd name="connsiteX1" fmla="*/ 0 w 11690772"/>
              <a:gd name="connsiteY1" fmla="*/ 0 h 5423799"/>
              <a:gd name="connsiteX2" fmla="*/ 11684000 w 11690772"/>
              <a:gd name="connsiteY2" fmla="*/ 0 h 5423799"/>
              <a:gd name="connsiteX3" fmla="*/ 11690560 w 11690772"/>
              <a:gd name="connsiteY3" fmla="*/ 3825519 h 5423799"/>
              <a:gd name="connsiteX4" fmla="*/ 9449551 w 11690772"/>
              <a:gd name="connsiteY4" fmla="*/ 5423799 h 5423799"/>
              <a:gd name="connsiteX5" fmla="*/ 0 w 11690772"/>
              <a:gd name="connsiteY5" fmla="*/ 5422900 h 5423799"/>
              <a:gd name="connsiteX6" fmla="*/ 0 w 11690772"/>
              <a:gd name="connsiteY6" fmla="*/ 0 h 5423799"/>
              <a:gd name="connsiteX7" fmla="*/ 0 w 11690772"/>
              <a:gd name="connsiteY7" fmla="*/ 5422900 h 5423799"/>
              <a:gd name="connsiteX0" fmla="*/ 0 w 11694145"/>
              <a:gd name="connsiteY0" fmla="*/ 5422900 h 5423799"/>
              <a:gd name="connsiteX1" fmla="*/ 0 w 11694145"/>
              <a:gd name="connsiteY1" fmla="*/ 0 h 5423799"/>
              <a:gd name="connsiteX2" fmla="*/ 11684000 w 11694145"/>
              <a:gd name="connsiteY2" fmla="*/ 0 h 5423799"/>
              <a:gd name="connsiteX3" fmla="*/ 11690560 w 11694145"/>
              <a:gd name="connsiteY3" fmla="*/ 3825519 h 5423799"/>
              <a:gd name="connsiteX4" fmla="*/ 9449551 w 11694145"/>
              <a:gd name="connsiteY4" fmla="*/ 5423799 h 5423799"/>
              <a:gd name="connsiteX5" fmla="*/ 0 w 11694145"/>
              <a:gd name="connsiteY5" fmla="*/ 5422900 h 5423799"/>
              <a:gd name="connsiteX6" fmla="*/ 0 w 11694145"/>
              <a:gd name="connsiteY6" fmla="*/ 0 h 5423799"/>
              <a:gd name="connsiteX7" fmla="*/ 0 w 11694145"/>
              <a:gd name="connsiteY7" fmla="*/ 5422900 h 5423799"/>
              <a:gd name="connsiteX0" fmla="*/ 0 w 11691776"/>
              <a:gd name="connsiteY0" fmla="*/ 5422900 h 5423799"/>
              <a:gd name="connsiteX1" fmla="*/ 0 w 11691776"/>
              <a:gd name="connsiteY1" fmla="*/ 0 h 5423799"/>
              <a:gd name="connsiteX2" fmla="*/ 11684000 w 11691776"/>
              <a:gd name="connsiteY2" fmla="*/ 0 h 5423799"/>
              <a:gd name="connsiteX3" fmla="*/ 11690560 w 11691776"/>
              <a:gd name="connsiteY3" fmla="*/ 3825519 h 5423799"/>
              <a:gd name="connsiteX4" fmla="*/ 9449551 w 11691776"/>
              <a:gd name="connsiteY4" fmla="*/ 5423799 h 5423799"/>
              <a:gd name="connsiteX5" fmla="*/ 0 w 11691776"/>
              <a:gd name="connsiteY5" fmla="*/ 5422900 h 5423799"/>
              <a:gd name="connsiteX6" fmla="*/ 0 w 11691776"/>
              <a:gd name="connsiteY6" fmla="*/ 0 h 5423799"/>
              <a:gd name="connsiteX7" fmla="*/ 0 w 11691776"/>
              <a:gd name="connsiteY7" fmla="*/ 5422900 h 54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1776" h="5423799">
                <a:moveTo>
                  <a:pt x="0" y="5422900"/>
                </a:moveTo>
                <a:lnTo>
                  <a:pt x="0" y="0"/>
                </a:lnTo>
                <a:lnTo>
                  <a:pt x="11684000" y="0"/>
                </a:lnTo>
                <a:cubicBezTo>
                  <a:pt x="11698058" y="1771685"/>
                  <a:pt x="11688299" y="3238522"/>
                  <a:pt x="11690560" y="3825519"/>
                </a:cubicBezTo>
                <a:cubicBezTo>
                  <a:pt x="11692821" y="4412516"/>
                  <a:pt x="11455128" y="5424269"/>
                  <a:pt x="9449551" y="5423799"/>
                </a:cubicBezTo>
                <a:lnTo>
                  <a:pt x="0" y="5422900"/>
                </a:lnTo>
                <a:lnTo>
                  <a:pt x="0" y="0"/>
                </a:lnTo>
                <a:lnTo>
                  <a:pt x="0" y="5422900"/>
                </a:lnTo>
                <a:close/>
              </a:path>
            </a:pathLst>
          </a:custGeom>
          <a:gradFill>
            <a:gsLst>
              <a:gs pos="0">
                <a:srgbClr val="EC4371"/>
              </a:gs>
              <a:gs pos="18000">
                <a:srgbClr val="EC4371"/>
              </a:gs>
              <a:gs pos="100000">
                <a:srgbClr val="E59AAA"/>
              </a:gs>
            </a:gsLst>
            <a:lin ang="2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a:endParaRPr lang="en-US" dirty="0"/>
          </a:p>
        </p:txBody>
      </p:sp>
      <p:sp>
        <p:nvSpPr>
          <p:cNvPr id="14" name="Text Placeholder 3"/>
          <p:cNvSpPr>
            <a:spLocks noGrp="1"/>
          </p:cNvSpPr>
          <p:nvPr>
            <p:ph type="body" sz="quarter" idx="11" hasCustomPrompt="1"/>
          </p:nvPr>
        </p:nvSpPr>
        <p:spPr bwMode="white">
          <a:xfrm>
            <a:off x="828000" y="3306708"/>
            <a:ext cx="4320000" cy="189000"/>
          </a:xfrm>
          <a:prstGeom prst="rect">
            <a:avLst/>
          </a:prstGeom>
        </p:spPr>
        <p:txBody>
          <a:bodyPr lIns="0" tIns="0" rIns="0" bIns="0"/>
          <a:lstStyle>
            <a:lvl1pPr marL="0" indent="0">
              <a:spcBef>
                <a:spcPts val="0"/>
              </a:spcBef>
              <a:buFontTx/>
              <a:buNone/>
              <a:defRPr sz="1300" b="1">
                <a:solidFill>
                  <a:schemeClr val="bg1"/>
                </a:solidFill>
              </a:defRPr>
            </a:lvl1pPr>
          </a:lstStyle>
          <a:p>
            <a:pPr lvl="0"/>
            <a:r>
              <a:rPr lang="en-US" noProof="0" dirty="0" smtClean="0"/>
              <a:t>_Author</a:t>
            </a:r>
            <a:endParaRPr lang="en-US" noProof="0" dirty="0"/>
          </a:p>
        </p:txBody>
      </p:sp>
      <p:sp>
        <p:nvSpPr>
          <p:cNvPr id="15" name="Text Placeholder 3"/>
          <p:cNvSpPr>
            <a:spLocks noGrp="1"/>
          </p:cNvSpPr>
          <p:nvPr>
            <p:ph type="body" sz="quarter" idx="12" hasCustomPrompt="1"/>
          </p:nvPr>
        </p:nvSpPr>
        <p:spPr bwMode="white">
          <a:xfrm>
            <a:off x="828000" y="3509208"/>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_Business</a:t>
            </a:r>
            <a:endParaRPr lang="en-US" noProof="0" dirty="0"/>
          </a:p>
        </p:txBody>
      </p:sp>
      <p:sp>
        <p:nvSpPr>
          <p:cNvPr id="19" name="Text Placeholder 3"/>
          <p:cNvSpPr>
            <a:spLocks noGrp="1"/>
          </p:cNvSpPr>
          <p:nvPr>
            <p:ph type="body" sz="quarter" idx="14" hasCustomPrompt="1"/>
          </p:nvPr>
        </p:nvSpPr>
        <p:spPr bwMode="white">
          <a:xfrm>
            <a:off x="828000" y="3718302"/>
            <a:ext cx="4320000" cy="189000"/>
          </a:xfrm>
          <a:prstGeom prst="rect">
            <a:avLst/>
          </a:prstGeom>
        </p:spPr>
        <p:txBody>
          <a:bodyPr lIns="0" tIns="0" rIns="0" bIns="0"/>
          <a:lstStyle>
            <a:lvl1pPr marL="0" indent="0">
              <a:spcBef>
                <a:spcPts val="0"/>
              </a:spcBef>
              <a:buFontTx/>
              <a:buNone/>
              <a:defRPr sz="1200" b="0">
                <a:solidFill>
                  <a:schemeClr val="bg1"/>
                </a:solidFill>
              </a:defRPr>
            </a:lvl1pPr>
          </a:lstStyle>
          <a:p>
            <a:pPr lvl="0"/>
            <a:r>
              <a:rPr lang="en-US" noProof="0" dirty="0" smtClean="0"/>
              <a:t>_Date</a:t>
            </a:r>
            <a:endParaRPr lang="en-US" noProof="0" dirty="0"/>
          </a:p>
        </p:txBody>
      </p:sp>
      <p:pic>
        <p:nvPicPr>
          <p:cNvPr id="20" name="Picture 19"/>
          <p:cNvPicPr>
            <a:picLocks noChangeAspect="1"/>
          </p:cNvPicPr>
          <p:nvPr userDrawn="1"/>
        </p:nvPicPr>
        <p:blipFill>
          <a:blip r:embed="rId3"/>
          <a:stretch>
            <a:fillRect/>
          </a:stretch>
        </p:blipFill>
        <p:spPr>
          <a:xfrm>
            <a:off x="832031" y="4716307"/>
            <a:ext cx="1295807" cy="202278"/>
          </a:xfrm>
          <a:prstGeom prst="rect">
            <a:avLst/>
          </a:prstGeom>
        </p:spPr>
      </p:pic>
      <p:pic>
        <p:nvPicPr>
          <p:cNvPr id="21" name="Picture 20"/>
          <p:cNvPicPr>
            <a:picLocks/>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293151" y="4620178"/>
            <a:ext cx="1450719" cy="2668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0" name="Text Placeholder 3"/>
          <p:cNvSpPr>
            <a:spLocks noGrp="1"/>
          </p:cNvSpPr>
          <p:nvPr>
            <p:ph type="body" sz="quarter" idx="10" hasCustomPrompt="1"/>
          </p:nvPr>
        </p:nvSpPr>
        <p:spPr bwMode="white">
          <a:xfrm>
            <a:off x="828674" y="1535113"/>
            <a:ext cx="6162676" cy="1218887"/>
          </a:xfrm>
          <a:prstGeom prst="rect">
            <a:avLst/>
          </a:prstGeom>
        </p:spPr>
        <p:txBody>
          <a:bodyPr lIns="0" tIns="0" rIns="0" bIns="0"/>
          <a:lstStyle>
            <a:lvl1pPr marL="0" indent="0" algn="l">
              <a:spcBef>
                <a:spcPts val="0"/>
              </a:spcBef>
              <a:buFontTx/>
              <a:buNone/>
              <a:defRPr sz="3600">
                <a:solidFill>
                  <a:schemeClr val="bg1"/>
                </a:solidFill>
              </a:defRPr>
            </a:lvl1pPr>
            <a:lvl2pPr>
              <a:defRPr sz="4800"/>
            </a:lvl2pPr>
            <a:lvl3pPr>
              <a:defRPr sz="4800"/>
            </a:lvl3pPr>
            <a:lvl4pPr>
              <a:defRPr sz="4800"/>
            </a:lvl4pPr>
            <a:lvl5pPr>
              <a:defRPr sz="4800"/>
            </a:lvl5pPr>
          </a:lstStyle>
          <a:p>
            <a:pPr lvl="0"/>
            <a:r>
              <a:rPr lang="en-US" noProof="0" dirty="0" smtClean="0"/>
              <a:t>Click to add title</a:t>
            </a:r>
          </a:p>
        </p:txBody>
      </p:sp>
    </p:spTree>
    <p:extLst>
      <p:ext uri="{BB962C8B-B14F-4D97-AF65-F5344CB8AC3E}">
        <p14:creationId xmlns:p14="http://schemas.microsoft.com/office/powerpoint/2010/main" val="1978643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p:cNvPicPr>
          <p:nvPr userDrawn="1">
            <p:custDataLst>
              <p:tags r:id="rId49"/>
            </p:custDataLst>
          </p:nvPr>
        </p:nvPicPr>
        <p:blipFill>
          <a:blip r:embed="rId50" cstate="print">
            <a:extLst>
              <a:ext uri="{28A0092B-C50C-407E-A947-70E740481C1C}">
                <a14:useLocalDpi xmlns:a14="http://schemas.microsoft.com/office/drawing/2010/main" val="0"/>
              </a:ext>
            </a:extLst>
          </a:blip>
          <a:stretch>
            <a:fillRect/>
          </a:stretch>
        </p:blipFill>
        <p:spPr>
          <a:xfrm>
            <a:off x="8039930" y="4831263"/>
            <a:ext cx="791154" cy="1455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5" name="Date Placeholder 1"/>
          <p:cNvSpPr>
            <a:spLocks noGrp="1"/>
          </p:cNvSpPr>
          <p:nvPr userDrawn="1">
            <p:ph type="dt" sz="half" idx="2"/>
          </p:nvPr>
        </p:nvSpPr>
        <p:spPr>
          <a:xfrm>
            <a:off x="504825" y="4884454"/>
            <a:ext cx="718767"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smtClean="0">
                <a:solidFill>
                  <a:srgbClr val="000000"/>
                </a:solidFill>
                <a:latin typeface="Calibri"/>
              </a:defRPr>
            </a:lvl1pPr>
          </a:lstStyle>
          <a:p>
            <a:endParaRPr lang="en-US" dirty="0"/>
          </a:p>
        </p:txBody>
      </p:sp>
      <p:sp>
        <p:nvSpPr>
          <p:cNvPr id="6" name="Footer Placeholder 5"/>
          <p:cNvSpPr>
            <a:spLocks noGrp="1"/>
          </p:cNvSpPr>
          <p:nvPr userDrawn="1">
            <p:ph type="ftr" sz="quarter" idx="3"/>
          </p:nvPr>
        </p:nvSpPr>
        <p:spPr>
          <a:xfrm>
            <a:off x="1948068" y="4884454"/>
            <a:ext cx="3910151" cy="107975"/>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700">
                <a:solidFill>
                  <a:srgbClr val="000000"/>
                </a:solidFill>
                <a:latin typeface="Calibri"/>
              </a:defRPr>
            </a:lvl1pPr>
          </a:lstStyle>
          <a:p>
            <a:r>
              <a:rPr lang="en-US" smtClean="0"/>
              <a:t>D000182230/A Internal Use Only Not for Distribution</a:t>
            </a:r>
            <a:endParaRPr lang="en-US" dirty="0"/>
          </a:p>
        </p:txBody>
      </p:sp>
      <p:sp>
        <p:nvSpPr>
          <p:cNvPr id="8" name="Slide Number Placeholder 7"/>
          <p:cNvSpPr>
            <a:spLocks noGrp="1"/>
          </p:cNvSpPr>
          <p:nvPr userDrawn="1">
            <p:ph type="sldNum" sz="quarter" idx="4"/>
          </p:nvPr>
        </p:nvSpPr>
        <p:spPr>
          <a:xfrm>
            <a:off x="182119" y="4864360"/>
            <a:ext cx="199973" cy="1502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fld id="{793332C0-45F3-49F7-8962-3AD7701CBA4A}" type="slidenum">
              <a:rPr lang="en-US" smtClean="0"/>
              <a:pPr/>
              <a:t>‹#›</a:t>
            </a:fld>
            <a:endParaRPr lang="en-US" dirty="0"/>
          </a:p>
        </p:txBody>
      </p:sp>
      <p:sp>
        <p:nvSpPr>
          <p:cNvPr id="2" name="Title Placeholder 1"/>
          <p:cNvSpPr>
            <a:spLocks noGrp="1"/>
          </p:cNvSpPr>
          <p:nvPr userDrawn="1">
            <p:ph type="title"/>
          </p:nvPr>
        </p:nvSpPr>
        <p:spPr>
          <a:xfrm>
            <a:off x="504824" y="381000"/>
            <a:ext cx="8135939" cy="698501"/>
          </a:xfrm>
          <a:prstGeom prst="rect">
            <a:avLst/>
          </a:prstGeom>
        </p:spPr>
        <p:txBody>
          <a:bodyPr vert="horz" lIns="0" tIns="0" rIns="0" bIns="0" spcCol="323893" rtlCol="0">
            <a:normAutofit/>
          </a:bodyPr>
          <a:lstStyle/>
          <a:p>
            <a:pPr marL="0" lvl="0" indent="0" algn="l">
              <a:spcBef>
                <a:spcPts val="0"/>
              </a:spcBef>
              <a:buFontTx/>
            </a:pPr>
            <a:r>
              <a:rPr lang="en-US" dirty="0" smtClean="0"/>
              <a:t>Click to edit Master title style</a:t>
            </a:r>
            <a:endParaRPr lang="en-US" dirty="0"/>
          </a:p>
        </p:txBody>
      </p:sp>
      <p:sp>
        <p:nvSpPr>
          <p:cNvPr id="3" name="Text Placeholder 2"/>
          <p:cNvSpPr>
            <a:spLocks noGrp="1"/>
          </p:cNvSpPr>
          <p:nvPr userDrawn="1">
            <p:ph type="body" idx="1"/>
          </p:nvPr>
        </p:nvSpPr>
        <p:spPr>
          <a:xfrm>
            <a:off x="504849" y="1217612"/>
            <a:ext cx="8135914" cy="3460751"/>
          </a:xfrm>
          <a:prstGeom prst="rect">
            <a:avLst/>
          </a:prstGeom>
        </p:spPr>
        <p:txBody>
          <a:bodyPr vert="horz" lIns="0" tIns="0" rIns="0" bIns="0" spcCol="323893" rtlCol="0">
            <a:noAutofit/>
          </a:bodyPr>
          <a:lstStyle/>
          <a:p>
            <a:pPr marL="161946" lvl="0" indent="-161946">
              <a:lnSpc>
                <a:spcPts val="1620"/>
              </a:lnSpc>
              <a:spcBef>
                <a:spcPts val="0"/>
              </a:spcBef>
            </a:pPr>
            <a:r>
              <a:rPr lang="en-US" dirty="0" smtClean="0"/>
              <a:t>Click to edit Master text styles</a:t>
            </a:r>
          </a:p>
          <a:p>
            <a:pPr marL="323893" lvl="1" indent="-134955">
              <a:lnSpc>
                <a:spcPts val="1620"/>
              </a:lnSpc>
              <a:spcBef>
                <a:spcPts val="0"/>
              </a:spcBef>
              <a:buFont typeface="Calibri" panose="020F0502020204030204" pitchFamily="34" charset="0"/>
            </a:pPr>
            <a:r>
              <a:rPr lang="en-US" dirty="0" smtClean="0"/>
              <a:t>Second level</a:t>
            </a:r>
          </a:p>
          <a:p>
            <a:pPr marL="431856" lvl="2" indent="-107964">
              <a:lnSpc>
                <a:spcPts val="1620"/>
              </a:lnSpc>
              <a:spcBef>
                <a:spcPts val="0"/>
              </a:spcBef>
            </a:pPr>
            <a:r>
              <a:rPr lang="en-US" dirty="0" smtClean="0"/>
              <a:t>Third level</a:t>
            </a:r>
          </a:p>
          <a:p>
            <a:pPr marL="593803" lvl="3" indent="-134955">
              <a:lnSpc>
                <a:spcPts val="1620"/>
              </a:lnSpc>
              <a:spcBef>
                <a:spcPts val="0"/>
              </a:spcBef>
              <a:buFont typeface="Calibri" panose="020F0502020204030204" pitchFamily="34" charset="0"/>
            </a:pPr>
            <a:r>
              <a:rPr lang="en-US" dirty="0" smtClean="0"/>
              <a:t>Fourth level</a:t>
            </a:r>
          </a:p>
        </p:txBody>
      </p:sp>
      <p:sp>
        <p:nvSpPr>
          <p:cNvPr id="9" name="TextBox 6_" descr="CONFIDENTIAL_TAG_0xFFEE"/>
          <p:cNvSpPr txBox="1"/>
          <p:nvPr userDrawn="1"/>
        </p:nvSpPr>
        <p:spPr>
          <a:xfrm>
            <a:off x="1227029" y="4884269"/>
            <a:ext cx="714374" cy="111034"/>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a:defRPr sz="900">
                <a:solidFill>
                  <a:srgbClr val="000000"/>
                </a:solidFill>
                <a:latin typeface="Calibri"/>
              </a:defRPr>
            </a:lvl1pPr>
          </a:lstStyle>
          <a:p>
            <a:pPr lvl="0" algn="ctr"/>
            <a:endParaRPr lang="en-GB" sz="700" dirty="0" smtClean="0"/>
          </a:p>
        </p:txBody>
      </p:sp>
    </p:spTree>
    <p:extLst>
      <p:ext uri="{BB962C8B-B14F-4D97-AF65-F5344CB8AC3E}">
        <p14:creationId xmlns:p14="http://schemas.microsoft.com/office/powerpoint/2010/main" val="953966763"/>
      </p:ext>
    </p:extLst>
  </p:cSld>
  <p:clrMap bg1="lt1" tx1="dk1" bg2="lt2" tx2="dk2" accent1="accent1" accent2="accent2" accent3="accent3" accent4="accent4" accent5="accent5" accent6="accent6" hlink="hlink" folHlink="folHlink"/>
  <p:sldLayoutIdLst>
    <p:sldLayoutId id="2147483657" r:id="rId1"/>
    <p:sldLayoutId id="2147483705" r:id="rId2"/>
    <p:sldLayoutId id="2147483691" r:id="rId3"/>
    <p:sldLayoutId id="2147483692" r:id="rId4"/>
    <p:sldLayoutId id="2147483693" r:id="rId5"/>
    <p:sldLayoutId id="2147483694" r:id="rId6"/>
    <p:sldLayoutId id="2147483699" r:id="rId7"/>
    <p:sldLayoutId id="2147483695" r:id="rId8"/>
    <p:sldLayoutId id="2147483696" r:id="rId9"/>
    <p:sldLayoutId id="2147483697" r:id="rId10"/>
    <p:sldLayoutId id="2147483698" r:id="rId11"/>
    <p:sldLayoutId id="2147483719" r:id="rId12"/>
    <p:sldLayoutId id="2147483725" r:id="rId13"/>
    <p:sldLayoutId id="2147483720" r:id="rId14"/>
    <p:sldLayoutId id="2147483721" r:id="rId15"/>
    <p:sldLayoutId id="2147483722" r:id="rId16"/>
    <p:sldLayoutId id="2147483723" r:id="rId17"/>
    <p:sldLayoutId id="2147483724" r:id="rId18"/>
    <p:sldLayoutId id="2147483704" r:id="rId19"/>
    <p:sldLayoutId id="2147483717" r:id="rId20"/>
    <p:sldLayoutId id="2147483732" r:id="rId21"/>
    <p:sldLayoutId id="2147483713" r:id="rId22"/>
    <p:sldLayoutId id="2147483714" r:id="rId23"/>
    <p:sldLayoutId id="2147483689" r:id="rId24"/>
    <p:sldLayoutId id="2147483703" r:id="rId25"/>
    <p:sldLayoutId id="2147483673" r:id="rId26"/>
    <p:sldLayoutId id="2147483670" r:id="rId27"/>
    <p:sldLayoutId id="2147483671" r:id="rId28"/>
    <p:sldLayoutId id="2147483674" r:id="rId29"/>
    <p:sldLayoutId id="2147483675" r:id="rId30"/>
    <p:sldLayoutId id="2147483676" r:id="rId31"/>
    <p:sldLayoutId id="2147483677" r:id="rId32"/>
    <p:sldLayoutId id="2147483678" r:id="rId33"/>
    <p:sldLayoutId id="2147483679" r:id="rId34"/>
    <p:sldLayoutId id="2147483706" r:id="rId35"/>
    <p:sldLayoutId id="2147483707" r:id="rId36"/>
    <p:sldLayoutId id="2147483708" r:id="rId37"/>
    <p:sldLayoutId id="2147483709" r:id="rId38"/>
    <p:sldLayoutId id="2147483710" r:id="rId39"/>
    <p:sldLayoutId id="2147483726" r:id="rId40"/>
    <p:sldLayoutId id="2147483727" r:id="rId41"/>
    <p:sldLayoutId id="2147483728" r:id="rId42"/>
    <p:sldLayoutId id="2147483729" r:id="rId43"/>
    <p:sldLayoutId id="2147483730" r:id="rId44"/>
    <p:sldLayoutId id="2147483731" r:id="rId45"/>
    <p:sldLayoutId id="2147483653" r:id="rId46"/>
    <p:sldLayoutId id="2147483718" r:id="rId47"/>
  </p:sldLayoutIdLst>
  <p:timing>
    <p:tnLst>
      <p:par>
        <p:cTn id="1" dur="indefinite" restart="never" nodeType="tmRoot"/>
      </p:par>
    </p:tnLst>
  </p:timing>
  <p:hf hdr="0" dt="0"/>
  <p:txStyles>
    <p:titleStyle>
      <a:lvl1pPr algn="ctr" defTabSz="914278" rtl="0" eaLnBrk="1" latinLnBrk="0" hangingPunct="1">
        <a:spcBef>
          <a:spcPct val="0"/>
        </a:spcBef>
        <a:buNone/>
        <a:defRPr lang="en-GB" sz="2400" kern="1200" baseline="0" smtClean="0">
          <a:solidFill>
            <a:schemeClr val="tx1"/>
          </a:solidFill>
          <a:latin typeface="+mn-lt"/>
          <a:ea typeface="+mn-ea"/>
          <a:cs typeface="+mn-cs"/>
        </a:defRPr>
      </a:lvl1pPr>
    </p:titleStyle>
    <p:bodyStyle>
      <a:lvl1pPr marL="342854" indent="-342854" algn="l" defTabSz="914278" rtl="0" eaLnBrk="1" latinLnBrk="0" hangingPunct="1">
        <a:spcBef>
          <a:spcPct val="20000"/>
        </a:spcBef>
        <a:buFont typeface="Arial" pitchFamily="34" charset="0"/>
        <a:buChar char="•"/>
        <a:defRPr lang="en-US" sz="1300" kern="1200" smtClean="0">
          <a:solidFill>
            <a:schemeClr val="tx1"/>
          </a:solidFill>
          <a:latin typeface="+mn-lt"/>
          <a:ea typeface="+mn-ea"/>
          <a:cs typeface="+mn-cs"/>
        </a:defRPr>
      </a:lvl1pPr>
      <a:lvl2pPr marL="742850" indent="-285712" algn="l" defTabSz="914278" rtl="0" eaLnBrk="1" latinLnBrk="0" hangingPunct="1">
        <a:spcBef>
          <a:spcPct val="20000"/>
        </a:spcBef>
        <a:buFont typeface="Arial" pitchFamily="34" charset="0"/>
        <a:buChar char="–"/>
        <a:defRPr lang="en-US" sz="1200" kern="1200" smtClean="0">
          <a:solidFill>
            <a:schemeClr val="tx1"/>
          </a:solidFill>
          <a:latin typeface="+mn-lt"/>
          <a:ea typeface="+mn-ea"/>
          <a:cs typeface="+mn-cs"/>
        </a:defRPr>
      </a:lvl2pPr>
      <a:lvl3pPr marL="1142847" indent="-228570" algn="l" defTabSz="914278" rtl="0" eaLnBrk="1" latinLnBrk="0" hangingPunct="1">
        <a:spcBef>
          <a:spcPct val="20000"/>
        </a:spcBef>
        <a:buFont typeface="Arial" pitchFamily="34" charset="0"/>
        <a:buChar char="•"/>
        <a:defRPr lang="en-US" sz="1000" kern="1200" smtClean="0">
          <a:solidFill>
            <a:schemeClr val="tx1"/>
          </a:solidFill>
          <a:latin typeface="+mn-lt"/>
          <a:ea typeface="+mn-ea"/>
          <a:cs typeface="+mn-cs"/>
        </a:defRPr>
      </a:lvl3pPr>
      <a:lvl4pPr marL="1599986" indent="-228570" algn="l" defTabSz="914278" rtl="0" eaLnBrk="1" latinLnBrk="0" hangingPunct="1">
        <a:spcBef>
          <a:spcPct val="20000"/>
        </a:spcBef>
        <a:buFont typeface="Arial" pitchFamily="34" charset="0"/>
        <a:buChar char="–"/>
        <a:defRPr lang="en-US" sz="1000" kern="1200" smtClean="0">
          <a:solidFill>
            <a:schemeClr val="tx1"/>
          </a:solidFill>
          <a:latin typeface="+mn-lt"/>
          <a:ea typeface="+mn-ea"/>
          <a:cs typeface="+mn-cs"/>
        </a:defRPr>
      </a:lvl4pPr>
      <a:lvl5pPr marL="2057126" indent="-228570" algn="l" defTabSz="914278" rtl="0" eaLnBrk="1" latinLnBrk="0" hangingPunct="1">
        <a:spcBef>
          <a:spcPct val="20000"/>
        </a:spcBef>
        <a:buFont typeface="Arial" pitchFamily="34" charset="0"/>
        <a:buChar char="»"/>
        <a:defRPr lang="en-GB" sz="1000" kern="1200" smtClean="0">
          <a:solidFill>
            <a:schemeClr val="tx1"/>
          </a:solidFill>
          <a:latin typeface="+mn-lt"/>
          <a:ea typeface="+mn-ea"/>
          <a:cs typeface="+mn-cs"/>
        </a:defRPr>
      </a:lvl5pPr>
      <a:lvl6pPr marL="2514265"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03"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42"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81" indent="-228570" algn="l" defTabSz="9142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hyperlink" Target="https://www.nde-ed.org/GeneralResources/Formula/UTFormula/ultrasonicFormula.htm" TargetMode="External"/><Relationship Id="rId2" Type="http://schemas.openxmlformats.org/officeDocument/2006/relationships/hyperlink" Target="https://www.nde-ed.org/EducationResources/CommunityCollege/Ultrasonics/Physics/attenuation.ht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hyperlink" Target="https://hypertextbook.com/facts/2000/NickyDu.s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www.sengpielaudio.com/calculator-speedsound.htm" TargetMode="External"/><Relationship Id="rId4" Type="http://schemas.openxmlformats.org/officeDocument/2006/relationships/hyperlink" Target="http://hyperphysics.phy-astr.gsu.edu/hbase/Sound/usound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 </a:t>
            </a:r>
            <a:endParaRPr lang="en-US" dirty="0"/>
          </a:p>
        </p:txBody>
      </p:sp>
      <p:sp>
        <p:nvSpPr>
          <p:cNvPr id="5" name="Text Placeholder 4" descr="&lt;TITLE&gt;{94.93102,485.2501,120.875,65.24992}"/>
          <p:cNvSpPr>
            <a:spLocks noGrp="1"/>
          </p:cNvSpPr>
          <p:nvPr>
            <p:ph type="body" sz="quarter" idx="10"/>
          </p:nvPr>
        </p:nvSpPr>
        <p:spPr/>
        <p:txBody>
          <a:bodyPr/>
          <a:lstStyle/>
          <a:p>
            <a:r>
              <a:rPr lang="en-US" dirty="0" smtClean="0"/>
              <a:t>How IVUS works</a:t>
            </a:r>
            <a:endParaRPr lang="en-US" dirty="0"/>
          </a:p>
        </p:txBody>
      </p:sp>
      <p:sp>
        <p:nvSpPr>
          <p:cNvPr id="7" name="Footer Placeholder 4"/>
          <p:cNvSpPr txBox="1">
            <a:spLocks/>
          </p:cNvSpPr>
          <p:nvPr/>
        </p:nvSpPr>
        <p:spPr>
          <a:xfrm>
            <a:off x="2328213" y="4602822"/>
            <a:ext cx="3910151" cy="266317"/>
          </a:xfrm>
          <a:prstGeom prst="rect">
            <a:avLst/>
          </a:prstGeom>
        </p:spPr>
        <p:txBody>
          <a:bodyPr/>
          <a:lst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ctr"/>
            <a:r>
              <a:rPr lang="en-US" sz="1000" dirty="0" smtClean="0"/>
              <a:t>D000182230/A Internal Use Only Not for Distribution</a:t>
            </a:r>
            <a:endParaRPr lang="en-US" sz="1000" dirty="0"/>
          </a:p>
        </p:txBody>
      </p:sp>
    </p:spTree>
    <p:extLst>
      <p:ext uri="{BB962C8B-B14F-4D97-AF65-F5344CB8AC3E}">
        <p14:creationId xmlns:p14="http://schemas.microsoft.com/office/powerpoint/2010/main" val="240717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is an echo</a:t>
            </a:r>
            <a:endParaRPr lang="en-US"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sp>
        <p:nvSpPr>
          <p:cNvPr id="6" name="Text Placeholder 2"/>
          <p:cNvSpPr>
            <a:spLocks noGrp="1"/>
          </p:cNvSpPr>
          <p:nvPr>
            <p:ph type="body" sz="quarter" idx="13"/>
          </p:nvPr>
        </p:nvSpPr>
        <p:spPr>
          <a:xfrm>
            <a:off x="512216" y="1436337"/>
            <a:ext cx="8135938" cy="3460750"/>
          </a:xfrm>
        </p:spPr>
        <p:txBody>
          <a:bodyPr/>
          <a:lstStyle/>
          <a:p>
            <a:pPr marL="0" indent="0">
              <a:buNone/>
            </a:pPr>
            <a:r>
              <a:rPr lang="en-US" sz="2000" u="sng" dirty="0" smtClean="0"/>
              <a:t>Sound bounces back</a:t>
            </a:r>
          </a:p>
          <a:p>
            <a:pPr marL="0" indent="0">
              <a:buNone/>
            </a:pPr>
            <a:endParaRPr lang="en-US" sz="1800" dirty="0"/>
          </a:p>
          <a:p>
            <a:pPr marL="0" indent="0">
              <a:buNone/>
            </a:pPr>
            <a:r>
              <a:rPr lang="en-US" sz="1800" dirty="0" smtClean="0"/>
              <a:t>Acoustic impedance (Z)</a:t>
            </a:r>
          </a:p>
          <a:p>
            <a:pPr marL="0" indent="0">
              <a:buNone/>
            </a:pPr>
            <a:endParaRPr lang="en-US" sz="1800" dirty="0"/>
          </a:p>
          <a:p>
            <a:pPr marL="0" indent="0">
              <a:buNone/>
            </a:pPr>
            <a:r>
              <a:rPr lang="en-US" sz="1800" dirty="0" smtClean="0"/>
              <a:t>Reflection vs. (back)scattering</a:t>
            </a:r>
          </a:p>
          <a:p>
            <a:pPr marL="0" indent="0">
              <a:buNone/>
            </a:pPr>
            <a:endParaRPr lang="en-US" sz="1800" dirty="0"/>
          </a:p>
          <a:p>
            <a:pPr marL="0" indent="0">
              <a:buNone/>
            </a:pPr>
            <a:r>
              <a:rPr lang="en-US" sz="1800" dirty="0" smtClean="0"/>
              <a:t>Thin layer (mirror example)</a:t>
            </a:r>
            <a:endParaRPr lang="en-US" sz="1800" dirty="0"/>
          </a:p>
        </p:txBody>
      </p:sp>
      <p:sp>
        <p:nvSpPr>
          <p:cNvPr id="7" name="Rectangle 7"/>
          <p:cNvSpPr>
            <a:spLocks noChangeArrowheads="1"/>
          </p:cNvSpPr>
          <p:nvPr/>
        </p:nvSpPr>
        <p:spPr bwMode="auto">
          <a:xfrm>
            <a:off x="5858219" y="1639734"/>
            <a:ext cx="1244600" cy="1282700"/>
          </a:xfrm>
          <a:prstGeom prst="rect">
            <a:avLst/>
          </a:prstGeom>
          <a:solidFill>
            <a:schemeClr val="accent2"/>
          </a:solidFill>
          <a:ln>
            <a:noFill/>
          </a:ln>
          <a:effectLst/>
        </p:spPr>
        <p:txBody>
          <a:bodyPr wrap="none" anchor="ctr"/>
          <a:lstStyle/>
          <a:p>
            <a:endParaRPr lang="en-US"/>
          </a:p>
        </p:txBody>
      </p:sp>
      <p:sp>
        <p:nvSpPr>
          <p:cNvPr id="8" name="Rectangle 8"/>
          <p:cNvSpPr>
            <a:spLocks noChangeArrowheads="1"/>
          </p:cNvSpPr>
          <p:nvPr/>
        </p:nvSpPr>
        <p:spPr bwMode="auto">
          <a:xfrm>
            <a:off x="7102819" y="1639734"/>
            <a:ext cx="774700" cy="1282700"/>
          </a:xfrm>
          <a:prstGeom prst="rect">
            <a:avLst/>
          </a:prstGeom>
          <a:solidFill>
            <a:schemeClr val="accent4"/>
          </a:solidFill>
          <a:ln>
            <a:noFill/>
          </a:ln>
          <a:effectLst/>
        </p:spPr>
        <p:txBody>
          <a:bodyPr wrap="none" anchor="ctr"/>
          <a:lstStyle/>
          <a:p>
            <a:endParaRPr lang="en-US"/>
          </a:p>
        </p:txBody>
      </p:sp>
      <p:sp>
        <p:nvSpPr>
          <p:cNvPr id="9" name="Rectangle 9"/>
          <p:cNvSpPr>
            <a:spLocks noChangeArrowheads="1"/>
          </p:cNvSpPr>
          <p:nvPr/>
        </p:nvSpPr>
        <p:spPr bwMode="auto">
          <a:xfrm>
            <a:off x="5867744" y="2503334"/>
            <a:ext cx="436017"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000" dirty="0">
                <a:solidFill>
                  <a:schemeClr val="bg1"/>
                </a:solidFill>
              </a:rPr>
              <a:t>Z1</a:t>
            </a:r>
          </a:p>
        </p:txBody>
      </p:sp>
      <p:sp>
        <p:nvSpPr>
          <p:cNvPr id="10" name="Rectangle 10"/>
          <p:cNvSpPr>
            <a:spLocks noChangeArrowheads="1"/>
          </p:cNvSpPr>
          <p:nvPr/>
        </p:nvSpPr>
        <p:spPr bwMode="auto">
          <a:xfrm>
            <a:off x="7330352" y="2493408"/>
            <a:ext cx="436017"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000" dirty="0">
                <a:solidFill>
                  <a:schemeClr val="bg1"/>
                </a:solidFill>
              </a:rPr>
              <a:t>Z2</a:t>
            </a:r>
          </a:p>
        </p:txBody>
      </p:sp>
      <p:sp>
        <p:nvSpPr>
          <p:cNvPr id="11" name="AutoShape 12"/>
          <p:cNvSpPr>
            <a:spLocks noChangeArrowheads="1"/>
          </p:cNvSpPr>
          <p:nvPr/>
        </p:nvSpPr>
        <p:spPr bwMode="auto">
          <a:xfrm>
            <a:off x="5896319" y="1855634"/>
            <a:ext cx="1079500" cy="431800"/>
          </a:xfrm>
          <a:prstGeom prst="rightArrow">
            <a:avLst>
              <a:gd name="adj1" fmla="val 50000"/>
              <a:gd name="adj2" fmla="val 625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2" name="AutoShape 13"/>
          <p:cNvSpPr>
            <a:spLocks noChangeArrowheads="1"/>
          </p:cNvSpPr>
          <p:nvPr/>
        </p:nvSpPr>
        <p:spPr bwMode="auto">
          <a:xfrm rot="10800000">
            <a:off x="6112219" y="2262034"/>
            <a:ext cx="850900" cy="254000"/>
          </a:xfrm>
          <a:prstGeom prst="rightArrow">
            <a:avLst>
              <a:gd name="adj1" fmla="val 50000"/>
              <a:gd name="adj2" fmla="val 8375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 name="AutoShape 14"/>
          <p:cNvSpPr>
            <a:spLocks noChangeArrowheads="1"/>
          </p:cNvSpPr>
          <p:nvPr/>
        </p:nvSpPr>
        <p:spPr bwMode="auto">
          <a:xfrm>
            <a:off x="7255219" y="1982634"/>
            <a:ext cx="482600" cy="228600"/>
          </a:xfrm>
          <a:prstGeom prst="rightArrow">
            <a:avLst>
              <a:gd name="adj1" fmla="val 50000"/>
              <a:gd name="adj2" fmla="val 52778"/>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 name="AutoShape 16"/>
          <p:cNvSpPr>
            <a:spLocks noChangeArrowheads="1"/>
          </p:cNvSpPr>
          <p:nvPr/>
        </p:nvSpPr>
        <p:spPr bwMode="auto">
          <a:xfrm rot="5400000">
            <a:off x="4080219" y="1665134"/>
            <a:ext cx="1206500" cy="1092200"/>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solidFill>
            <a:schemeClr val="accent1"/>
          </a:solidFill>
          <a:ln>
            <a:noFill/>
          </a:ln>
          <a:effectLst/>
        </p:spPr>
        <p:txBody>
          <a:bodyPr wrap="none" anchor="ctr"/>
          <a:lstStyle/>
          <a:p>
            <a:endParaRPr lang="en-US"/>
          </a:p>
        </p:txBody>
      </p:sp>
      <p:sp>
        <p:nvSpPr>
          <p:cNvPr id="15" name="AutoShape 17"/>
          <p:cNvSpPr>
            <a:spLocks noChangeArrowheads="1"/>
          </p:cNvSpPr>
          <p:nvPr/>
        </p:nvSpPr>
        <p:spPr bwMode="auto">
          <a:xfrm rot="5400000">
            <a:off x="4143719" y="1779434"/>
            <a:ext cx="863600" cy="863600"/>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solidFill>
            <a:schemeClr val="accent1"/>
          </a:solidFill>
          <a:ln>
            <a:noFill/>
          </a:ln>
          <a:effectLst/>
        </p:spPr>
        <p:txBody>
          <a:bodyPr wrap="none" anchor="ctr"/>
          <a:lstStyle/>
          <a:p>
            <a:endParaRPr lang="en-US"/>
          </a:p>
        </p:txBody>
      </p:sp>
      <p:sp>
        <p:nvSpPr>
          <p:cNvPr id="16" name="AutoShape 18"/>
          <p:cNvSpPr>
            <a:spLocks noChangeArrowheads="1"/>
          </p:cNvSpPr>
          <p:nvPr/>
        </p:nvSpPr>
        <p:spPr bwMode="auto">
          <a:xfrm rot="5400000">
            <a:off x="4067519" y="1866166"/>
            <a:ext cx="673100" cy="660400"/>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solidFill>
            <a:schemeClr val="accent1"/>
          </a:solidFill>
          <a:ln>
            <a:noFill/>
          </a:ln>
          <a:effectLst/>
        </p:spPr>
        <p:txBody>
          <a:bodyPr wrap="none" anchor="ctr"/>
          <a:lstStyle/>
          <a:p>
            <a:endParaRPr lang="en-US"/>
          </a:p>
        </p:txBody>
      </p:sp>
      <p:sp>
        <p:nvSpPr>
          <p:cNvPr id="17" name="AutoShape 19"/>
          <p:cNvSpPr>
            <a:spLocks noChangeArrowheads="1"/>
          </p:cNvSpPr>
          <p:nvPr/>
        </p:nvSpPr>
        <p:spPr bwMode="auto">
          <a:xfrm rot="5400000">
            <a:off x="4169119" y="2008034"/>
            <a:ext cx="330200" cy="393700"/>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solidFill>
            <a:schemeClr val="accent1"/>
          </a:solidFill>
          <a:ln>
            <a:noFill/>
          </a:ln>
          <a:effectLst/>
        </p:spPr>
        <p:txBody>
          <a:bodyPr wrap="none" anchor="ctr"/>
          <a:lstStyle/>
          <a:p>
            <a:endParaRPr lang="en-US"/>
          </a:p>
        </p:txBody>
      </p:sp>
      <p:sp>
        <p:nvSpPr>
          <p:cNvPr id="3" name="Rectangle 2"/>
          <p:cNvSpPr/>
          <p:nvPr/>
        </p:nvSpPr>
        <p:spPr>
          <a:xfrm>
            <a:off x="410966" y="1243173"/>
            <a:ext cx="8424809" cy="3113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Sound travels through materials under the influence of sound pressure. Because molecules or atoms of a solid are bound elastically to one another, the excess pressure results in a wave propagating through the solid</a:t>
            </a:r>
            <a:r>
              <a:rPr lang="en-US" dirty="0" smtClean="0"/>
              <a:t>.  The</a:t>
            </a:r>
            <a:r>
              <a:rPr lang="en-US" dirty="0"/>
              <a:t> acoustic impedance (Z) of a material is defined as the product of its density (p) and acoustic velocity (V).</a:t>
            </a:r>
          </a:p>
          <a:p>
            <a:endParaRPr lang="en-US" dirty="0"/>
          </a:p>
          <a:p>
            <a:r>
              <a:rPr lang="en-US" dirty="0"/>
              <a:t>Acoustic impedance is important </a:t>
            </a:r>
            <a:r>
              <a:rPr lang="en-US" dirty="0" smtClean="0"/>
              <a:t>in: </a:t>
            </a:r>
            <a:endParaRPr lang="en-US" dirty="0"/>
          </a:p>
          <a:p>
            <a:pPr marL="285750" indent="-285750">
              <a:buFont typeface="Arial" panose="020B0604020202020204" pitchFamily="34" charset="0"/>
              <a:buChar char="•"/>
            </a:pPr>
            <a:r>
              <a:rPr lang="en-US" dirty="0" smtClean="0"/>
              <a:t>The </a:t>
            </a:r>
            <a:r>
              <a:rPr lang="en-US" dirty="0"/>
              <a:t>determination of acoustic transmission and reflection at the boundary of two materials having different acoustic impedances.</a:t>
            </a:r>
          </a:p>
          <a:p>
            <a:pPr marL="285750" indent="-285750">
              <a:buFont typeface="Arial" panose="020B0604020202020204" pitchFamily="34" charset="0"/>
              <a:buChar char="•"/>
            </a:pPr>
            <a:r>
              <a:rPr lang="en-US" dirty="0" smtClean="0"/>
              <a:t>The </a:t>
            </a:r>
            <a:r>
              <a:rPr lang="en-US" dirty="0"/>
              <a:t>design of ultrasonic transducers.</a:t>
            </a:r>
          </a:p>
          <a:p>
            <a:pPr marL="285750" indent="-285750">
              <a:buFont typeface="Arial" panose="020B0604020202020204" pitchFamily="34" charset="0"/>
              <a:buChar char="•"/>
            </a:pPr>
            <a:r>
              <a:rPr lang="en-US" dirty="0" smtClean="0"/>
              <a:t>Assessing </a:t>
            </a:r>
            <a:r>
              <a:rPr lang="en-US" dirty="0"/>
              <a:t>absorption of sound in a medium.</a:t>
            </a:r>
          </a:p>
        </p:txBody>
      </p:sp>
      <p:sp>
        <p:nvSpPr>
          <p:cNvPr id="4" name="Slide Number Placeholder 3"/>
          <p:cNvSpPr>
            <a:spLocks noGrp="1"/>
          </p:cNvSpPr>
          <p:nvPr>
            <p:ph type="sldNum" sz="quarter" idx="4"/>
          </p:nvPr>
        </p:nvSpPr>
        <p:spPr/>
        <p:txBody>
          <a:bodyPr/>
          <a:lstStyle/>
          <a:p>
            <a:fld id="{793332C0-45F3-49F7-8962-3AD7701CBA4A}" type="slidenum">
              <a:rPr lang="en-US" smtClean="0"/>
              <a:pPr/>
              <a:t>10</a:t>
            </a:fld>
            <a:endParaRPr lang="en-US" dirty="0"/>
          </a:p>
        </p:txBody>
      </p:sp>
      <p:sp>
        <p:nvSpPr>
          <p:cNvPr id="18" name="TextBox 17"/>
          <p:cNvSpPr txBox="1"/>
          <p:nvPr/>
        </p:nvSpPr>
        <p:spPr>
          <a:xfrm>
            <a:off x="410966" y="4500081"/>
            <a:ext cx="8424809" cy="236306"/>
          </a:xfrm>
          <a:prstGeom prst="rect">
            <a:avLst/>
          </a:prstGeom>
        </p:spPr>
        <p:txBody>
          <a:bodyPr vert="horz" wrap="square" lIns="0" tIns="0" rIns="0" bIns="0" spcCol="385658" rtlCol="0">
            <a:noAutofit/>
          </a:bodyPr>
          <a:lstStyle/>
          <a:p>
            <a:r>
              <a:rPr lang="en-US" sz="1400" dirty="0"/>
              <a:t>https://www.nde-ed.org/EducationResources/CommunityCollege/Ultrasonics/Physics/reflectiontransmission.htm</a:t>
            </a:r>
          </a:p>
          <a:p>
            <a:endParaRPr lang="en-US" sz="1400" dirty="0" smtClean="0"/>
          </a:p>
        </p:txBody>
      </p:sp>
    </p:spTree>
    <p:extLst>
      <p:ext uri="{BB962C8B-B14F-4D97-AF65-F5344CB8AC3E}">
        <p14:creationId xmlns:p14="http://schemas.microsoft.com/office/powerpoint/2010/main" val="77568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How is ultrasound generated</a:t>
            </a:r>
            <a:endParaRPr lang="en-US" dirty="0"/>
          </a:p>
        </p:txBody>
      </p:sp>
      <p:sp>
        <p:nvSpPr>
          <p:cNvPr id="6" name="Rectangle 6"/>
          <p:cNvSpPr>
            <a:spLocks noChangeArrowheads="1"/>
          </p:cNvSpPr>
          <p:nvPr/>
        </p:nvSpPr>
        <p:spPr bwMode="auto">
          <a:xfrm>
            <a:off x="504825" y="1202489"/>
            <a:ext cx="4231204" cy="13240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lvl="1">
              <a:spcAft>
                <a:spcPct val="50000"/>
              </a:spcAft>
              <a:buClr>
                <a:srgbClr val="F89D05"/>
              </a:buClr>
              <a:buSzPct val="70000"/>
            </a:pPr>
            <a:r>
              <a:rPr lang="en-US" altLang="en-US" sz="2000" dirty="0" smtClean="0"/>
              <a:t>Piezoelectric </a:t>
            </a:r>
            <a:r>
              <a:rPr lang="en-US" altLang="en-US" sz="2000" dirty="0"/>
              <a:t>effect</a:t>
            </a:r>
          </a:p>
          <a:p>
            <a:pPr lvl="1">
              <a:spcAft>
                <a:spcPct val="50000"/>
              </a:spcAft>
              <a:buClr>
                <a:srgbClr val="F89D05"/>
              </a:buClr>
              <a:buSzPct val="70000"/>
            </a:pPr>
            <a:r>
              <a:rPr lang="en-US" altLang="en-US" sz="2000" dirty="0" smtClean="0"/>
              <a:t>PZT </a:t>
            </a:r>
            <a:r>
              <a:rPr lang="en-US" altLang="en-US" sz="2000" dirty="0"/>
              <a:t>(lead zirconium </a:t>
            </a:r>
            <a:r>
              <a:rPr lang="en-US" altLang="en-US" sz="2000" dirty="0" err="1" smtClean="0"/>
              <a:t>titanate</a:t>
            </a:r>
            <a:r>
              <a:rPr lang="en-US" altLang="en-US" sz="2000" dirty="0" smtClean="0"/>
              <a:t>)</a:t>
            </a:r>
          </a:p>
          <a:p>
            <a:pPr lvl="1">
              <a:spcAft>
                <a:spcPct val="50000"/>
              </a:spcAft>
              <a:buClr>
                <a:srgbClr val="F89D05"/>
              </a:buClr>
              <a:buSzPct val="70000"/>
            </a:pPr>
            <a:r>
              <a:rPr lang="en-US" altLang="en-US" sz="2000" dirty="0" smtClean="0"/>
              <a:t>Reciprocal </a:t>
            </a:r>
            <a:r>
              <a:rPr lang="en-US" altLang="en-US" sz="2000" dirty="0"/>
              <a:t>effect</a:t>
            </a:r>
            <a:endParaRPr lang="en-US" altLang="en-US" sz="2800" dirty="0"/>
          </a:p>
        </p:txBody>
      </p:sp>
      <p:sp>
        <p:nvSpPr>
          <p:cNvPr id="7" name="Rectangle 22"/>
          <p:cNvSpPr>
            <a:spLocks noChangeArrowheads="1"/>
          </p:cNvSpPr>
          <p:nvPr/>
        </p:nvSpPr>
        <p:spPr bwMode="auto">
          <a:xfrm>
            <a:off x="7607798" y="3692900"/>
            <a:ext cx="519629" cy="36933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PZT</a:t>
            </a:r>
          </a:p>
        </p:txBody>
      </p:sp>
      <p:sp>
        <p:nvSpPr>
          <p:cNvPr id="8" name="Rectangle 23"/>
          <p:cNvSpPr>
            <a:spLocks noChangeArrowheads="1"/>
          </p:cNvSpPr>
          <p:nvPr/>
        </p:nvSpPr>
        <p:spPr bwMode="auto">
          <a:xfrm>
            <a:off x="7263814" y="4029604"/>
            <a:ext cx="1778000" cy="3667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Electrical contact</a:t>
            </a:r>
          </a:p>
        </p:txBody>
      </p:sp>
      <p:grpSp>
        <p:nvGrpSpPr>
          <p:cNvPr id="9" name="Group 36"/>
          <p:cNvGrpSpPr>
            <a:grpSpLocks/>
          </p:cNvGrpSpPr>
          <p:nvPr/>
        </p:nvGrpSpPr>
        <p:grpSpPr bwMode="auto">
          <a:xfrm>
            <a:off x="4435819" y="2612973"/>
            <a:ext cx="2844800" cy="1295400"/>
            <a:chOff x="1489" y="2410"/>
            <a:chExt cx="1792" cy="816"/>
          </a:xfrm>
        </p:grpSpPr>
        <p:sp>
          <p:nvSpPr>
            <p:cNvPr id="10" name="Rectangle 19" descr="Sand"/>
            <p:cNvSpPr>
              <a:spLocks noChangeArrowheads="1"/>
            </p:cNvSpPr>
            <p:nvPr/>
          </p:nvSpPr>
          <p:spPr bwMode="auto">
            <a:xfrm>
              <a:off x="2455" y="2644"/>
              <a:ext cx="826" cy="335"/>
            </a:xfrm>
            <a:prstGeom prst="rect">
              <a:avLst/>
            </a:prstGeom>
            <a:blipFill dpi="0" rotWithShape="0">
              <a:blip r:embed="rId3"/>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20"/>
            <p:cNvSpPr>
              <a:spLocks noChangeShapeType="1"/>
            </p:cNvSpPr>
            <p:nvPr/>
          </p:nvSpPr>
          <p:spPr bwMode="auto">
            <a:xfrm>
              <a:off x="2455" y="2636"/>
              <a:ext cx="822" cy="4"/>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1"/>
            <p:cNvSpPr>
              <a:spLocks noChangeShapeType="1"/>
            </p:cNvSpPr>
            <p:nvPr/>
          </p:nvSpPr>
          <p:spPr bwMode="auto">
            <a:xfrm>
              <a:off x="2453" y="2962"/>
              <a:ext cx="826" cy="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5"/>
            <p:cNvSpPr>
              <a:spLocks noChangeArrowheads="1"/>
            </p:cNvSpPr>
            <p:nvPr/>
          </p:nvSpPr>
          <p:spPr bwMode="auto">
            <a:xfrm>
              <a:off x="1489" y="2549"/>
              <a:ext cx="538" cy="538"/>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26"/>
            <p:cNvSpPr>
              <a:spLocks/>
            </p:cNvSpPr>
            <p:nvPr/>
          </p:nvSpPr>
          <p:spPr bwMode="auto">
            <a:xfrm>
              <a:off x="1622" y="2664"/>
              <a:ext cx="273" cy="325"/>
            </a:xfrm>
            <a:custGeom>
              <a:avLst/>
              <a:gdLst>
                <a:gd name="T0" fmla="*/ 0 w 568"/>
                <a:gd name="T1" fmla="*/ 322 h 622"/>
                <a:gd name="T2" fmla="*/ 93 w 568"/>
                <a:gd name="T3" fmla="*/ 49 h 622"/>
                <a:gd name="T4" fmla="*/ 194 w 568"/>
                <a:gd name="T5" fmla="*/ 49 h 622"/>
                <a:gd name="T6" fmla="*/ 272 w 568"/>
                <a:gd name="T7" fmla="*/ 345 h 622"/>
                <a:gd name="T8" fmla="*/ 350 w 568"/>
                <a:gd name="T9" fmla="*/ 571 h 622"/>
                <a:gd name="T10" fmla="*/ 467 w 568"/>
                <a:gd name="T11" fmla="*/ 579 h 622"/>
                <a:gd name="T12" fmla="*/ 568 w 568"/>
                <a:gd name="T13" fmla="*/ 314 h 622"/>
              </a:gdLst>
              <a:ahLst/>
              <a:cxnLst>
                <a:cxn ang="0">
                  <a:pos x="T0" y="T1"/>
                </a:cxn>
                <a:cxn ang="0">
                  <a:pos x="T2" y="T3"/>
                </a:cxn>
                <a:cxn ang="0">
                  <a:pos x="T4" y="T5"/>
                </a:cxn>
                <a:cxn ang="0">
                  <a:pos x="T6" y="T7"/>
                </a:cxn>
                <a:cxn ang="0">
                  <a:pos x="T8" y="T9"/>
                </a:cxn>
                <a:cxn ang="0">
                  <a:pos x="T10" y="T11"/>
                </a:cxn>
                <a:cxn ang="0">
                  <a:pos x="T12" y="T13"/>
                </a:cxn>
              </a:cxnLst>
              <a:rect l="0" t="0" r="r" b="b"/>
              <a:pathLst>
                <a:path w="568" h="622">
                  <a:moveTo>
                    <a:pt x="0" y="322"/>
                  </a:moveTo>
                  <a:cubicBezTo>
                    <a:pt x="16" y="279"/>
                    <a:pt x="61" y="94"/>
                    <a:pt x="93" y="49"/>
                  </a:cubicBezTo>
                  <a:cubicBezTo>
                    <a:pt x="125" y="4"/>
                    <a:pt x="164" y="0"/>
                    <a:pt x="194" y="49"/>
                  </a:cubicBezTo>
                  <a:cubicBezTo>
                    <a:pt x="224" y="98"/>
                    <a:pt x="246" y="258"/>
                    <a:pt x="272" y="345"/>
                  </a:cubicBezTo>
                  <a:cubicBezTo>
                    <a:pt x="298" y="432"/>
                    <a:pt x="318" y="532"/>
                    <a:pt x="350" y="571"/>
                  </a:cubicBezTo>
                  <a:cubicBezTo>
                    <a:pt x="382" y="610"/>
                    <a:pt x="431" y="622"/>
                    <a:pt x="467" y="579"/>
                  </a:cubicBezTo>
                  <a:cubicBezTo>
                    <a:pt x="503" y="536"/>
                    <a:pt x="547" y="369"/>
                    <a:pt x="568" y="314"/>
                  </a:cubicBezTo>
                </a:path>
              </a:pathLst>
            </a:custGeom>
            <a:noFill/>
            <a:ln w="28575"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7"/>
            <p:cNvSpPr>
              <a:spLocks noChangeShapeType="1"/>
            </p:cNvSpPr>
            <p:nvPr/>
          </p:nvSpPr>
          <p:spPr bwMode="auto">
            <a:xfrm flipV="1">
              <a:off x="1748" y="2416"/>
              <a:ext cx="0" cy="125"/>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8"/>
            <p:cNvSpPr>
              <a:spLocks noChangeShapeType="1"/>
            </p:cNvSpPr>
            <p:nvPr/>
          </p:nvSpPr>
          <p:spPr bwMode="auto">
            <a:xfrm>
              <a:off x="1741" y="2411"/>
              <a:ext cx="1123" cy="7"/>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29"/>
            <p:cNvSpPr>
              <a:spLocks noChangeShapeType="1"/>
            </p:cNvSpPr>
            <p:nvPr/>
          </p:nvSpPr>
          <p:spPr bwMode="auto">
            <a:xfrm flipV="1">
              <a:off x="2864" y="2410"/>
              <a:ext cx="2" cy="22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30"/>
            <p:cNvSpPr>
              <a:spLocks noChangeShapeType="1"/>
            </p:cNvSpPr>
            <p:nvPr/>
          </p:nvSpPr>
          <p:spPr bwMode="auto">
            <a:xfrm>
              <a:off x="1756" y="3092"/>
              <a:ext cx="0" cy="125"/>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31"/>
            <p:cNvSpPr>
              <a:spLocks noChangeShapeType="1"/>
            </p:cNvSpPr>
            <p:nvPr/>
          </p:nvSpPr>
          <p:spPr bwMode="auto">
            <a:xfrm>
              <a:off x="1749" y="3223"/>
              <a:ext cx="1123" cy="1"/>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32"/>
            <p:cNvSpPr>
              <a:spLocks noChangeShapeType="1"/>
            </p:cNvSpPr>
            <p:nvPr/>
          </p:nvSpPr>
          <p:spPr bwMode="auto">
            <a:xfrm flipH="1">
              <a:off x="2864" y="2974"/>
              <a:ext cx="2" cy="25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 name="AutoShape 34"/>
          <p:cNvSpPr>
            <a:spLocks noChangeArrowheads="1"/>
          </p:cNvSpPr>
          <p:nvPr/>
        </p:nvSpPr>
        <p:spPr bwMode="auto">
          <a:xfrm>
            <a:off x="7415556" y="2965398"/>
            <a:ext cx="171450" cy="517525"/>
          </a:xfrm>
          <a:prstGeom prst="upDownArrow">
            <a:avLst>
              <a:gd name="adj1" fmla="val 50000"/>
              <a:gd name="adj2" fmla="val 60370"/>
            </a:avLst>
          </a:prstGeom>
          <a:solidFill>
            <a:schemeClr val="accent1"/>
          </a:solidFill>
          <a:ln w="12700">
            <a:solidFill>
              <a:srgbClr val="FFFFFF"/>
            </a:solidFill>
            <a:miter lim="800000"/>
            <a:headEnd type="none" w="sm" len="sm"/>
            <a:tailEnd type="none" w="sm" len="sm"/>
          </a:ln>
          <a:effectLst/>
        </p:spPr>
        <p:txBody>
          <a:bodyPr wrap="none" anchor="ctr"/>
          <a:lstStyle/>
          <a:p>
            <a:endParaRPr lang="en-US"/>
          </a:p>
        </p:txBody>
      </p:sp>
      <p:sp>
        <p:nvSpPr>
          <p:cNvPr id="22" name="Line 35"/>
          <p:cNvSpPr>
            <a:spLocks noChangeShapeType="1"/>
          </p:cNvSpPr>
          <p:nvPr/>
        </p:nvSpPr>
        <p:spPr bwMode="auto">
          <a:xfrm flipH="1" flipV="1">
            <a:off x="6847231" y="3524198"/>
            <a:ext cx="419100" cy="660400"/>
          </a:xfrm>
          <a:prstGeom prst="line">
            <a:avLst/>
          </a:prstGeom>
          <a:noFill/>
          <a:ln w="190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37"/>
          <p:cNvSpPr>
            <a:spLocks noChangeShapeType="1"/>
          </p:cNvSpPr>
          <p:nvPr/>
        </p:nvSpPr>
        <p:spPr bwMode="auto">
          <a:xfrm flipH="1" flipV="1">
            <a:off x="7285381" y="3384498"/>
            <a:ext cx="317500" cy="533400"/>
          </a:xfrm>
          <a:prstGeom prst="line">
            <a:avLst/>
          </a:prstGeom>
          <a:noFill/>
          <a:ln w="190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38"/>
          <p:cNvSpPr>
            <a:spLocks noChangeArrowheads="1"/>
          </p:cNvSpPr>
          <p:nvPr/>
        </p:nvSpPr>
        <p:spPr bwMode="auto">
          <a:xfrm>
            <a:off x="5669306" y="2965398"/>
            <a:ext cx="171450" cy="517525"/>
          </a:xfrm>
          <a:prstGeom prst="upDownArrow">
            <a:avLst>
              <a:gd name="adj1" fmla="val 50000"/>
              <a:gd name="adj2" fmla="val 60370"/>
            </a:avLst>
          </a:prstGeom>
          <a:solidFill>
            <a:schemeClr val="accent1"/>
          </a:solidFill>
          <a:ln w="12700">
            <a:solidFill>
              <a:srgbClr val="FFFFFF"/>
            </a:solidFill>
            <a:miter lim="800000"/>
            <a:headEnd type="none" w="sm" len="sm"/>
            <a:tailEnd type="none" w="sm" len="sm"/>
          </a:ln>
          <a:effectLst/>
        </p:spPr>
        <p:txBody>
          <a:bodyPr wrap="none" anchor="ctr"/>
          <a:lstStyle/>
          <a:p>
            <a:endParaRPr lang="en-US"/>
          </a:p>
        </p:txBody>
      </p:sp>
      <p:sp>
        <p:nvSpPr>
          <p:cNvPr id="3" name="Footer Placeholder 2"/>
          <p:cNvSpPr>
            <a:spLocks noGrp="1"/>
          </p:cNvSpPr>
          <p:nvPr>
            <p:ph type="ftr" sz="quarter" idx="3"/>
          </p:nvPr>
        </p:nvSpPr>
        <p:spPr/>
        <p:txBody>
          <a:bodyPr/>
          <a:lstStyle/>
          <a:p>
            <a:pPr algn="ctr"/>
            <a:r>
              <a:rPr lang="en-US" sz="1000" smtClean="0"/>
              <a:t>D000182230/A Internal Use Only Not for Distribution</a:t>
            </a:r>
            <a:endParaRPr lang="en-US" sz="1000" dirty="0"/>
          </a:p>
        </p:txBody>
      </p:sp>
      <p:sp>
        <p:nvSpPr>
          <p:cNvPr id="4" name="Rectangle 3"/>
          <p:cNvSpPr/>
          <p:nvPr/>
        </p:nvSpPr>
        <p:spPr>
          <a:xfrm>
            <a:off x="92467" y="1202489"/>
            <a:ext cx="8949347" cy="3194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Key Information:</a:t>
            </a:r>
          </a:p>
          <a:p>
            <a:endParaRPr lang="en-US" dirty="0"/>
          </a:p>
          <a:p>
            <a:r>
              <a:rPr lang="en-US" dirty="0"/>
              <a:t>The conversion of electrical pulses to mechanical vibrations and the conversion of returned mechanical vibrations back into electrical energy is the basis for ultrasonic testing. The active element is the heart of the transducer as it converts the electrical energy to acoustic energy, and vice versa. </a:t>
            </a:r>
          </a:p>
        </p:txBody>
      </p:sp>
      <p:sp>
        <p:nvSpPr>
          <p:cNvPr id="5" name="Slide Number Placeholder 4"/>
          <p:cNvSpPr>
            <a:spLocks noGrp="1"/>
          </p:cNvSpPr>
          <p:nvPr>
            <p:ph type="sldNum" sz="quarter" idx="4"/>
          </p:nvPr>
        </p:nvSpPr>
        <p:spPr/>
        <p:txBody>
          <a:bodyPr/>
          <a:lstStyle/>
          <a:p>
            <a:fld id="{793332C0-45F3-49F7-8962-3AD7701CBA4A}" type="slidenum">
              <a:rPr lang="en-US" smtClean="0"/>
              <a:pPr/>
              <a:t>11</a:t>
            </a:fld>
            <a:endParaRPr lang="en-US" dirty="0"/>
          </a:p>
        </p:txBody>
      </p:sp>
      <p:sp>
        <p:nvSpPr>
          <p:cNvPr id="25" name="TextBox 24"/>
          <p:cNvSpPr txBox="1"/>
          <p:nvPr/>
        </p:nvSpPr>
        <p:spPr>
          <a:xfrm>
            <a:off x="182119" y="4510355"/>
            <a:ext cx="8859695" cy="174661"/>
          </a:xfrm>
          <a:prstGeom prst="rect">
            <a:avLst/>
          </a:prstGeom>
        </p:spPr>
        <p:txBody>
          <a:bodyPr vert="horz" wrap="square" lIns="0" tIns="0" rIns="0" bIns="0" spcCol="385658" rtlCol="0">
            <a:noAutofit/>
          </a:bodyPr>
          <a:lstStyle/>
          <a:p>
            <a:r>
              <a:rPr lang="en-US" sz="1200" dirty="0"/>
              <a:t>https://www.nde-ed.org/EducationResources/CommunityCollege/Ultrasonics/EquipmentTrans/piezotransducers.htm </a:t>
            </a:r>
          </a:p>
          <a:p>
            <a:endParaRPr lang="en-US" sz="1200" dirty="0" smtClean="0"/>
          </a:p>
        </p:txBody>
      </p:sp>
    </p:spTree>
    <p:extLst>
      <p:ext uri="{BB962C8B-B14F-4D97-AF65-F5344CB8AC3E}">
        <p14:creationId xmlns:p14="http://schemas.microsoft.com/office/powerpoint/2010/main" val="17845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28672" y="1539000"/>
            <a:ext cx="7519874" cy="1215000"/>
          </a:xfrm>
        </p:spPr>
        <p:txBody>
          <a:bodyPr/>
          <a:lstStyle/>
          <a:p>
            <a:r>
              <a:rPr lang="en-US" dirty="0" smtClean="0"/>
              <a:t>IVUS image formation</a:t>
            </a:r>
            <a:endParaRPr lang="en-US" dirty="0"/>
          </a:p>
        </p:txBody>
      </p:sp>
      <p:sp>
        <p:nvSpPr>
          <p:cNvPr id="5" name="Footer Placeholder 4"/>
          <p:cNvSpPr>
            <a:spLocks noGrp="1"/>
          </p:cNvSpPr>
          <p:nvPr>
            <p:ph type="ftr" sz="quarter" idx="4294967295"/>
          </p:nvPr>
        </p:nvSpPr>
        <p:spPr>
          <a:xfrm>
            <a:off x="2633602" y="4884738"/>
            <a:ext cx="3910013" cy="107950"/>
          </a:xfrm>
        </p:spPr>
        <p:txBody>
          <a:bodyPr/>
          <a:lstStyle/>
          <a:p>
            <a:pPr algn="ctr"/>
            <a:r>
              <a:rPr lang="en-US" sz="1000" smtClean="0"/>
              <a:t>D000182230/A Internal Use Only Not for Distribution</a:t>
            </a:r>
            <a:endParaRPr lang="en-US" sz="1000" dirty="0"/>
          </a:p>
        </p:txBody>
      </p:sp>
      <p:sp>
        <p:nvSpPr>
          <p:cNvPr id="4" name="Slide Number Placeholder 4"/>
          <p:cNvSpPr txBox="1">
            <a:spLocks/>
          </p:cNvSpPr>
          <p:nvPr/>
        </p:nvSpPr>
        <p:spPr>
          <a:xfrm>
            <a:off x="192393" y="4808306"/>
            <a:ext cx="475427" cy="184382"/>
          </a:xfrm>
          <a:prstGeom prst="rect">
            <a:avLst/>
          </a:prstGeom>
        </p:spPr>
        <p:txBody>
          <a:bodyPr/>
          <a:lst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r>
              <a:rPr lang="en-US" sz="900" dirty="0" smtClean="0"/>
              <a:t>12</a:t>
            </a:r>
            <a:endParaRPr lang="en-US" sz="900" dirty="0"/>
          </a:p>
        </p:txBody>
      </p:sp>
    </p:spTree>
    <p:extLst>
      <p:ext uri="{BB962C8B-B14F-4D97-AF65-F5344CB8AC3E}">
        <p14:creationId xmlns:p14="http://schemas.microsoft.com/office/powerpoint/2010/main" val="2693447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IVUS image formation</a:t>
            </a:r>
            <a:endParaRPr lang="en-US" dirty="0"/>
          </a:p>
        </p:txBody>
      </p:sp>
      <p:sp>
        <p:nvSpPr>
          <p:cNvPr id="6" name="Freeform 3"/>
          <p:cNvSpPr>
            <a:spLocks/>
          </p:cNvSpPr>
          <p:nvPr/>
        </p:nvSpPr>
        <p:spPr bwMode="auto">
          <a:xfrm>
            <a:off x="4387850" y="3571162"/>
            <a:ext cx="3568700" cy="333533"/>
          </a:xfrm>
          <a:custGeom>
            <a:avLst/>
            <a:gdLst>
              <a:gd name="T0" fmla="*/ 41 w 2248"/>
              <a:gd name="T1" fmla="*/ 4 h 359"/>
              <a:gd name="T2" fmla="*/ 89 w 2248"/>
              <a:gd name="T3" fmla="*/ 0 h 359"/>
              <a:gd name="T4" fmla="*/ 137 w 2248"/>
              <a:gd name="T5" fmla="*/ 15 h 359"/>
              <a:gd name="T6" fmla="*/ 184 w 2248"/>
              <a:gd name="T7" fmla="*/ 34 h 359"/>
              <a:gd name="T8" fmla="*/ 232 w 2248"/>
              <a:gd name="T9" fmla="*/ 57 h 359"/>
              <a:gd name="T10" fmla="*/ 280 w 2248"/>
              <a:gd name="T11" fmla="*/ 72 h 359"/>
              <a:gd name="T12" fmla="*/ 327 w 2248"/>
              <a:gd name="T13" fmla="*/ 91 h 359"/>
              <a:gd name="T14" fmla="*/ 369 w 2248"/>
              <a:gd name="T15" fmla="*/ 117 h 359"/>
              <a:gd name="T16" fmla="*/ 398 w 2248"/>
              <a:gd name="T17" fmla="*/ 151 h 359"/>
              <a:gd name="T18" fmla="*/ 422 w 2248"/>
              <a:gd name="T19" fmla="*/ 192 h 359"/>
              <a:gd name="T20" fmla="*/ 446 w 2248"/>
              <a:gd name="T21" fmla="*/ 246 h 359"/>
              <a:gd name="T22" fmla="*/ 475 w 2248"/>
              <a:gd name="T23" fmla="*/ 294 h 359"/>
              <a:gd name="T24" fmla="*/ 500 w 2248"/>
              <a:gd name="T25" fmla="*/ 343 h 359"/>
              <a:gd name="T26" fmla="*/ 535 w 2248"/>
              <a:gd name="T27" fmla="*/ 321 h 359"/>
              <a:gd name="T28" fmla="*/ 565 w 2248"/>
              <a:gd name="T29" fmla="*/ 275 h 359"/>
              <a:gd name="T30" fmla="*/ 589 w 2248"/>
              <a:gd name="T31" fmla="*/ 219 h 359"/>
              <a:gd name="T32" fmla="*/ 612 w 2248"/>
              <a:gd name="T33" fmla="*/ 178 h 359"/>
              <a:gd name="T34" fmla="*/ 642 w 2248"/>
              <a:gd name="T35" fmla="*/ 144 h 359"/>
              <a:gd name="T36" fmla="*/ 678 w 2248"/>
              <a:gd name="T37" fmla="*/ 113 h 359"/>
              <a:gd name="T38" fmla="*/ 726 w 2248"/>
              <a:gd name="T39" fmla="*/ 106 h 359"/>
              <a:gd name="T40" fmla="*/ 773 w 2248"/>
              <a:gd name="T41" fmla="*/ 121 h 359"/>
              <a:gd name="T42" fmla="*/ 820 w 2248"/>
              <a:gd name="T43" fmla="*/ 140 h 359"/>
              <a:gd name="T44" fmla="*/ 868 w 2248"/>
              <a:gd name="T45" fmla="*/ 121 h 359"/>
              <a:gd name="T46" fmla="*/ 909 w 2248"/>
              <a:gd name="T47" fmla="*/ 95 h 359"/>
              <a:gd name="T48" fmla="*/ 957 w 2248"/>
              <a:gd name="T49" fmla="*/ 80 h 359"/>
              <a:gd name="T50" fmla="*/ 1005 w 2248"/>
              <a:gd name="T51" fmla="*/ 83 h 359"/>
              <a:gd name="T52" fmla="*/ 1052 w 2248"/>
              <a:gd name="T53" fmla="*/ 98 h 359"/>
              <a:gd name="T54" fmla="*/ 1100 w 2248"/>
              <a:gd name="T55" fmla="*/ 125 h 359"/>
              <a:gd name="T56" fmla="*/ 1148 w 2248"/>
              <a:gd name="T57" fmla="*/ 140 h 359"/>
              <a:gd name="T58" fmla="*/ 1195 w 2248"/>
              <a:gd name="T59" fmla="*/ 117 h 359"/>
              <a:gd name="T60" fmla="*/ 1243 w 2248"/>
              <a:gd name="T61" fmla="*/ 87 h 359"/>
              <a:gd name="T62" fmla="*/ 1290 w 2248"/>
              <a:gd name="T63" fmla="*/ 61 h 359"/>
              <a:gd name="T64" fmla="*/ 1338 w 2248"/>
              <a:gd name="T65" fmla="*/ 57 h 359"/>
              <a:gd name="T66" fmla="*/ 1386 w 2248"/>
              <a:gd name="T67" fmla="*/ 72 h 359"/>
              <a:gd name="T68" fmla="*/ 1415 w 2248"/>
              <a:gd name="T69" fmla="*/ 102 h 359"/>
              <a:gd name="T70" fmla="*/ 1445 w 2248"/>
              <a:gd name="T71" fmla="*/ 147 h 359"/>
              <a:gd name="T72" fmla="*/ 1469 w 2248"/>
              <a:gd name="T73" fmla="*/ 226 h 359"/>
              <a:gd name="T74" fmla="*/ 1510 w 2248"/>
              <a:gd name="T75" fmla="*/ 309 h 359"/>
              <a:gd name="T76" fmla="*/ 1540 w 2248"/>
              <a:gd name="T77" fmla="*/ 200 h 359"/>
              <a:gd name="T78" fmla="*/ 1564 w 2248"/>
              <a:gd name="T79" fmla="*/ 151 h 359"/>
              <a:gd name="T80" fmla="*/ 1606 w 2248"/>
              <a:gd name="T81" fmla="*/ 129 h 359"/>
              <a:gd name="T82" fmla="*/ 1647 w 2248"/>
              <a:gd name="T83" fmla="*/ 159 h 359"/>
              <a:gd name="T84" fmla="*/ 1671 w 2248"/>
              <a:gd name="T85" fmla="*/ 204 h 359"/>
              <a:gd name="T86" fmla="*/ 1706 w 2248"/>
              <a:gd name="T87" fmla="*/ 204 h 359"/>
              <a:gd name="T88" fmla="*/ 1730 w 2248"/>
              <a:gd name="T89" fmla="*/ 140 h 359"/>
              <a:gd name="T90" fmla="*/ 1760 w 2248"/>
              <a:gd name="T91" fmla="*/ 87 h 359"/>
              <a:gd name="T92" fmla="*/ 1784 w 2248"/>
              <a:gd name="T93" fmla="*/ 49 h 359"/>
              <a:gd name="T94" fmla="*/ 1826 w 2248"/>
              <a:gd name="T95" fmla="*/ 19 h 359"/>
              <a:gd name="T96" fmla="*/ 1873 w 2248"/>
              <a:gd name="T97" fmla="*/ 23 h 359"/>
              <a:gd name="T98" fmla="*/ 1915 w 2248"/>
              <a:gd name="T99" fmla="*/ 53 h 359"/>
              <a:gd name="T100" fmla="*/ 1938 w 2248"/>
              <a:gd name="T101" fmla="*/ 91 h 359"/>
              <a:gd name="T102" fmla="*/ 1962 w 2248"/>
              <a:gd name="T103" fmla="*/ 147 h 359"/>
              <a:gd name="T104" fmla="*/ 1992 w 2248"/>
              <a:gd name="T105" fmla="*/ 196 h 359"/>
              <a:gd name="T106" fmla="*/ 2015 w 2248"/>
              <a:gd name="T107" fmla="*/ 144 h 359"/>
              <a:gd name="T108" fmla="*/ 2046 w 2248"/>
              <a:gd name="T109" fmla="*/ 91 h 359"/>
              <a:gd name="T110" fmla="*/ 2069 w 2248"/>
              <a:gd name="T111" fmla="*/ 57 h 359"/>
              <a:gd name="T112" fmla="*/ 2117 w 2248"/>
              <a:gd name="T113" fmla="*/ 34 h 359"/>
              <a:gd name="T114" fmla="*/ 2164 w 2248"/>
              <a:gd name="T115" fmla="*/ 49 h 359"/>
              <a:gd name="T116" fmla="*/ 2200 w 2248"/>
              <a:gd name="T117" fmla="*/ 83 h 359"/>
              <a:gd name="T118" fmla="*/ 2224 w 2248"/>
              <a:gd name="T119" fmla="*/ 132 h 359"/>
              <a:gd name="T120" fmla="*/ 2248 w 2248"/>
              <a:gd name="T121" fmla="*/ 21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8" h="359">
                <a:moveTo>
                  <a:pt x="0" y="19"/>
                </a:moveTo>
                <a:lnTo>
                  <a:pt x="6" y="15"/>
                </a:lnTo>
                <a:lnTo>
                  <a:pt x="12" y="12"/>
                </a:lnTo>
                <a:lnTo>
                  <a:pt x="18" y="8"/>
                </a:lnTo>
                <a:lnTo>
                  <a:pt x="24" y="8"/>
                </a:lnTo>
                <a:lnTo>
                  <a:pt x="29" y="4"/>
                </a:lnTo>
                <a:lnTo>
                  <a:pt x="35" y="4"/>
                </a:lnTo>
                <a:lnTo>
                  <a:pt x="41" y="4"/>
                </a:lnTo>
                <a:lnTo>
                  <a:pt x="48" y="4"/>
                </a:lnTo>
                <a:lnTo>
                  <a:pt x="54" y="0"/>
                </a:lnTo>
                <a:lnTo>
                  <a:pt x="60" y="0"/>
                </a:lnTo>
                <a:lnTo>
                  <a:pt x="66" y="0"/>
                </a:lnTo>
                <a:lnTo>
                  <a:pt x="71" y="0"/>
                </a:lnTo>
                <a:lnTo>
                  <a:pt x="77" y="0"/>
                </a:lnTo>
                <a:lnTo>
                  <a:pt x="83" y="0"/>
                </a:lnTo>
                <a:lnTo>
                  <a:pt x="89" y="0"/>
                </a:lnTo>
                <a:lnTo>
                  <a:pt x="95" y="4"/>
                </a:lnTo>
                <a:lnTo>
                  <a:pt x="101" y="4"/>
                </a:lnTo>
                <a:lnTo>
                  <a:pt x="107" y="8"/>
                </a:lnTo>
                <a:lnTo>
                  <a:pt x="113" y="8"/>
                </a:lnTo>
                <a:lnTo>
                  <a:pt x="119" y="8"/>
                </a:lnTo>
                <a:lnTo>
                  <a:pt x="125" y="12"/>
                </a:lnTo>
                <a:lnTo>
                  <a:pt x="131" y="12"/>
                </a:lnTo>
                <a:lnTo>
                  <a:pt x="137" y="15"/>
                </a:lnTo>
                <a:lnTo>
                  <a:pt x="143" y="19"/>
                </a:lnTo>
                <a:lnTo>
                  <a:pt x="149" y="19"/>
                </a:lnTo>
                <a:lnTo>
                  <a:pt x="155" y="23"/>
                </a:lnTo>
                <a:lnTo>
                  <a:pt x="160" y="23"/>
                </a:lnTo>
                <a:lnTo>
                  <a:pt x="166" y="27"/>
                </a:lnTo>
                <a:lnTo>
                  <a:pt x="172" y="30"/>
                </a:lnTo>
                <a:lnTo>
                  <a:pt x="178" y="34"/>
                </a:lnTo>
                <a:lnTo>
                  <a:pt x="184" y="34"/>
                </a:lnTo>
                <a:lnTo>
                  <a:pt x="190" y="38"/>
                </a:lnTo>
                <a:lnTo>
                  <a:pt x="197" y="42"/>
                </a:lnTo>
                <a:lnTo>
                  <a:pt x="202" y="46"/>
                </a:lnTo>
                <a:lnTo>
                  <a:pt x="208" y="46"/>
                </a:lnTo>
                <a:lnTo>
                  <a:pt x="214" y="49"/>
                </a:lnTo>
                <a:lnTo>
                  <a:pt x="220" y="53"/>
                </a:lnTo>
                <a:lnTo>
                  <a:pt x="226" y="53"/>
                </a:lnTo>
                <a:lnTo>
                  <a:pt x="232" y="57"/>
                </a:lnTo>
                <a:lnTo>
                  <a:pt x="238" y="57"/>
                </a:lnTo>
                <a:lnTo>
                  <a:pt x="244" y="61"/>
                </a:lnTo>
                <a:lnTo>
                  <a:pt x="249" y="61"/>
                </a:lnTo>
                <a:lnTo>
                  <a:pt x="255" y="64"/>
                </a:lnTo>
                <a:lnTo>
                  <a:pt x="261" y="64"/>
                </a:lnTo>
                <a:lnTo>
                  <a:pt x="268" y="68"/>
                </a:lnTo>
                <a:lnTo>
                  <a:pt x="274" y="68"/>
                </a:lnTo>
                <a:lnTo>
                  <a:pt x="280" y="72"/>
                </a:lnTo>
                <a:lnTo>
                  <a:pt x="286" y="72"/>
                </a:lnTo>
                <a:lnTo>
                  <a:pt x="291" y="75"/>
                </a:lnTo>
                <a:lnTo>
                  <a:pt x="297" y="75"/>
                </a:lnTo>
                <a:lnTo>
                  <a:pt x="303" y="80"/>
                </a:lnTo>
                <a:lnTo>
                  <a:pt x="309" y="80"/>
                </a:lnTo>
                <a:lnTo>
                  <a:pt x="315" y="83"/>
                </a:lnTo>
                <a:lnTo>
                  <a:pt x="321" y="87"/>
                </a:lnTo>
                <a:lnTo>
                  <a:pt x="327" y="91"/>
                </a:lnTo>
                <a:lnTo>
                  <a:pt x="333" y="95"/>
                </a:lnTo>
                <a:lnTo>
                  <a:pt x="339" y="98"/>
                </a:lnTo>
                <a:lnTo>
                  <a:pt x="345" y="98"/>
                </a:lnTo>
                <a:lnTo>
                  <a:pt x="351" y="102"/>
                </a:lnTo>
                <a:lnTo>
                  <a:pt x="357" y="106"/>
                </a:lnTo>
                <a:lnTo>
                  <a:pt x="357" y="109"/>
                </a:lnTo>
                <a:lnTo>
                  <a:pt x="363" y="113"/>
                </a:lnTo>
                <a:lnTo>
                  <a:pt x="369" y="117"/>
                </a:lnTo>
                <a:lnTo>
                  <a:pt x="369" y="121"/>
                </a:lnTo>
                <a:lnTo>
                  <a:pt x="375" y="125"/>
                </a:lnTo>
                <a:lnTo>
                  <a:pt x="375" y="129"/>
                </a:lnTo>
                <a:lnTo>
                  <a:pt x="380" y="132"/>
                </a:lnTo>
                <a:lnTo>
                  <a:pt x="386" y="136"/>
                </a:lnTo>
                <a:lnTo>
                  <a:pt x="392" y="140"/>
                </a:lnTo>
                <a:lnTo>
                  <a:pt x="392" y="147"/>
                </a:lnTo>
                <a:lnTo>
                  <a:pt x="398" y="151"/>
                </a:lnTo>
                <a:lnTo>
                  <a:pt x="398" y="155"/>
                </a:lnTo>
                <a:lnTo>
                  <a:pt x="404" y="159"/>
                </a:lnTo>
                <a:lnTo>
                  <a:pt x="404" y="163"/>
                </a:lnTo>
                <a:lnTo>
                  <a:pt x="410" y="170"/>
                </a:lnTo>
                <a:lnTo>
                  <a:pt x="410" y="174"/>
                </a:lnTo>
                <a:lnTo>
                  <a:pt x="417" y="181"/>
                </a:lnTo>
                <a:lnTo>
                  <a:pt x="417" y="185"/>
                </a:lnTo>
                <a:lnTo>
                  <a:pt x="422" y="192"/>
                </a:lnTo>
                <a:lnTo>
                  <a:pt x="428" y="196"/>
                </a:lnTo>
                <a:lnTo>
                  <a:pt x="428" y="204"/>
                </a:lnTo>
                <a:lnTo>
                  <a:pt x="434" y="212"/>
                </a:lnTo>
                <a:lnTo>
                  <a:pt x="434" y="219"/>
                </a:lnTo>
                <a:lnTo>
                  <a:pt x="440" y="226"/>
                </a:lnTo>
                <a:lnTo>
                  <a:pt x="440" y="234"/>
                </a:lnTo>
                <a:lnTo>
                  <a:pt x="446" y="238"/>
                </a:lnTo>
                <a:lnTo>
                  <a:pt x="446" y="246"/>
                </a:lnTo>
                <a:lnTo>
                  <a:pt x="452" y="253"/>
                </a:lnTo>
                <a:lnTo>
                  <a:pt x="452" y="257"/>
                </a:lnTo>
                <a:lnTo>
                  <a:pt x="458" y="264"/>
                </a:lnTo>
                <a:lnTo>
                  <a:pt x="458" y="272"/>
                </a:lnTo>
                <a:lnTo>
                  <a:pt x="464" y="275"/>
                </a:lnTo>
                <a:lnTo>
                  <a:pt x="469" y="283"/>
                </a:lnTo>
                <a:lnTo>
                  <a:pt x="469" y="287"/>
                </a:lnTo>
                <a:lnTo>
                  <a:pt x="475" y="294"/>
                </a:lnTo>
                <a:lnTo>
                  <a:pt x="475" y="302"/>
                </a:lnTo>
                <a:lnTo>
                  <a:pt x="481" y="309"/>
                </a:lnTo>
                <a:lnTo>
                  <a:pt x="481" y="317"/>
                </a:lnTo>
                <a:lnTo>
                  <a:pt x="488" y="325"/>
                </a:lnTo>
                <a:lnTo>
                  <a:pt x="488" y="328"/>
                </a:lnTo>
                <a:lnTo>
                  <a:pt x="494" y="336"/>
                </a:lnTo>
                <a:lnTo>
                  <a:pt x="494" y="340"/>
                </a:lnTo>
                <a:lnTo>
                  <a:pt x="500" y="343"/>
                </a:lnTo>
                <a:lnTo>
                  <a:pt x="506" y="343"/>
                </a:lnTo>
                <a:lnTo>
                  <a:pt x="511" y="343"/>
                </a:lnTo>
                <a:lnTo>
                  <a:pt x="517" y="340"/>
                </a:lnTo>
                <a:lnTo>
                  <a:pt x="523" y="336"/>
                </a:lnTo>
                <a:lnTo>
                  <a:pt x="523" y="332"/>
                </a:lnTo>
                <a:lnTo>
                  <a:pt x="529" y="328"/>
                </a:lnTo>
                <a:lnTo>
                  <a:pt x="529" y="325"/>
                </a:lnTo>
                <a:lnTo>
                  <a:pt x="535" y="321"/>
                </a:lnTo>
                <a:lnTo>
                  <a:pt x="541" y="313"/>
                </a:lnTo>
                <a:lnTo>
                  <a:pt x="547" y="309"/>
                </a:lnTo>
                <a:lnTo>
                  <a:pt x="547" y="306"/>
                </a:lnTo>
                <a:lnTo>
                  <a:pt x="553" y="302"/>
                </a:lnTo>
                <a:lnTo>
                  <a:pt x="553" y="294"/>
                </a:lnTo>
                <a:lnTo>
                  <a:pt x="559" y="287"/>
                </a:lnTo>
                <a:lnTo>
                  <a:pt x="559" y="280"/>
                </a:lnTo>
                <a:lnTo>
                  <a:pt x="565" y="275"/>
                </a:lnTo>
                <a:lnTo>
                  <a:pt x="565" y="268"/>
                </a:lnTo>
                <a:lnTo>
                  <a:pt x="571" y="260"/>
                </a:lnTo>
                <a:lnTo>
                  <a:pt x="571" y="253"/>
                </a:lnTo>
                <a:lnTo>
                  <a:pt x="577" y="246"/>
                </a:lnTo>
                <a:lnTo>
                  <a:pt x="583" y="238"/>
                </a:lnTo>
                <a:lnTo>
                  <a:pt x="583" y="234"/>
                </a:lnTo>
                <a:lnTo>
                  <a:pt x="589" y="226"/>
                </a:lnTo>
                <a:lnTo>
                  <a:pt x="589" y="219"/>
                </a:lnTo>
                <a:lnTo>
                  <a:pt x="595" y="215"/>
                </a:lnTo>
                <a:lnTo>
                  <a:pt x="595" y="208"/>
                </a:lnTo>
                <a:lnTo>
                  <a:pt x="600" y="204"/>
                </a:lnTo>
                <a:lnTo>
                  <a:pt x="600" y="196"/>
                </a:lnTo>
                <a:lnTo>
                  <a:pt x="606" y="192"/>
                </a:lnTo>
                <a:lnTo>
                  <a:pt x="606" y="185"/>
                </a:lnTo>
                <a:lnTo>
                  <a:pt x="612" y="181"/>
                </a:lnTo>
                <a:lnTo>
                  <a:pt x="612" y="178"/>
                </a:lnTo>
                <a:lnTo>
                  <a:pt x="618" y="174"/>
                </a:lnTo>
                <a:lnTo>
                  <a:pt x="624" y="166"/>
                </a:lnTo>
                <a:lnTo>
                  <a:pt x="624" y="163"/>
                </a:lnTo>
                <a:lnTo>
                  <a:pt x="630" y="159"/>
                </a:lnTo>
                <a:lnTo>
                  <a:pt x="630" y="155"/>
                </a:lnTo>
                <a:lnTo>
                  <a:pt x="637" y="151"/>
                </a:lnTo>
                <a:lnTo>
                  <a:pt x="637" y="147"/>
                </a:lnTo>
                <a:lnTo>
                  <a:pt x="642" y="144"/>
                </a:lnTo>
                <a:lnTo>
                  <a:pt x="642" y="140"/>
                </a:lnTo>
                <a:lnTo>
                  <a:pt x="648" y="136"/>
                </a:lnTo>
                <a:lnTo>
                  <a:pt x="648" y="132"/>
                </a:lnTo>
                <a:lnTo>
                  <a:pt x="654" y="129"/>
                </a:lnTo>
                <a:lnTo>
                  <a:pt x="660" y="125"/>
                </a:lnTo>
                <a:lnTo>
                  <a:pt x="666" y="121"/>
                </a:lnTo>
                <a:lnTo>
                  <a:pt x="672" y="117"/>
                </a:lnTo>
                <a:lnTo>
                  <a:pt x="678" y="113"/>
                </a:lnTo>
                <a:lnTo>
                  <a:pt x="684" y="109"/>
                </a:lnTo>
                <a:lnTo>
                  <a:pt x="689" y="109"/>
                </a:lnTo>
                <a:lnTo>
                  <a:pt x="695" y="106"/>
                </a:lnTo>
                <a:lnTo>
                  <a:pt x="701" y="106"/>
                </a:lnTo>
                <a:lnTo>
                  <a:pt x="708" y="102"/>
                </a:lnTo>
                <a:lnTo>
                  <a:pt x="714" y="102"/>
                </a:lnTo>
                <a:lnTo>
                  <a:pt x="720" y="102"/>
                </a:lnTo>
                <a:lnTo>
                  <a:pt x="726" y="106"/>
                </a:lnTo>
                <a:lnTo>
                  <a:pt x="731" y="106"/>
                </a:lnTo>
                <a:lnTo>
                  <a:pt x="737" y="109"/>
                </a:lnTo>
                <a:lnTo>
                  <a:pt x="743" y="109"/>
                </a:lnTo>
                <a:lnTo>
                  <a:pt x="749" y="113"/>
                </a:lnTo>
                <a:lnTo>
                  <a:pt x="755" y="113"/>
                </a:lnTo>
                <a:lnTo>
                  <a:pt x="761" y="117"/>
                </a:lnTo>
                <a:lnTo>
                  <a:pt x="767" y="121"/>
                </a:lnTo>
                <a:lnTo>
                  <a:pt x="773" y="121"/>
                </a:lnTo>
                <a:lnTo>
                  <a:pt x="779" y="125"/>
                </a:lnTo>
                <a:lnTo>
                  <a:pt x="785" y="129"/>
                </a:lnTo>
                <a:lnTo>
                  <a:pt x="791" y="132"/>
                </a:lnTo>
                <a:lnTo>
                  <a:pt x="797" y="136"/>
                </a:lnTo>
                <a:lnTo>
                  <a:pt x="803" y="136"/>
                </a:lnTo>
                <a:lnTo>
                  <a:pt x="809" y="140"/>
                </a:lnTo>
                <a:lnTo>
                  <a:pt x="815" y="140"/>
                </a:lnTo>
                <a:lnTo>
                  <a:pt x="820" y="140"/>
                </a:lnTo>
                <a:lnTo>
                  <a:pt x="826" y="140"/>
                </a:lnTo>
                <a:lnTo>
                  <a:pt x="832" y="140"/>
                </a:lnTo>
                <a:lnTo>
                  <a:pt x="838" y="136"/>
                </a:lnTo>
                <a:lnTo>
                  <a:pt x="844" y="132"/>
                </a:lnTo>
                <a:lnTo>
                  <a:pt x="850" y="132"/>
                </a:lnTo>
                <a:lnTo>
                  <a:pt x="857" y="129"/>
                </a:lnTo>
                <a:lnTo>
                  <a:pt x="862" y="125"/>
                </a:lnTo>
                <a:lnTo>
                  <a:pt x="868" y="121"/>
                </a:lnTo>
                <a:lnTo>
                  <a:pt x="874" y="117"/>
                </a:lnTo>
                <a:lnTo>
                  <a:pt x="880" y="113"/>
                </a:lnTo>
                <a:lnTo>
                  <a:pt x="886" y="109"/>
                </a:lnTo>
                <a:lnTo>
                  <a:pt x="886" y="106"/>
                </a:lnTo>
                <a:lnTo>
                  <a:pt x="892" y="102"/>
                </a:lnTo>
                <a:lnTo>
                  <a:pt x="898" y="98"/>
                </a:lnTo>
                <a:lnTo>
                  <a:pt x="904" y="95"/>
                </a:lnTo>
                <a:lnTo>
                  <a:pt x="909" y="95"/>
                </a:lnTo>
                <a:lnTo>
                  <a:pt x="915" y="91"/>
                </a:lnTo>
                <a:lnTo>
                  <a:pt x="921" y="87"/>
                </a:lnTo>
                <a:lnTo>
                  <a:pt x="928" y="83"/>
                </a:lnTo>
                <a:lnTo>
                  <a:pt x="934" y="83"/>
                </a:lnTo>
                <a:lnTo>
                  <a:pt x="940" y="80"/>
                </a:lnTo>
                <a:lnTo>
                  <a:pt x="946" y="80"/>
                </a:lnTo>
                <a:lnTo>
                  <a:pt x="951" y="80"/>
                </a:lnTo>
                <a:lnTo>
                  <a:pt x="957" y="80"/>
                </a:lnTo>
                <a:lnTo>
                  <a:pt x="963" y="80"/>
                </a:lnTo>
                <a:lnTo>
                  <a:pt x="969" y="80"/>
                </a:lnTo>
                <a:lnTo>
                  <a:pt x="975" y="80"/>
                </a:lnTo>
                <a:lnTo>
                  <a:pt x="981" y="80"/>
                </a:lnTo>
                <a:lnTo>
                  <a:pt x="987" y="80"/>
                </a:lnTo>
                <a:lnTo>
                  <a:pt x="993" y="80"/>
                </a:lnTo>
                <a:lnTo>
                  <a:pt x="999" y="80"/>
                </a:lnTo>
                <a:lnTo>
                  <a:pt x="1005" y="83"/>
                </a:lnTo>
                <a:lnTo>
                  <a:pt x="1011" y="83"/>
                </a:lnTo>
                <a:lnTo>
                  <a:pt x="1017" y="83"/>
                </a:lnTo>
                <a:lnTo>
                  <a:pt x="1023" y="87"/>
                </a:lnTo>
                <a:lnTo>
                  <a:pt x="1029" y="91"/>
                </a:lnTo>
                <a:lnTo>
                  <a:pt x="1035" y="91"/>
                </a:lnTo>
                <a:lnTo>
                  <a:pt x="1040" y="95"/>
                </a:lnTo>
                <a:lnTo>
                  <a:pt x="1046" y="98"/>
                </a:lnTo>
                <a:lnTo>
                  <a:pt x="1052" y="98"/>
                </a:lnTo>
                <a:lnTo>
                  <a:pt x="1058" y="102"/>
                </a:lnTo>
                <a:lnTo>
                  <a:pt x="1064" y="106"/>
                </a:lnTo>
                <a:lnTo>
                  <a:pt x="1070" y="109"/>
                </a:lnTo>
                <a:lnTo>
                  <a:pt x="1077" y="113"/>
                </a:lnTo>
                <a:lnTo>
                  <a:pt x="1082" y="117"/>
                </a:lnTo>
                <a:lnTo>
                  <a:pt x="1088" y="117"/>
                </a:lnTo>
                <a:lnTo>
                  <a:pt x="1094" y="121"/>
                </a:lnTo>
                <a:lnTo>
                  <a:pt x="1100" y="125"/>
                </a:lnTo>
                <a:lnTo>
                  <a:pt x="1106" y="129"/>
                </a:lnTo>
                <a:lnTo>
                  <a:pt x="1112" y="129"/>
                </a:lnTo>
                <a:lnTo>
                  <a:pt x="1118" y="132"/>
                </a:lnTo>
                <a:lnTo>
                  <a:pt x="1124" y="132"/>
                </a:lnTo>
                <a:lnTo>
                  <a:pt x="1129" y="136"/>
                </a:lnTo>
                <a:lnTo>
                  <a:pt x="1135" y="136"/>
                </a:lnTo>
                <a:lnTo>
                  <a:pt x="1141" y="140"/>
                </a:lnTo>
                <a:lnTo>
                  <a:pt x="1148" y="140"/>
                </a:lnTo>
                <a:lnTo>
                  <a:pt x="1154" y="136"/>
                </a:lnTo>
                <a:lnTo>
                  <a:pt x="1160" y="136"/>
                </a:lnTo>
                <a:lnTo>
                  <a:pt x="1166" y="136"/>
                </a:lnTo>
                <a:lnTo>
                  <a:pt x="1171" y="132"/>
                </a:lnTo>
                <a:lnTo>
                  <a:pt x="1177" y="129"/>
                </a:lnTo>
                <a:lnTo>
                  <a:pt x="1183" y="125"/>
                </a:lnTo>
                <a:lnTo>
                  <a:pt x="1189" y="121"/>
                </a:lnTo>
                <a:lnTo>
                  <a:pt x="1195" y="117"/>
                </a:lnTo>
                <a:lnTo>
                  <a:pt x="1201" y="113"/>
                </a:lnTo>
                <a:lnTo>
                  <a:pt x="1207" y="109"/>
                </a:lnTo>
                <a:lnTo>
                  <a:pt x="1213" y="106"/>
                </a:lnTo>
                <a:lnTo>
                  <a:pt x="1219" y="102"/>
                </a:lnTo>
                <a:lnTo>
                  <a:pt x="1225" y="98"/>
                </a:lnTo>
                <a:lnTo>
                  <a:pt x="1231" y="95"/>
                </a:lnTo>
                <a:lnTo>
                  <a:pt x="1237" y="91"/>
                </a:lnTo>
                <a:lnTo>
                  <a:pt x="1243" y="87"/>
                </a:lnTo>
                <a:lnTo>
                  <a:pt x="1249" y="83"/>
                </a:lnTo>
                <a:lnTo>
                  <a:pt x="1255" y="80"/>
                </a:lnTo>
                <a:lnTo>
                  <a:pt x="1260" y="75"/>
                </a:lnTo>
                <a:lnTo>
                  <a:pt x="1266" y="72"/>
                </a:lnTo>
                <a:lnTo>
                  <a:pt x="1272" y="68"/>
                </a:lnTo>
                <a:lnTo>
                  <a:pt x="1278" y="68"/>
                </a:lnTo>
                <a:lnTo>
                  <a:pt x="1284" y="64"/>
                </a:lnTo>
                <a:lnTo>
                  <a:pt x="1290" y="61"/>
                </a:lnTo>
                <a:lnTo>
                  <a:pt x="1297" y="61"/>
                </a:lnTo>
                <a:lnTo>
                  <a:pt x="1302" y="57"/>
                </a:lnTo>
                <a:lnTo>
                  <a:pt x="1308" y="57"/>
                </a:lnTo>
                <a:lnTo>
                  <a:pt x="1314" y="57"/>
                </a:lnTo>
                <a:lnTo>
                  <a:pt x="1320" y="53"/>
                </a:lnTo>
                <a:lnTo>
                  <a:pt x="1326" y="53"/>
                </a:lnTo>
                <a:lnTo>
                  <a:pt x="1332" y="57"/>
                </a:lnTo>
                <a:lnTo>
                  <a:pt x="1338" y="57"/>
                </a:lnTo>
                <a:lnTo>
                  <a:pt x="1344" y="57"/>
                </a:lnTo>
                <a:lnTo>
                  <a:pt x="1349" y="57"/>
                </a:lnTo>
                <a:lnTo>
                  <a:pt x="1355" y="61"/>
                </a:lnTo>
                <a:lnTo>
                  <a:pt x="1361" y="61"/>
                </a:lnTo>
                <a:lnTo>
                  <a:pt x="1368" y="64"/>
                </a:lnTo>
                <a:lnTo>
                  <a:pt x="1374" y="64"/>
                </a:lnTo>
                <a:lnTo>
                  <a:pt x="1380" y="68"/>
                </a:lnTo>
                <a:lnTo>
                  <a:pt x="1386" y="72"/>
                </a:lnTo>
                <a:lnTo>
                  <a:pt x="1391" y="75"/>
                </a:lnTo>
                <a:lnTo>
                  <a:pt x="1391" y="80"/>
                </a:lnTo>
                <a:lnTo>
                  <a:pt x="1397" y="83"/>
                </a:lnTo>
                <a:lnTo>
                  <a:pt x="1403" y="87"/>
                </a:lnTo>
                <a:lnTo>
                  <a:pt x="1409" y="91"/>
                </a:lnTo>
                <a:lnTo>
                  <a:pt x="1409" y="95"/>
                </a:lnTo>
                <a:lnTo>
                  <a:pt x="1415" y="98"/>
                </a:lnTo>
                <a:lnTo>
                  <a:pt x="1415" y="102"/>
                </a:lnTo>
                <a:lnTo>
                  <a:pt x="1421" y="109"/>
                </a:lnTo>
                <a:lnTo>
                  <a:pt x="1421" y="113"/>
                </a:lnTo>
                <a:lnTo>
                  <a:pt x="1427" y="117"/>
                </a:lnTo>
                <a:lnTo>
                  <a:pt x="1427" y="121"/>
                </a:lnTo>
                <a:lnTo>
                  <a:pt x="1433" y="129"/>
                </a:lnTo>
                <a:lnTo>
                  <a:pt x="1433" y="132"/>
                </a:lnTo>
                <a:lnTo>
                  <a:pt x="1438" y="140"/>
                </a:lnTo>
                <a:lnTo>
                  <a:pt x="1445" y="147"/>
                </a:lnTo>
                <a:lnTo>
                  <a:pt x="1445" y="155"/>
                </a:lnTo>
                <a:lnTo>
                  <a:pt x="1451" y="163"/>
                </a:lnTo>
                <a:lnTo>
                  <a:pt x="1451" y="170"/>
                </a:lnTo>
                <a:lnTo>
                  <a:pt x="1457" y="178"/>
                </a:lnTo>
                <a:lnTo>
                  <a:pt x="1457" y="189"/>
                </a:lnTo>
                <a:lnTo>
                  <a:pt x="1463" y="200"/>
                </a:lnTo>
                <a:lnTo>
                  <a:pt x="1463" y="212"/>
                </a:lnTo>
                <a:lnTo>
                  <a:pt x="1469" y="226"/>
                </a:lnTo>
                <a:lnTo>
                  <a:pt x="1469" y="238"/>
                </a:lnTo>
                <a:lnTo>
                  <a:pt x="1475" y="257"/>
                </a:lnTo>
                <a:lnTo>
                  <a:pt x="1480" y="275"/>
                </a:lnTo>
                <a:lnTo>
                  <a:pt x="1480" y="294"/>
                </a:lnTo>
                <a:lnTo>
                  <a:pt x="1486" y="321"/>
                </a:lnTo>
                <a:lnTo>
                  <a:pt x="1486" y="347"/>
                </a:lnTo>
                <a:lnTo>
                  <a:pt x="1504" y="359"/>
                </a:lnTo>
                <a:lnTo>
                  <a:pt x="1510" y="309"/>
                </a:lnTo>
                <a:lnTo>
                  <a:pt x="1517" y="287"/>
                </a:lnTo>
                <a:lnTo>
                  <a:pt x="1522" y="272"/>
                </a:lnTo>
                <a:lnTo>
                  <a:pt x="1522" y="257"/>
                </a:lnTo>
                <a:lnTo>
                  <a:pt x="1528" y="242"/>
                </a:lnTo>
                <a:lnTo>
                  <a:pt x="1528" y="230"/>
                </a:lnTo>
                <a:lnTo>
                  <a:pt x="1534" y="219"/>
                </a:lnTo>
                <a:lnTo>
                  <a:pt x="1534" y="208"/>
                </a:lnTo>
                <a:lnTo>
                  <a:pt x="1540" y="200"/>
                </a:lnTo>
                <a:lnTo>
                  <a:pt x="1540" y="192"/>
                </a:lnTo>
                <a:lnTo>
                  <a:pt x="1546" y="185"/>
                </a:lnTo>
                <a:lnTo>
                  <a:pt x="1546" y="178"/>
                </a:lnTo>
                <a:lnTo>
                  <a:pt x="1552" y="170"/>
                </a:lnTo>
                <a:lnTo>
                  <a:pt x="1558" y="166"/>
                </a:lnTo>
                <a:lnTo>
                  <a:pt x="1558" y="163"/>
                </a:lnTo>
                <a:lnTo>
                  <a:pt x="1564" y="155"/>
                </a:lnTo>
                <a:lnTo>
                  <a:pt x="1564" y="151"/>
                </a:lnTo>
                <a:lnTo>
                  <a:pt x="1569" y="147"/>
                </a:lnTo>
                <a:lnTo>
                  <a:pt x="1569" y="144"/>
                </a:lnTo>
                <a:lnTo>
                  <a:pt x="1575" y="140"/>
                </a:lnTo>
                <a:lnTo>
                  <a:pt x="1581" y="136"/>
                </a:lnTo>
                <a:lnTo>
                  <a:pt x="1588" y="132"/>
                </a:lnTo>
                <a:lnTo>
                  <a:pt x="1594" y="129"/>
                </a:lnTo>
                <a:lnTo>
                  <a:pt x="1600" y="129"/>
                </a:lnTo>
                <a:lnTo>
                  <a:pt x="1606" y="129"/>
                </a:lnTo>
                <a:lnTo>
                  <a:pt x="1611" y="132"/>
                </a:lnTo>
                <a:lnTo>
                  <a:pt x="1617" y="136"/>
                </a:lnTo>
                <a:lnTo>
                  <a:pt x="1623" y="140"/>
                </a:lnTo>
                <a:lnTo>
                  <a:pt x="1629" y="144"/>
                </a:lnTo>
                <a:lnTo>
                  <a:pt x="1635" y="147"/>
                </a:lnTo>
                <a:lnTo>
                  <a:pt x="1641" y="151"/>
                </a:lnTo>
                <a:lnTo>
                  <a:pt x="1641" y="155"/>
                </a:lnTo>
                <a:lnTo>
                  <a:pt x="1647" y="159"/>
                </a:lnTo>
                <a:lnTo>
                  <a:pt x="1647" y="163"/>
                </a:lnTo>
                <a:lnTo>
                  <a:pt x="1653" y="166"/>
                </a:lnTo>
                <a:lnTo>
                  <a:pt x="1653" y="170"/>
                </a:lnTo>
                <a:lnTo>
                  <a:pt x="1658" y="178"/>
                </a:lnTo>
                <a:lnTo>
                  <a:pt x="1658" y="181"/>
                </a:lnTo>
                <a:lnTo>
                  <a:pt x="1665" y="189"/>
                </a:lnTo>
                <a:lnTo>
                  <a:pt x="1665" y="196"/>
                </a:lnTo>
                <a:lnTo>
                  <a:pt x="1671" y="204"/>
                </a:lnTo>
                <a:lnTo>
                  <a:pt x="1677" y="208"/>
                </a:lnTo>
                <a:lnTo>
                  <a:pt x="1677" y="215"/>
                </a:lnTo>
                <a:lnTo>
                  <a:pt x="1683" y="219"/>
                </a:lnTo>
                <a:lnTo>
                  <a:pt x="1689" y="223"/>
                </a:lnTo>
                <a:lnTo>
                  <a:pt x="1695" y="219"/>
                </a:lnTo>
                <a:lnTo>
                  <a:pt x="1700" y="215"/>
                </a:lnTo>
                <a:lnTo>
                  <a:pt x="1700" y="212"/>
                </a:lnTo>
                <a:lnTo>
                  <a:pt x="1706" y="204"/>
                </a:lnTo>
                <a:lnTo>
                  <a:pt x="1706" y="196"/>
                </a:lnTo>
                <a:lnTo>
                  <a:pt x="1712" y="189"/>
                </a:lnTo>
                <a:lnTo>
                  <a:pt x="1718" y="181"/>
                </a:lnTo>
                <a:lnTo>
                  <a:pt x="1718" y="170"/>
                </a:lnTo>
                <a:lnTo>
                  <a:pt x="1724" y="163"/>
                </a:lnTo>
                <a:lnTo>
                  <a:pt x="1724" y="155"/>
                </a:lnTo>
                <a:lnTo>
                  <a:pt x="1730" y="147"/>
                </a:lnTo>
                <a:lnTo>
                  <a:pt x="1730" y="140"/>
                </a:lnTo>
                <a:lnTo>
                  <a:pt x="1737" y="132"/>
                </a:lnTo>
                <a:lnTo>
                  <a:pt x="1737" y="125"/>
                </a:lnTo>
                <a:lnTo>
                  <a:pt x="1742" y="117"/>
                </a:lnTo>
                <a:lnTo>
                  <a:pt x="1742" y="109"/>
                </a:lnTo>
                <a:lnTo>
                  <a:pt x="1748" y="106"/>
                </a:lnTo>
                <a:lnTo>
                  <a:pt x="1754" y="98"/>
                </a:lnTo>
                <a:lnTo>
                  <a:pt x="1754" y="91"/>
                </a:lnTo>
                <a:lnTo>
                  <a:pt x="1760" y="87"/>
                </a:lnTo>
                <a:lnTo>
                  <a:pt x="1760" y="80"/>
                </a:lnTo>
                <a:lnTo>
                  <a:pt x="1766" y="75"/>
                </a:lnTo>
                <a:lnTo>
                  <a:pt x="1766" y="72"/>
                </a:lnTo>
                <a:lnTo>
                  <a:pt x="1772" y="68"/>
                </a:lnTo>
                <a:lnTo>
                  <a:pt x="1772" y="64"/>
                </a:lnTo>
                <a:lnTo>
                  <a:pt x="1778" y="61"/>
                </a:lnTo>
                <a:lnTo>
                  <a:pt x="1778" y="53"/>
                </a:lnTo>
                <a:lnTo>
                  <a:pt x="1784" y="49"/>
                </a:lnTo>
                <a:lnTo>
                  <a:pt x="1789" y="46"/>
                </a:lnTo>
                <a:lnTo>
                  <a:pt x="1795" y="42"/>
                </a:lnTo>
                <a:lnTo>
                  <a:pt x="1795" y="38"/>
                </a:lnTo>
                <a:lnTo>
                  <a:pt x="1801" y="34"/>
                </a:lnTo>
                <a:lnTo>
                  <a:pt x="1808" y="30"/>
                </a:lnTo>
                <a:lnTo>
                  <a:pt x="1814" y="27"/>
                </a:lnTo>
                <a:lnTo>
                  <a:pt x="1820" y="23"/>
                </a:lnTo>
                <a:lnTo>
                  <a:pt x="1826" y="19"/>
                </a:lnTo>
                <a:lnTo>
                  <a:pt x="1831" y="19"/>
                </a:lnTo>
                <a:lnTo>
                  <a:pt x="1837" y="19"/>
                </a:lnTo>
                <a:lnTo>
                  <a:pt x="1843" y="15"/>
                </a:lnTo>
                <a:lnTo>
                  <a:pt x="1849" y="15"/>
                </a:lnTo>
                <a:lnTo>
                  <a:pt x="1855" y="19"/>
                </a:lnTo>
                <a:lnTo>
                  <a:pt x="1861" y="19"/>
                </a:lnTo>
                <a:lnTo>
                  <a:pt x="1867" y="19"/>
                </a:lnTo>
                <a:lnTo>
                  <a:pt x="1873" y="23"/>
                </a:lnTo>
                <a:lnTo>
                  <a:pt x="1879" y="27"/>
                </a:lnTo>
                <a:lnTo>
                  <a:pt x="1885" y="30"/>
                </a:lnTo>
                <a:lnTo>
                  <a:pt x="1891" y="34"/>
                </a:lnTo>
                <a:lnTo>
                  <a:pt x="1897" y="38"/>
                </a:lnTo>
                <a:lnTo>
                  <a:pt x="1903" y="42"/>
                </a:lnTo>
                <a:lnTo>
                  <a:pt x="1909" y="46"/>
                </a:lnTo>
                <a:lnTo>
                  <a:pt x="1909" y="49"/>
                </a:lnTo>
                <a:lnTo>
                  <a:pt x="1915" y="53"/>
                </a:lnTo>
                <a:lnTo>
                  <a:pt x="1915" y="57"/>
                </a:lnTo>
                <a:lnTo>
                  <a:pt x="1920" y="61"/>
                </a:lnTo>
                <a:lnTo>
                  <a:pt x="1920" y="64"/>
                </a:lnTo>
                <a:lnTo>
                  <a:pt x="1926" y="68"/>
                </a:lnTo>
                <a:lnTo>
                  <a:pt x="1926" y="72"/>
                </a:lnTo>
                <a:lnTo>
                  <a:pt x="1932" y="80"/>
                </a:lnTo>
                <a:lnTo>
                  <a:pt x="1932" y="83"/>
                </a:lnTo>
                <a:lnTo>
                  <a:pt x="1938" y="91"/>
                </a:lnTo>
                <a:lnTo>
                  <a:pt x="1938" y="95"/>
                </a:lnTo>
                <a:lnTo>
                  <a:pt x="1944" y="102"/>
                </a:lnTo>
                <a:lnTo>
                  <a:pt x="1950" y="109"/>
                </a:lnTo>
                <a:lnTo>
                  <a:pt x="1950" y="117"/>
                </a:lnTo>
                <a:lnTo>
                  <a:pt x="1957" y="125"/>
                </a:lnTo>
                <a:lnTo>
                  <a:pt x="1957" y="132"/>
                </a:lnTo>
                <a:lnTo>
                  <a:pt x="1962" y="140"/>
                </a:lnTo>
                <a:lnTo>
                  <a:pt x="1962" y="147"/>
                </a:lnTo>
                <a:lnTo>
                  <a:pt x="1968" y="159"/>
                </a:lnTo>
                <a:lnTo>
                  <a:pt x="1968" y="166"/>
                </a:lnTo>
                <a:lnTo>
                  <a:pt x="1974" y="174"/>
                </a:lnTo>
                <a:lnTo>
                  <a:pt x="1974" y="181"/>
                </a:lnTo>
                <a:lnTo>
                  <a:pt x="1980" y="189"/>
                </a:lnTo>
                <a:lnTo>
                  <a:pt x="1980" y="192"/>
                </a:lnTo>
                <a:lnTo>
                  <a:pt x="1986" y="196"/>
                </a:lnTo>
                <a:lnTo>
                  <a:pt x="1992" y="196"/>
                </a:lnTo>
                <a:lnTo>
                  <a:pt x="1998" y="192"/>
                </a:lnTo>
                <a:lnTo>
                  <a:pt x="1998" y="189"/>
                </a:lnTo>
                <a:lnTo>
                  <a:pt x="2004" y="185"/>
                </a:lnTo>
                <a:lnTo>
                  <a:pt x="2004" y="178"/>
                </a:lnTo>
                <a:lnTo>
                  <a:pt x="2010" y="170"/>
                </a:lnTo>
                <a:lnTo>
                  <a:pt x="2010" y="163"/>
                </a:lnTo>
                <a:lnTo>
                  <a:pt x="2015" y="151"/>
                </a:lnTo>
                <a:lnTo>
                  <a:pt x="2015" y="144"/>
                </a:lnTo>
                <a:lnTo>
                  <a:pt x="2021" y="136"/>
                </a:lnTo>
                <a:lnTo>
                  <a:pt x="2028" y="129"/>
                </a:lnTo>
                <a:lnTo>
                  <a:pt x="2028" y="121"/>
                </a:lnTo>
                <a:lnTo>
                  <a:pt x="2034" y="113"/>
                </a:lnTo>
                <a:lnTo>
                  <a:pt x="2034" y="106"/>
                </a:lnTo>
                <a:lnTo>
                  <a:pt x="2040" y="102"/>
                </a:lnTo>
                <a:lnTo>
                  <a:pt x="2040" y="95"/>
                </a:lnTo>
                <a:lnTo>
                  <a:pt x="2046" y="91"/>
                </a:lnTo>
                <a:lnTo>
                  <a:pt x="2046" y="83"/>
                </a:lnTo>
                <a:lnTo>
                  <a:pt x="2051" y="80"/>
                </a:lnTo>
                <a:lnTo>
                  <a:pt x="2051" y="75"/>
                </a:lnTo>
                <a:lnTo>
                  <a:pt x="2057" y="72"/>
                </a:lnTo>
                <a:lnTo>
                  <a:pt x="2057" y="68"/>
                </a:lnTo>
                <a:lnTo>
                  <a:pt x="2063" y="64"/>
                </a:lnTo>
                <a:lnTo>
                  <a:pt x="2069" y="61"/>
                </a:lnTo>
                <a:lnTo>
                  <a:pt x="2069" y="57"/>
                </a:lnTo>
                <a:lnTo>
                  <a:pt x="2075" y="53"/>
                </a:lnTo>
                <a:lnTo>
                  <a:pt x="2081" y="49"/>
                </a:lnTo>
                <a:lnTo>
                  <a:pt x="2087" y="46"/>
                </a:lnTo>
                <a:lnTo>
                  <a:pt x="2093" y="42"/>
                </a:lnTo>
                <a:lnTo>
                  <a:pt x="2099" y="38"/>
                </a:lnTo>
                <a:lnTo>
                  <a:pt x="2105" y="34"/>
                </a:lnTo>
                <a:lnTo>
                  <a:pt x="2111" y="34"/>
                </a:lnTo>
                <a:lnTo>
                  <a:pt x="2117" y="34"/>
                </a:lnTo>
                <a:lnTo>
                  <a:pt x="2123" y="34"/>
                </a:lnTo>
                <a:lnTo>
                  <a:pt x="2129" y="34"/>
                </a:lnTo>
                <a:lnTo>
                  <a:pt x="2135" y="34"/>
                </a:lnTo>
                <a:lnTo>
                  <a:pt x="2141" y="34"/>
                </a:lnTo>
                <a:lnTo>
                  <a:pt x="2146" y="38"/>
                </a:lnTo>
                <a:lnTo>
                  <a:pt x="2152" y="42"/>
                </a:lnTo>
                <a:lnTo>
                  <a:pt x="2158" y="46"/>
                </a:lnTo>
                <a:lnTo>
                  <a:pt x="2164" y="49"/>
                </a:lnTo>
                <a:lnTo>
                  <a:pt x="2170" y="53"/>
                </a:lnTo>
                <a:lnTo>
                  <a:pt x="2177" y="57"/>
                </a:lnTo>
                <a:lnTo>
                  <a:pt x="2182" y="61"/>
                </a:lnTo>
                <a:lnTo>
                  <a:pt x="2188" y="64"/>
                </a:lnTo>
                <a:lnTo>
                  <a:pt x="2188" y="68"/>
                </a:lnTo>
                <a:lnTo>
                  <a:pt x="2194" y="72"/>
                </a:lnTo>
                <a:lnTo>
                  <a:pt x="2194" y="75"/>
                </a:lnTo>
                <a:lnTo>
                  <a:pt x="2200" y="83"/>
                </a:lnTo>
                <a:lnTo>
                  <a:pt x="2200" y="87"/>
                </a:lnTo>
                <a:lnTo>
                  <a:pt x="2206" y="91"/>
                </a:lnTo>
                <a:lnTo>
                  <a:pt x="2206" y="98"/>
                </a:lnTo>
                <a:lnTo>
                  <a:pt x="2212" y="102"/>
                </a:lnTo>
                <a:lnTo>
                  <a:pt x="2212" y="109"/>
                </a:lnTo>
                <a:lnTo>
                  <a:pt x="2218" y="117"/>
                </a:lnTo>
                <a:lnTo>
                  <a:pt x="2224" y="121"/>
                </a:lnTo>
                <a:lnTo>
                  <a:pt x="2224" y="132"/>
                </a:lnTo>
                <a:lnTo>
                  <a:pt x="2230" y="140"/>
                </a:lnTo>
                <a:lnTo>
                  <a:pt x="2230" y="147"/>
                </a:lnTo>
                <a:lnTo>
                  <a:pt x="2235" y="159"/>
                </a:lnTo>
                <a:lnTo>
                  <a:pt x="2235" y="166"/>
                </a:lnTo>
                <a:lnTo>
                  <a:pt x="2241" y="178"/>
                </a:lnTo>
                <a:lnTo>
                  <a:pt x="2241" y="192"/>
                </a:lnTo>
                <a:lnTo>
                  <a:pt x="2248" y="204"/>
                </a:lnTo>
                <a:lnTo>
                  <a:pt x="2248" y="219"/>
                </a:lnTo>
              </a:path>
            </a:pathLst>
          </a:custGeom>
          <a:noFill/>
          <a:ln w="11176" cap="flat">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4"/>
          <p:cNvSpPr>
            <a:spLocks/>
          </p:cNvSpPr>
          <p:nvPr/>
        </p:nvSpPr>
        <p:spPr bwMode="auto">
          <a:xfrm>
            <a:off x="4387850" y="1906371"/>
            <a:ext cx="3568700" cy="1066958"/>
          </a:xfrm>
          <a:custGeom>
            <a:avLst/>
            <a:gdLst>
              <a:gd name="T0" fmla="*/ 35 w 2677"/>
              <a:gd name="T1" fmla="*/ 490 h 958"/>
              <a:gd name="T2" fmla="*/ 78 w 2677"/>
              <a:gd name="T3" fmla="*/ 625 h 958"/>
              <a:gd name="T4" fmla="*/ 120 w 2677"/>
              <a:gd name="T5" fmla="*/ 213 h 958"/>
              <a:gd name="T6" fmla="*/ 163 w 2677"/>
              <a:gd name="T7" fmla="*/ 809 h 958"/>
              <a:gd name="T8" fmla="*/ 205 w 2677"/>
              <a:gd name="T9" fmla="*/ 135 h 958"/>
              <a:gd name="T10" fmla="*/ 248 w 2677"/>
              <a:gd name="T11" fmla="*/ 759 h 958"/>
              <a:gd name="T12" fmla="*/ 290 w 2677"/>
              <a:gd name="T13" fmla="*/ 206 h 958"/>
              <a:gd name="T14" fmla="*/ 333 w 2677"/>
              <a:gd name="T15" fmla="*/ 745 h 958"/>
              <a:gd name="T16" fmla="*/ 375 w 2677"/>
              <a:gd name="T17" fmla="*/ 220 h 958"/>
              <a:gd name="T18" fmla="*/ 418 w 2677"/>
              <a:gd name="T19" fmla="*/ 703 h 958"/>
              <a:gd name="T20" fmla="*/ 460 w 2677"/>
              <a:gd name="T21" fmla="*/ 312 h 958"/>
              <a:gd name="T22" fmla="*/ 510 w 2677"/>
              <a:gd name="T23" fmla="*/ 589 h 958"/>
              <a:gd name="T24" fmla="*/ 552 w 2677"/>
              <a:gd name="T25" fmla="*/ 419 h 958"/>
              <a:gd name="T26" fmla="*/ 602 w 2677"/>
              <a:gd name="T27" fmla="*/ 511 h 958"/>
              <a:gd name="T28" fmla="*/ 651 w 2677"/>
              <a:gd name="T29" fmla="*/ 440 h 958"/>
              <a:gd name="T30" fmla="*/ 694 w 2677"/>
              <a:gd name="T31" fmla="*/ 561 h 958"/>
              <a:gd name="T32" fmla="*/ 736 w 2677"/>
              <a:gd name="T33" fmla="*/ 362 h 958"/>
              <a:gd name="T34" fmla="*/ 779 w 2677"/>
              <a:gd name="T35" fmla="*/ 632 h 958"/>
              <a:gd name="T36" fmla="*/ 828 w 2677"/>
              <a:gd name="T37" fmla="*/ 312 h 958"/>
              <a:gd name="T38" fmla="*/ 871 w 2677"/>
              <a:gd name="T39" fmla="*/ 603 h 958"/>
              <a:gd name="T40" fmla="*/ 913 w 2677"/>
              <a:gd name="T41" fmla="*/ 348 h 958"/>
              <a:gd name="T42" fmla="*/ 956 w 2677"/>
              <a:gd name="T43" fmla="*/ 596 h 958"/>
              <a:gd name="T44" fmla="*/ 998 w 2677"/>
              <a:gd name="T45" fmla="*/ 348 h 958"/>
              <a:gd name="T46" fmla="*/ 1041 w 2677"/>
              <a:gd name="T47" fmla="*/ 639 h 958"/>
              <a:gd name="T48" fmla="*/ 1083 w 2677"/>
              <a:gd name="T49" fmla="*/ 312 h 958"/>
              <a:gd name="T50" fmla="*/ 1126 w 2677"/>
              <a:gd name="T51" fmla="*/ 610 h 958"/>
              <a:gd name="T52" fmla="*/ 1168 w 2677"/>
              <a:gd name="T53" fmla="*/ 419 h 958"/>
              <a:gd name="T54" fmla="*/ 1211 w 2677"/>
              <a:gd name="T55" fmla="*/ 447 h 958"/>
              <a:gd name="T56" fmla="*/ 1253 w 2677"/>
              <a:gd name="T57" fmla="*/ 596 h 958"/>
              <a:gd name="T58" fmla="*/ 1296 w 2677"/>
              <a:gd name="T59" fmla="*/ 312 h 958"/>
              <a:gd name="T60" fmla="*/ 1338 w 2677"/>
              <a:gd name="T61" fmla="*/ 660 h 958"/>
              <a:gd name="T62" fmla="*/ 1381 w 2677"/>
              <a:gd name="T63" fmla="*/ 355 h 958"/>
              <a:gd name="T64" fmla="*/ 1423 w 2677"/>
              <a:gd name="T65" fmla="*/ 490 h 958"/>
              <a:gd name="T66" fmla="*/ 1466 w 2677"/>
              <a:gd name="T67" fmla="*/ 610 h 958"/>
              <a:gd name="T68" fmla="*/ 1508 w 2677"/>
              <a:gd name="T69" fmla="*/ 256 h 958"/>
              <a:gd name="T70" fmla="*/ 1558 w 2677"/>
              <a:gd name="T71" fmla="*/ 774 h 958"/>
              <a:gd name="T72" fmla="*/ 1600 w 2677"/>
              <a:gd name="T73" fmla="*/ 163 h 958"/>
              <a:gd name="T74" fmla="*/ 1643 w 2677"/>
              <a:gd name="T75" fmla="*/ 752 h 958"/>
              <a:gd name="T76" fmla="*/ 1685 w 2677"/>
              <a:gd name="T77" fmla="*/ 319 h 958"/>
              <a:gd name="T78" fmla="*/ 1728 w 2677"/>
              <a:gd name="T79" fmla="*/ 525 h 958"/>
              <a:gd name="T80" fmla="*/ 1777 w 2677"/>
              <a:gd name="T81" fmla="*/ 490 h 958"/>
              <a:gd name="T82" fmla="*/ 1834 w 2677"/>
              <a:gd name="T83" fmla="*/ 383 h 958"/>
              <a:gd name="T84" fmla="*/ 1876 w 2677"/>
              <a:gd name="T85" fmla="*/ 603 h 958"/>
              <a:gd name="T86" fmla="*/ 1926 w 2677"/>
              <a:gd name="T87" fmla="*/ 390 h 958"/>
              <a:gd name="T88" fmla="*/ 1968 w 2677"/>
              <a:gd name="T89" fmla="*/ 476 h 958"/>
              <a:gd name="T90" fmla="*/ 2018 w 2677"/>
              <a:gd name="T91" fmla="*/ 547 h 958"/>
              <a:gd name="T92" fmla="*/ 2060 w 2677"/>
              <a:gd name="T93" fmla="*/ 319 h 958"/>
              <a:gd name="T94" fmla="*/ 2103 w 2677"/>
              <a:gd name="T95" fmla="*/ 632 h 958"/>
              <a:gd name="T96" fmla="*/ 2145 w 2677"/>
              <a:gd name="T97" fmla="*/ 440 h 958"/>
              <a:gd name="T98" fmla="*/ 2188 w 2677"/>
              <a:gd name="T99" fmla="*/ 348 h 958"/>
              <a:gd name="T100" fmla="*/ 2237 w 2677"/>
              <a:gd name="T101" fmla="*/ 667 h 958"/>
              <a:gd name="T102" fmla="*/ 2280 w 2677"/>
              <a:gd name="T103" fmla="*/ 220 h 958"/>
              <a:gd name="T104" fmla="*/ 2322 w 2677"/>
              <a:gd name="T105" fmla="*/ 696 h 958"/>
              <a:gd name="T106" fmla="*/ 2358 w 2677"/>
              <a:gd name="T107" fmla="*/ 419 h 958"/>
              <a:gd name="T108" fmla="*/ 2415 w 2677"/>
              <a:gd name="T109" fmla="*/ 390 h 958"/>
              <a:gd name="T110" fmla="*/ 2450 w 2677"/>
              <a:gd name="T111" fmla="*/ 738 h 958"/>
              <a:gd name="T112" fmla="*/ 2492 w 2677"/>
              <a:gd name="T113" fmla="*/ 114 h 958"/>
              <a:gd name="T114" fmla="*/ 2535 w 2677"/>
              <a:gd name="T115" fmla="*/ 837 h 958"/>
              <a:gd name="T116" fmla="*/ 2577 w 2677"/>
              <a:gd name="T117" fmla="*/ 213 h 958"/>
              <a:gd name="T118" fmla="*/ 2620 w 2677"/>
              <a:gd name="T119" fmla="*/ 625 h 958"/>
              <a:gd name="T120" fmla="*/ 2662 w 2677"/>
              <a:gd name="T121" fmla="*/ 426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7" h="958">
                <a:moveTo>
                  <a:pt x="0" y="241"/>
                </a:moveTo>
                <a:lnTo>
                  <a:pt x="0" y="156"/>
                </a:lnTo>
                <a:lnTo>
                  <a:pt x="7" y="92"/>
                </a:lnTo>
                <a:lnTo>
                  <a:pt x="7" y="50"/>
                </a:lnTo>
                <a:lnTo>
                  <a:pt x="14" y="36"/>
                </a:lnTo>
                <a:lnTo>
                  <a:pt x="14" y="50"/>
                </a:lnTo>
                <a:lnTo>
                  <a:pt x="21" y="99"/>
                </a:lnTo>
                <a:lnTo>
                  <a:pt x="21" y="170"/>
                </a:lnTo>
                <a:lnTo>
                  <a:pt x="28" y="263"/>
                </a:lnTo>
                <a:lnTo>
                  <a:pt x="28" y="369"/>
                </a:lnTo>
                <a:lnTo>
                  <a:pt x="35" y="490"/>
                </a:lnTo>
                <a:lnTo>
                  <a:pt x="35" y="603"/>
                </a:lnTo>
                <a:lnTo>
                  <a:pt x="42" y="717"/>
                </a:lnTo>
                <a:lnTo>
                  <a:pt x="49" y="816"/>
                </a:lnTo>
                <a:lnTo>
                  <a:pt x="49" y="887"/>
                </a:lnTo>
                <a:lnTo>
                  <a:pt x="57" y="937"/>
                </a:lnTo>
                <a:lnTo>
                  <a:pt x="57" y="958"/>
                </a:lnTo>
                <a:lnTo>
                  <a:pt x="64" y="944"/>
                </a:lnTo>
                <a:lnTo>
                  <a:pt x="64" y="901"/>
                </a:lnTo>
                <a:lnTo>
                  <a:pt x="71" y="830"/>
                </a:lnTo>
                <a:lnTo>
                  <a:pt x="71" y="738"/>
                </a:lnTo>
                <a:lnTo>
                  <a:pt x="78" y="625"/>
                </a:lnTo>
                <a:lnTo>
                  <a:pt x="78" y="497"/>
                </a:lnTo>
                <a:lnTo>
                  <a:pt x="85" y="376"/>
                </a:lnTo>
                <a:lnTo>
                  <a:pt x="92" y="256"/>
                </a:lnTo>
                <a:lnTo>
                  <a:pt x="92" y="156"/>
                </a:lnTo>
                <a:lnTo>
                  <a:pt x="99" y="71"/>
                </a:lnTo>
                <a:lnTo>
                  <a:pt x="99" y="21"/>
                </a:lnTo>
                <a:lnTo>
                  <a:pt x="106" y="0"/>
                </a:lnTo>
                <a:lnTo>
                  <a:pt x="106" y="7"/>
                </a:lnTo>
                <a:lnTo>
                  <a:pt x="113" y="50"/>
                </a:lnTo>
                <a:lnTo>
                  <a:pt x="113" y="121"/>
                </a:lnTo>
                <a:lnTo>
                  <a:pt x="120" y="213"/>
                </a:lnTo>
                <a:lnTo>
                  <a:pt x="120" y="327"/>
                </a:lnTo>
                <a:lnTo>
                  <a:pt x="127" y="447"/>
                </a:lnTo>
                <a:lnTo>
                  <a:pt x="127" y="568"/>
                </a:lnTo>
                <a:lnTo>
                  <a:pt x="134" y="681"/>
                </a:lnTo>
                <a:lnTo>
                  <a:pt x="142" y="781"/>
                </a:lnTo>
                <a:lnTo>
                  <a:pt x="142" y="859"/>
                </a:lnTo>
                <a:lnTo>
                  <a:pt x="149" y="908"/>
                </a:lnTo>
                <a:lnTo>
                  <a:pt x="149" y="930"/>
                </a:lnTo>
                <a:lnTo>
                  <a:pt x="156" y="916"/>
                </a:lnTo>
                <a:lnTo>
                  <a:pt x="156" y="880"/>
                </a:lnTo>
                <a:lnTo>
                  <a:pt x="163" y="809"/>
                </a:lnTo>
                <a:lnTo>
                  <a:pt x="163" y="724"/>
                </a:lnTo>
                <a:lnTo>
                  <a:pt x="170" y="617"/>
                </a:lnTo>
                <a:lnTo>
                  <a:pt x="170" y="504"/>
                </a:lnTo>
                <a:lnTo>
                  <a:pt x="177" y="390"/>
                </a:lnTo>
                <a:lnTo>
                  <a:pt x="184" y="291"/>
                </a:lnTo>
                <a:lnTo>
                  <a:pt x="184" y="199"/>
                </a:lnTo>
                <a:lnTo>
                  <a:pt x="191" y="135"/>
                </a:lnTo>
                <a:lnTo>
                  <a:pt x="191" y="92"/>
                </a:lnTo>
                <a:lnTo>
                  <a:pt x="198" y="78"/>
                </a:lnTo>
                <a:lnTo>
                  <a:pt x="198" y="92"/>
                </a:lnTo>
                <a:lnTo>
                  <a:pt x="205" y="135"/>
                </a:lnTo>
                <a:lnTo>
                  <a:pt x="205" y="199"/>
                </a:lnTo>
                <a:lnTo>
                  <a:pt x="212" y="284"/>
                </a:lnTo>
                <a:lnTo>
                  <a:pt x="212" y="383"/>
                </a:lnTo>
                <a:lnTo>
                  <a:pt x="219" y="483"/>
                </a:lnTo>
                <a:lnTo>
                  <a:pt x="219" y="582"/>
                </a:lnTo>
                <a:lnTo>
                  <a:pt x="226" y="674"/>
                </a:lnTo>
                <a:lnTo>
                  <a:pt x="234" y="745"/>
                </a:lnTo>
                <a:lnTo>
                  <a:pt x="234" y="802"/>
                </a:lnTo>
                <a:lnTo>
                  <a:pt x="241" y="830"/>
                </a:lnTo>
                <a:lnTo>
                  <a:pt x="248" y="802"/>
                </a:lnTo>
                <a:lnTo>
                  <a:pt x="248" y="759"/>
                </a:lnTo>
                <a:lnTo>
                  <a:pt x="255" y="688"/>
                </a:lnTo>
                <a:lnTo>
                  <a:pt x="255" y="610"/>
                </a:lnTo>
                <a:lnTo>
                  <a:pt x="262" y="518"/>
                </a:lnTo>
                <a:lnTo>
                  <a:pt x="262" y="426"/>
                </a:lnTo>
                <a:lnTo>
                  <a:pt x="269" y="341"/>
                </a:lnTo>
                <a:lnTo>
                  <a:pt x="276" y="270"/>
                </a:lnTo>
                <a:lnTo>
                  <a:pt x="276" y="213"/>
                </a:lnTo>
                <a:lnTo>
                  <a:pt x="283" y="178"/>
                </a:lnTo>
                <a:lnTo>
                  <a:pt x="283" y="163"/>
                </a:lnTo>
                <a:lnTo>
                  <a:pt x="290" y="170"/>
                </a:lnTo>
                <a:lnTo>
                  <a:pt x="290" y="206"/>
                </a:lnTo>
                <a:lnTo>
                  <a:pt x="297" y="263"/>
                </a:lnTo>
                <a:lnTo>
                  <a:pt x="297" y="327"/>
                </a:lnTo>
                <a:lnTo>
                  <a:pt x="304" y="405"/>
                </a:lnTo>
                <a:lnTo>
                  <a:pt x="304" y="490"/>
                </a:lnTo>
                <a:lnTo>
                  <a:pt x="311" y="568"/>
                </a:lnTo>
                <a:lnTo>
                  <a:pt x="311" y="646"/>
                </a:lnTo>
                <a:lnTo>
                  <a:pt x="319" y="703"/>
                </a:lnTo>
                <a:lnTo>
                  <a:pt x="326" y="745"/>
                </a:lnTo>
                <a:lnTo>
                  <a:pt x="326" y="766"/>
                </a:lnTo>
                <a:lnTo>
                  <a:pt x="333" y="766"/>
                </a:lnTo>
                <a:lnTo>
                  <a:pt x="333" y="745"/>
                </a:lnTo>
                <a:lnTo>
                  <a:pt x="340" y="703"/>
                </a:lnTo>
                <a:lnTo>
                  <a:pt x="340" y="653"/>
                </a:lnTo>
                <a:lnTo>
                  <a:pt x="347" y="582"/>
                </a:lnTo>
                <a:lnTo>
                  <a:pt x="347" y="511"/>
                </a:lnTo>
                <a:lnTo>
                  <a:pt x="354" y="433"/>
                </a:lnTo>
                <a:lnTo>
                  <a:pt x="354" y="362"/>
                </a:lnTo>
                <a:lnTo>
                  <a:pt x="361" y="305"/>
                </a:lnTo>
                <a:lnTo>
                  <a:pt x="368" y="256"/>
                </a:lnTo>
                <a:lnTo>
                  <a:pt x="368" y="227"/>
                </a:lnTo>
                <a:lnTo>
                  <a:pt x="375" y="213"/>
                </a:lnTo>
                <a:lnTo>
                  <a:pt x="375" y="220"/>
                </a:lnTo>
                <a:lnTo>
                  <a:pt x="382" y="249"/>
                </a:lnTo>
                <a:lnTo>
                  <a:pt x="382" y="291"/>
                </a:lnTo>
                <a:lnTo>
                  <a:pt x="389" y="341"/>
                </a:lnTo>
                <a:lnTo>
                  <a:pt x="389" y="405"/>
                </a:lnTo>
                <a:lnTo>
                  <a:pt x="396" y="468"/>
                </a:lnTo>
                <a:lnTo>
                  <a:pt x="396" y="532"/>
                </a:lnTo>
                <a:lnTo>
                  <a:pt x="404" y="589"/>
                </a:lnTo>
                <a:lnTo>
                  <a:pt x="404" y="639"/>
                </a:lnTo>
                <a:lnTo>
                  <a:pt x="411" y="674"/>
                </a:lnTo>
                <a:lnTo>
                  <a:pt x="418" y="696"/>
                </a:lnTo>
                <a:lnTo>
                  <a:pt x="418" y="703"/>
                </a:lnTo>
                <a:lnTo>
                  <a:pt x="425" y="696"/>
                </a:lnTo>
                <a:lnTo>
                  <a:pt x="425" y="667"/>
                </a:lnTo>
                <a:lnTo>
                  <a:pt x="432" y="632"/>
                </a:lnTo>
                <a:lnTo>
                  <a:pt x="432" y="582"/>
                </a:lnTo>
                <a:lnTo>
                  <a:pt x="439" y="532"/>
                </a:lnTo>
                <a:lnTo>
                  <a:pt x="439" y="483"/>
                </a:lnTo>
                <a:lnTo>
                  <a:pt x="446" y="433"/>
                </a:lnTo>
                <a:lnTo>
                  <a:pt x="446" y="383"/>
                </a:lnTo>
                <a:lnTo>
                  <a:pt x="453" y="348"/>
                </a:lnTo>
                <a:lnTo>
                  <a:pt x="453" y="327"/>
                </a:lnTo>
                <a:lnTo>
                  <a:pt x="460" y="312"/>
                </a:lnTo>
                <a:lnTo>
                  <a:pt x="467" y="319"/>
                </a:lnTo>
                <a:lnTo>
                  <a:pt x="474" y="341"/>
                </a:lnTo>
                <a:lnTo>
                  <a:pt x="474" y="369"/>
                </a:lnTo>
                <a:lnTo>
                  <a:pt x="481" y="405"/>
                </a:lnTo>
                <a:lnTo>
                  <a:pt x="481" y="447"/>
                </a:lnTo>
                <a:lnTo>
                  <a:pt x="488" y="483"/>
                </a:lnTo>
                <a:lnTo>
                  <a:pt x="488" y="518"/>
                </a:lnTo>
                <a:lnTo>
                  <a:pt x="496" y="547"/>
                </a:lnTo>
                <a:lnTo>
                  <a:pt x="496" y="568"/>
                </a:lnTo>
                <a:lnTo>
                  <a:pt x="503" y="582"/>
                </a:lnTo>
                <a:lnTo>
                  <a:pt x="510" y="589"/>
                </a:lnTo>
                <a:lnTo>
                  <a:pt x="510" y="582"/>
                </a:lnTo>
                <a:lnTo>
                  <a:pt x="517" y="575"/>
                </a:lnTo>
                <a:lnTo>
                  <a:pt x="517" y="561"/>
                </a:lnTo>
                <a:lnTo>
                  <a:pt x="524" y="539"/>
                </a:lnTo>
                <a:lnTo>
                  <a:pt x="524" y="518"/>
                </a:lnTo>
                <a:lnTo>
                  <a:pt x="531" y="497"/>
                </a:lnTo>
                <a:lnTo>
                  <a:pt x="531" y="476"/>
                </a:lnTo>
                <a:lnTo>
                  <a:pt x="538" y="454"/>
                </a:lnTo>
                <a:lnTo>
                  <a:pt x="538" y="440"/>
                </a:lnTo>
                <a:lnTo>
                  <a:pt x="545" y="426"/>
                </a:lnTo>
                <a:lnTo>
                  <a:pt x="552" y="419"/>
                </a:lnTo>
                <a:lnTo>
                  <a:pt x="559" y="419"/>
                </a:lnTo>
                <a:lnTo>
                  <a:pt x="559" y="433"/>
                </a:lnTo>
                <a:lnTo>
                  <a:pt x="566" y="440"/>
                </a:lnTo>
                <a:lnTo>
                  <a:pt x="566" y="454"/>
                </a:lnTo>
                <a:lnTo>
                  <a:pt x="573" y="468"/>
                </a:lnTo>
                <a:lnTo>
                  <a:pt x="573" y="483"/>
                </a:lnTo>
                <a:lnTo>
                  <a:pt x="581" y="497"/>
                </a:lnTo>
                <a:lnTo>
                  <a:pt x="581" y="504"/>
                </a:lnTo>
                <a:lnTo>
                  <a:pt x="588" y="511"/>
                </a:lnTo>
                <a:lnTo>
                  <a:pt x="595" y="518"/>
                </a:lnTo>
                <a:lnTo>
                  <a:pt x="602" y="511"/>
                </a:lnTo>
                <a:lnTo>
                  <a:pt x="609" y="504"/>
                </a:lnTo>
                <a:lnTo>
                  <a:pt x="609" y="497"/>
                </a:lnTo>
                <a:lnTo>
                  <a:pt x="616" y="490"/>
                </a:lnTo>
                <a:lnTo>
                  <a:pt x="616" y="483"/>
                </a:lnTo>
                <a:lnTo>
                  <a:pt x="623" y="468"/>
                </a:lnTo>
                <a:lnTo>
                  <a:pt x="623" y="461"/>
                </a:lnTo>
                <a:lnTo>
                  <a:pt x="630" y="454"/>
                </a:lnTo>
                <a:lnTo>
                  <a:pt x="630" y="447"/>
                </a:lnTo>
                <a:lnTo>
                  <a:pt x="637" y="440"/>
                </a:lnTo>
                <a:lnTo>
                  <a:pt x="644" y="433"/>
                </a:lnTo>
                <a:lnTo>
                  <a:pt x="651" y="440"/>
                </a:lnTo>
                <a:lnTo>
                  <a:pt x="658" y="447"/>
                </a:lnTo>
                <a:lnTo>
                  <a:pt x="658" y="454"/>
                </a:lnTo>
                <a:lnTo>
                  <a:pt x="666" y="461"/>
                </a:lnTo>
                <a:lnTo>
                  <a:pt x="666" y="476"/>
                </a:lnTo>
                <a:lnTo>
                  <a:pt x="673" y="490"/>
                </a:lnTo>
                <a:lnTo>
                  <a:pt x="673" y="504"/>
                </a:lnTo>
                <a:lnTo>
                  <a:pt x="680" y="518"/>
                </a:lnTo>
                <a:lnTo>
                  <a:pt x="680" y="532"/>
                </a:lnTo>
                <a:lnTo>
                  <a:pt x="687" y="547"/>
                </a:lnTo>
                <a:lnTo>
                  <a:pt x="694" y="554"/>
                </a:lnTo>
                <a:lnTo>
                  <a:pt x="694" y="561"/>
                </a:lnTo>
                <a:lnTo>
                  <a:pt x="701" y="568"/>
                </a:lnTo>
                <a:lnTo>
                  <a:pt x="701" y="561"/>
                </a:lnTo>
                <a:lnTo>
                  <a:pt x="708" y="554"/>
                </a:lnTo>
                <a:lnTo>
                  <a:pt x="708" y="539"/>
                </a:lnTo>
                <a:lnTo>
                  <a:pt x="715" y="518"/>
                </a:lnTo>
                <a:lnTo>
                  <a:pt x="715" y="497"/>
                </a:lnTo>
                <a:lnTo>
                  <a:pt x="722" y="468"/>
                </a:lnTo>
                <a:lnTo>
                  <a:pt x="722" y="440"/>
                </a:lnTo>
                <a:lnTo>
                  <a:pt x="729" y="412"/>
                </a:lnTo>
                <a:lnTo>
                  <a:pt x="729" y="383"/>
                </a:lnTo>
                <a:lnTo>
                  <a:pt x="736" y="362"/>
                </a:lnTo>
                <a:lnTo>
                  <a:pt x="743" y="348"/>
                </a:lnTo>
                <a:lnTo>
                  <a:pt x="743" y="334"/>
                </a:lnTo>
                <a:lnTo>
                  <a:pt x="750" y="341"/>
                </a:lnTo>
                <a:lnTo>
                  <a:pt x="758" y="362"/>
                </a:lnTo>
                <a:lnTo>
                  <a:pt x="758" y="390"/>
                </a:lnTo>
                <a:lnTo>
                  <a:pt x="765" y="419"/>
                </a:lnTo>
                <a:lnTo>
                  <a:pt x="765" y="461"/>
                </a:lnTo>
                <a:lnTo>
                  <a:pt x="772" y="504"/>
                </a:lnTo>
                <a:lnTo>
                  <a:pt x="772" y="554"/>
                </a:lnTo>
                <a:lnTo>
                  <a:pt x="779" y="589"/>
                </a:lnTo>
                <a:lnTo>
                  <a:pt x="779" y="632"/>
                </a:lnTo>
                <a:lnTo>
                  <a:pt x="786" y="653"/>
                </a:lnTo>
                <a:lnTo>
                  <a:pt x="793" y="674"/>
                </a:lnTo>
                <a:lnTo>
                  <a:pt x="800" y="667"/>
                </a:lnTo>
                <a:lnTo>
                  <a:pt x="800" y="646"/>
                </a:lnTo>
                <a:lnTo>
                  <a:pt x="807" y="610"/>
                </a:lnTo>
                <a:lnTo>
                  <a:pt x="807" y="568"/>
                </a:lnTo>
                <a:lnTo>
                  <a:pt x="814" y="518"/>
                </a:lnTo>
                <a:lnTo>
                  <a:pt x="814" y="461"/>
                </a:lnTo>
                <a:lnTo>
                  <a:pt x="821" y="412"/>
                </a:lnTo>
                <a:lnTo>
                  <a:pt x="821" y="362"/>
                </a:lnTo>
                <a:lnTo>
                  <a:pt x="828" y="312"/>
                </a:lnTo>
                <a:lnTo>
                  <a:pt x="835" y="284"/>
                </a:lnTo>
                <a:lnTo>
                  <a:pt x="835" y="263"/>
                </a:lnTo>
                <a:lnTo>
                  <a:pt x="843" y="256"/>
                </a:lnTo>
                <a:lnTo>
                  <a:pt x="843" y="270"/>
                </a:lnTo>
                <a:lnTo>
                  <a:pt x="850" y="291"/>
                </a:lnTo>
                <a:lnTo>
                  <a:pt x="850" y="327"/>
                </a:lnTo>
                <a:lnTo>
                  <a:pt x="857" y="376"/>
                </a:lnTo>
                <a:lnTo>
                  <a:pt x="857" y="433"/>
                </a:lnTo>
                <a:lnTo>
                  <a:pt x="864" y="497"/>
                </a:lnTo>
                <a:lnTo>
                  <a:pt x="864" y="554"/>
                </a:lnTo>
                <a:lnTo>
                  <a:pt x="871" y="603"/>
                </a:lnTo>
                <a:lnTo>
                  <a:pt x="871" y="646"/>
                </a:lnTo>
                <a:lnTo>
                  <a:pt x="878" y="674"/>
                </a:lnTo>
                <a:lnTo>
                  <a:pt x="885" y="688"/>
                </a:lnTo>
                <a:lnTo>
                  <a:pt x="892" y="674"/>
                </a:lnTo>
                <a:lnTo>
                  <a:pt x="892" y="646"/>
                </a:lnTo>
                <a:lnTo>
                  <a:pt x="899" y="603"/>
                </a:lnTo>
                <a:lnTo>
                  <a:pt x="899" y="554"/>
                </a:lnTo>
                <a:lnTo>
                  <a:pt x="906" y="504"/>
                </a:lnTo>
                <a:lnTo>
                  <a:pt x="906" y="447"/>
                </a:lnTo>
                <a:lnTo>
                  <a:pt x="913" y="390"/>
                </a:lnTo>
                <a:lnTo>
                  <a:pt x="913" y="348"/>
                </a:lnTo>
                <a:lnTo>
                  <a:pt x="920" y="312"/>
                </a:lnTo>
                <a:lnTo>
                  <a:pt x="928" y="298"/>
                </a:lnTo>
                <a:lnTo>
                  <a:pt x="928" y="291"/>
                </a:lnTo>
                <a:lnTo>
                  <a:pt x="935" y="298"/>
                </a:lnTo>
                <a:lnTo>
                  <a:pt x="935" y="327"/>
                </a:lnTo>
                <a:lnTo>
                  <a:pt x="942" y="362"/>
                </a:lnTo>
                <a:lnTo>
                  <a:pt x="942" y="405"/>
                </a:lnTo>
                <a:lnTo>
                  <a:pt x="949" y="454"/>
                </a:lnTo>
                <a:lnTo>
                  <a:pt x="949" y="504"/>
                </a:lnTo>
                <a:lnTo>
                  <a:pt x="956" y="554"/>
                </a:lnTo>
                <a:lnTo>
                  <a:pt x="956" y="596"/>
                </a:lnTo>
                <a:lnTo>
                  <a:pt x="963" y="625"/>
                </a:lnTo>
                <a:lnTo>
                  <a:pt x="963" y="646"/>
                </a:lnTo>
                <a:lnTo>
                  <a:pt x="970" y="653"/>
                </a:lnTo>
                <a:lnTo>
                  <a:pt x="977" y="639"/>
                </a:lnTo>
                <a:lnTo>
                  <a:pt x="977" y="617"/>
                </a:lnTo>
                <a:lnTo>
                  <a:pt x="984" y="582"/>
                </a:lnTo>
                <a:lnTo>
                  <a:pt x="984" y="539"/>
                </a:lnTo>
                <a:lnTo>
                  <a:pt x="991" y="490"/>
                </a:lnTo>
                <a:lnTo>
                  <a:pt x="991" y="433"/>
                </a:lnTo>
                <a:lnTo>
                  <a:pt x="998" y="390"/>
                </a:lnTo>
                <a:lnTo>
                  <a:pt x="998" y="348"/>
                </a:lnTo>
                <a:lnTo>
                  <a:pt x="1005" y="319"/>
                </a:lnTo>
                <a:lnTo>
                  <a:pt x="1005" y="298"/>
                </a:lnTo>
                <a:lnTo>
                  <a:pt x="1012" y="298"/>
                </a:lnTo>
                <a:lnTo>
                  <a:pt x="1020" y="312"/>
                </a:lnTo>
                <a:lnTo>
                  <a:pt x="1020" y="341"/>
                </a:lnTo>
                <a:lnTo>
                  <a:pt x="1027" y="376"/>
                </a:lnTo>
                <a:lnTo>
                  <a:pt x="1027" y="426"/>
                </a:lnTo>
                <a:lnTo>
                  <a:pt x="1034" y="483"/>
                </a:lnTo>
                <a:lnTo>
                  <a:pt x="1034" y="539"/>
                </a:lnTo>
                <a:lnTo>
                  <a:pt x="1041" y="589"/>
                </a:lnTo>
                <a:lnTo>
                  <a:pt x="1041" y="639"/>
                </a:lnTo>
                <a:lnTo>
                  <a:pt x="1048" y="667"/>
                </a:lnTo>
                <a:lnTo>
                  <a:pt x="1048" y="688"/>
                </a:lnTo>
                <a:lnTo>
                  <a:pt x="1055" y="696"/>
                </a:lnTo>
                <a:lnTo>
                  <a:pt x="1055" y="681"/>
                </a:lnTo>
                <a:lnTo>
                  <a:pt x="1062" y="653"/>
                </a:lnTo>
                <a:lnTo>
                  <a:pt x="1069" y="610"/>
                </a:lnTo>
                <a:lnTo>
                  <a:pt x="1069" y="554"/>
                </a:lnTo>
                <a:lnTo>
                  <a:pt x="1076" y="497"/>
                </a:lnTo>
                <a:lnTo>
                  <a:pt x="1076" y="433"/>
                </a:lnTo>
                <a:lnTo>
                  <a:pt x="1083" y="369"/>
                </a:lnTo>
                <a:lnTo>
                  <a:pt x="1083" y="312"/>
                </a:lnTo>
                <a:lnTo>
                  <a:pt x="1090" y="270"/>
                </a:lnTo>
                <a:lnTo>
                  <a:pt x="1090" y="241"/>
                </a:lnTo>
                <a:lnTo>
                  <a:pt x="1097" y="227"/>
                </a:lnTo>
                <a:lnTo>
                  <a:pt x="1097" y="234"/>
                </a:lnTo>
                <a:lnTo>
                  <a:pt x="1105" y="256"/>
                </a:lnTo>
                <a:lnTo>
                  <a:pt x="1112" y="291"/>
                </a:lnTo>
                <a:lnTo>
                  <a:pt x="1112" y="341"/>
                </a:lnTo>
                <a:lnTo>
                  <a:pt x="1119" y="405"/>
                </a:lnTo>
                <a:lnTo>
                  <a:pt x="1119" y="476"/>
                </a:lnTo>
                <a:lnTo>
                  <a:pt x="1126" y="547"/>
                </a:lnTo>
                <a:lnTo>
                  <a:pt x="1126" y="610"/>
                </a:lnTo>
                <a:lnTo>
                  <a:pt x="1133" y="667"/>
                </a:lnTo>
                <a:lnTo>
                  <a:pt x="1133" y="710"/>
                </a:lnTo>
                <a:lnTo>
                  <a:pt x="1140" y="738"/>
                </a:lnTo>
                <a:lnTo>
                  <a:pt x="1140" y="752"/>
                </a:lnTo>
                <a:lnTo>
                  <a:pt x="1147" y="745"/>
                </a:lnTo>
                <a:lnTo>
                  <a:pt x="1147" y="717"/>
                </a:lnTo>
                <a:lnTo>
                  <a:pt x="1154" y="674"/>
                </a:lnTo>
                <a:lnTo>
                  <a:pt x="1161" y="617"/>
                </a:lnTo>
                <a:lnTo>
                  <a:pt x="1161" y="554"/>
                </a:lnTo>
                <a:lnTo>
                  <a:pt x="1168" y="490"/>
                </a:lnTo>
                <a:lnTo>
                  <a:pt x="1168" y="419"/>
                </a:lnTo>
                <a:lnTo>
                  <a:pt x="1175" y="355"/>
                </a:lnTo>
                <a:lnTo>
                  <a:pt x="1175" y="298"/>
                </a:lnTo>
                <a:lnTo>
                  <a:pt x="1182" y="256"/>
                </a:lnTo>
                <a:lnTo>
                  <a:pt x="1182" y="227"/>
                </a:lnTo>
                <a:lnTo>
                  <a:pt x="1190" y="213"/>
                </a:lnTo>
                <a:lnTo>
                  <a:pt x="1190" y="220"/>
                </a:lnTo>
                <a:lnTo>
                  <a:pt x="1197" y="241"/>
                </a:lnTo>
                <a:lnTo>
                  <a:pt x="1197" y="277"/>
                </a:lnTo>
                <a:lnTo>
                  <a:pt x="1204" y="327"/>
                </a:lnTo>
                <a:lnTo>
                  <a:pt x="1211" y="383"/>
                </a:lnTo>
                <a:lnTo>
                  <a:pt x="1211" y="447"/>
                </a:lnTo>
                <a:lnTo>
                  <a:pt x="1218" y="511"/>
                </a:lnTo>
                <a:lnTo>
                  <a:pt x="1218" y="575"/>
                </a:lnTo>
                <a:lnTo>
                  <a:pt x="1225" y="632"/>
                </a:lnTo>
                <a:lnTo>
                  <a:pt x="1225" y="674"/>
                </a:lnTo>
                <a:lnTo>
                  <a:pt x="1232" y="703"/>
                </a:lnTo>
                <a:lnTo>
                  <a:pt x="1232" y="717"/>
                </a:lnTo>
                <a:lnTo>
                  <a:pt x="1239" y="724"/>
                </a:lnTo>
                <a:lnTo>
                  <a:pt x="1239" y="710"/>
                </a:lnTo>
                <a:lnTo>
                  <a:pt x="1246" y="681"/>
                </a:lnTo>
                <a:lnTo>
                  <a:pt x="1253" y="639"/>
                </a:lnTo>
                <a:lnTo>
                  <a:pt x="1253" y="596"/>
                </a:lnTo>
                <a:lnTo>
                  <a:pt x="1260" y="539"/>
                </a:lnTo>
                <a:lnTo>
                  <a:pt x="1260" y="483"/>
                </a:lnTo>
                <a:lnTo>
                  <a:pt x="1267" y="433"/>
                </a:lnTo>
                <a:lnTo>
                  <a:pt x="1267" y="383"/>
                </a:lnTo>
                <a:lnTo>
                  <a:pt x="1274" y="341"/>
                </a:lnTo>
                <a:lnTo>
                  <a:pt x="1274" y="305"/>
                </a:lnTo>
                <a:lnTo>
                  <a:pt x="1282" y="284"/>
                </a:lnTo>
                <a:lnTo>
                  <a:pt x="1282" y="270"/>
                </a:lnTo>
                <a:lnTo>
                  <a:pt x="1289" y="277"/>
                </a:lnTo>
                <a:lnTo>
                  <a:pt x="1289" y="284"/>
                </a:lnTo>
                <a:lnTo>
                  <a:pt x="1296" y="312"/>
                </a:lnTo>
                <a:lnTo>
                  <a:pt x="1303" y="341"/>
                </a:lnTo>
                <a:lnTo>
                  <a:pt x="1303" y="376"/>
                </a:lnTo>
                <a:lnTo>
                  <a:pt x="1310" y="419"/>
                </a:lnTo>
                <a:lnTo>
                  <a:pt x="1310" y="468"/>
                </a:lnTo>
                <a:lnTo>
                  <a:pt x="1317" y="511"/>
                </a:lnTo>
                <a:lnTo>
                  <a:pt x="1317" y="554"/>
                </a:lnTo>
                <a:lnTo>
                  <a:pt x="1324" y="589"/>
                </a:lnTo>
                <a:lnTo>
                  <a:pt x="1324" y="617"/>
                </a:lnTo>
                <a:lnTo>
                  <a:pt x="1331" y="639"/>
                </a:lnTo>
                <a:lnTo>
                  <a:pt x="1331" y="653"/>
                </a:lnTo>
                <a:lnTo>
                  <a:pt x="1338" y="660"/>
                </a:lnTo>
                <a:lnTo>
                  <a:pt x="1345" y="653"/>
                </a:lnTo>
                <a:lnTo>
                  <a:pt x="1345" y="639"/>
                </a:lnTo>
                <a:lnTo>
                  <a:pt x="1352" y="625"/>
                </a:lnTo>
                <a:lnTo>
                  <a:pt x="1352" y="596"/>
                </a:lnTo>
                <a:lnTo>
                  <a:pt x="1359" y="568"/>
                </a:lnTo>
                <a:lnTo>
                  <a:pt x="1359" y="532"/>
                </a:lnTo>
                <a:lnTo>
                  <a:pt x="1367" y="497"/>
                </a:lnTo>
                <a:lnTo>
                  <a:pt x="1367" y="461"/>
                </a:lnTo>
                <a:lnTo>
                  <a:pt x="1374" y="419"/>
                </a:lnTo>
                <a:lnTo>
                  <a:pt x="1374" y="390"/>
                </a:lnTo>
                <a:lnTo>
                  <a:pt x="1381" y="355"/>
                </a:lnTo>
                <a:lnTo>
                  <a:pt x="1381" y="334"/>
                </a:lnTo>
                <a:lnTo>
                  <a:pt x="1388" y="312"/>
                </a:lnTo>
                <a:lnTo>
                  <a:pt x="1395" y="305"/>
                </a:lnTo>
                <a:lnTo>
                  <a:pt x="1395" y="298"/>
                </a:lnTo>
                <a:lnTo>
                  <a:pt x="1402" y="305"/>
                </a:lnTo>
                <a:lnTo>
                  <a:pt x="1402" y="319"/>
                </a:lnTo>
                <a:lnTo>
                  <a:pt x="1409" y="341"/>
                </a:lnTo>
                <a:lnTo>
                  <a:pt x="1409" y="369"/>
                </a:lnTo>
                <a:lnTo>
                  <a:pt x="1416" y="405"/>
                </a:lnTo>
                <a:lnTo>
                  <a:pt x="1416" y="447"/>
                </a:lnTo>
                <a:lnTo>
                  <a:pt x="1423" y="490"/>
                </a:lnTo>
                <a:lnTo>
                  <a:pt x="1423" y="539"/>
                </a:lnTo>
                <a:lnTo>
                  <a:pt x="1430" y="582"/>
                </a:lnTo>
                <a:lnTo>
                  <a:pt x="1437" y="625"/>
                </a:lnTo>
                <a:lnTo>
                  <a:pt x="1437" y="653"/>
                </a:lnTo>
                <a:lnTo>
                  <a:pt x="1444" y="681"/>
                </a:lnTo>
                <a:lnTo>
                  <a:pt x="1444" y="696"/>
                </a:lnTo>
                <a:lnTo>
                  <a:pt x="1452" y="703"/>
                </a:lnTo>
                <a:lnTo>
                  <a:pt x="1452" y="696"/>
                </a:lnTo>
                <a:lnTo>
                  <a:pt x="1459" y="681"/>
                </a:lnTo>
                <a:lnTo>
                  <a:pt x="1459" y="653"/>
                </a:lnTo>
                <a:lnTo>
                  <a:pt x="1466" y="610"/>
                </a:lnTo>
                <a:lnTo>
                  <a:pt x="1466" y="561"/>
                </a:lnTo>
                <a:lnTo>
                  <a:pt x="1473" y="511"/>
                </a:lnTo>
                <a:lnTo>
                  <a:pt x="1473" y="447"/>
                </a:lnTo>
                <a:lnTo>
                  <a:pt x="1480" y="390"/>
                </a:lnTo>
                <a:lnTo>
                  <a:pt x="1487" y="334"/>
                </a:lnTo>
                <a:lnTo>
                  <a:pt x="1487" y="284"/>
                </a:lnTo>
                <a:lnTo>
                  <a:pt x="1494" y="249"/>
                </a:lnTo>
                <a:lnTo>
                  <a:pt x="1494" y="220"/>
                </a:lnTo>
                <a:lnTo>
                  <a:pt x="1501" y="206"/>
                </a:lnTo>
                <a:lnTo>
                  <a:pt x="1508" y="220"/>
                </a:lnTo>
                <a:lnTo>
                  <a:pt x="1508" y="256"/>
                </a:lnTo>
                <a:lnTo>
                  <a:pt x="1515" y="298"/>
                </a:lnTo>
                <a:lnTo>
                  <a:pt x="1515" y="355"/>
                </a:lnTo>
                <a:lnTo>
                  <a:pt x="1522" y="426"/>
                </a:lnTo>
                <a:lnTo>
                  <a:pt x="1529" y="490"/>
                </a:lnTo>
                <a:lnTo>
                  <a:pt x="1529" y="561"/>
                </a:lnTo>
                <a:lnTo>
                  <a:pt x="1536" y="632"/>
                </a:lnTo>
                <a:lnTo>
                  <a:pt x="1536" y="688"/>
                </a:lnTo>
                <a:lnTo>
                  <a:pt x="1544" y="738"/>
                </a:lnTo>
                <a:lnTo>
                  <a:pt x="1544" y="774"/>
                </a:lnTo>
                <a:lnTo>
                  <a:pt x="1551" y="795"/>
                </a:lnTo>
                <a:lnTo>
                  <a:pt x="1558" y="774"/>
                </a:lnTo>
                <a:lnTo>
                  <a:pt x="1558" y="738"/>
                </a:lnTo>
                <a:lnTo>
                  <a:pt x="1565" y="688"/>
                </a:lnTo>
                <a:lnTo>
                  <a:pt x="1565" y="625"/>
                </a:lnTo>
                <a:lnTo>
                  <a:pt x="1572" y="547"/>
                </a:lnTo>
                <a:lnTo>
                  <a:pt x="1579" y="476"/>
                </a:lnTo>
                <a:lnTo>
                  <a:pt x="1579" y="398"/>
                </a:lnTo>
                <a:lnTo>
                  <a:pt x="1586" y="327"/>
                </a:lnTo>
                <a:lnTo>
                  <a:pt x="1586" y="263"/>
                </a:lnTo>
                <a:lnTo>
                  <a:pt x="1593" y="213"/>
                </a:lnTo>
                <a:lnTo>
                  <a:pt x="1593" y="178"/>
                </a:lnTo>
                <a:lnTo>
                  <a:pt x="1600" y="163"/>
                </a:lnTo>
                <a:lnTo>
                  <a:pt x="1607" y="185"/>
                </a:lnTo>
                <a:lnTo>
                  <a:pt x="1607" y="227"/>
                </a:lnTo>
                <a:lnTo>
                  <a:pt x="1614" y="277"/>
                </a:lnTo>
                <a:lnTo>
                  <a:pt x="1614" y="341"/>
                </a:lnTo>
                <a:lnTo>
                  <a:pt x="1621" y="412"/>
                </a:lnTo>
                <a:lnTo>
                  <a:pt x="1629" y="490"/>
                </a:lnTo>
                <a:lnTo>
                  <a:pt x="1629" y="561"/>
                </a:lnTo>
                <a:lnTo>
                  <a:pt x="1636" y="632"/>
                </a:lnTo>
                <a:lnTo>
                  <a:pt x="1636" y="681"/>
                </a:lnTo>
                <a:lnTo>
                  <a:pt x="1643" y="724"/>
                </a:lnTo>
                <a:lnTo>
                  <a:pt x="1643" y="752"/>
                </a:lnTo>
                <a:lnTo>
                  <a:pt x="1650" y="766"/>
                </a:lnTo>
                <a:lnTo>
                  <a:pt x="1650" y="752"/>
                </a:lnTo>
                <a:lnTo>
                  <a:pt x="1657" y="731"/>
                </a:lnTo>
                <a:lnTo>
                  <a:pt x="1657" y="696"/>
                </a:lnTo>
                <a:lnTo>
                  <a:pt x="1664" y="646"/>
                </a:lnTo>
                <a:lnTo>
                  <a:pt x="1671" y="582"/>
                </a:lnTo>
                <a:lnTo>
                  <a:pt x="1671" y="525"/>
                </a:lnTo>
                <a:lnTo>
                  <a:pt x="1678" y="461"/>
                </a:lnTo>
                <a:lnTo>
                  <a:pt x="1678" y="405"/>
                </a:lnTo>
                <a:lnTo>
                  <a:pt x="1685" y="362"/>
                </a:lnTo>
                <a:lnTo>
                  <a:pt x="1685" y="319"/>
                </a:lnTo>
                <a:lnTo>
                  <a:pt x="1692" y="291"/>
                </a:lnTo>
                <a:lnTo>
                  <a:pt x="1692" y="277"/>
                </a:lnTo>
                <a:lnTo>
                  <a:pt x="1699" y="277"/>
                </a:lnTo>
                <a:lnTo>
                  <a:pt x="1699" y="291"/>
                </a:lnTo>
                <a:lnTo>
                  <a:pt x="1706" y="312"/>
                </a:lnTo>
                <a:lnTo>
                  <a:pt x="1706" y="341"/>
                </a:lnTo>
                <a:lnTo>
                  <a:pt x="1713" y="376"/>
                </a:lnTo>
                <a:lnTo>
                  <a:pt x="1721" y="419"/>
                </a:lnTo>
                <a:lnTo>
                  <a:pt x="1721" y="454"/>
                </a:lnTo>
                <a:lnTo>
                  <a:pt x="1728" y="490"/>
                </a:lnTo>
                <a:lnTo>
                  <a:pt x="1728" y="525"/>
                </a:lnTo>
                <a:lnTo>
                  <a:pt x="1735" y="547"/>
                </a:lnTo>
                <a:lnTo>
                  <a:pt x="1735" y="561"/>
                </a:lnTo>
                <a:lnTo>
                  <a:pt x="1742" y="575"/>
                </a:lnTo>
                <a:lnTo>
                  <a:pt x="1749" y="568"/>
                </a:lnTo>
                <a:lnTo>
                  <a:pt x="1749" y="561"/>
                </a:lnTo>
                <a:lnTo>
                  <a:pt x="1756" y="547"/>
                </a:lnTo>
                <a:lnTo>
                  <a:pt x="1763" y="532"/>
                </a:lnTo>
                <a:lnTo>
                  <a:pt x="1763" y="518"/>
                </a:lnTo>
                <a:lnTo>
                  <a:pt x="1770" y="504"/>
                </a:lnTo>
                <a:lnTo>
                  <a:pt x="1770" y="497"/>
                </a:lnTo>
                <a:lnTo>
                  <a:pt x="1777" y="490"/>
                </a:lnTo>
                <a:lnTo>
                  <a:pt x="1784" y="497"/>
                </a:lnTo>
                <a:lnTo>
                  <a:pt x="1791" y="504"/>
                </a:lnTo>
                <a:lnTo>
                  <a:pt x="1798" y="511"/>
                </a:lnTo>
                <a:lnTo>
                  <a:pt x="1806" y="511"/>
                </a:lnTo>
                <a:lnTo>
                  <a:pt x="1813" y="504"/>
                </a:lnTo>
                <a:lnTo>
                  <a:pt x="1813" y="490"/>
                </a:lnTo>
                <a:lnTo>
                  <a:pt x="1820" y="468"/>
                </a:lnTo>
                <a:lnTo>
                  <a:pt x="1820" y="454"/>
                </a:lnTo>
                <a:lnTo>
                  <a:pt x="1827" y="433"/>
                </a:lnTo>
                <a:lnTo>
                  <a:pt x="1827" y="405"/>
                </a:lnTo>
                <a:lnTo>
                  <a:pt x="1834" y="383"/>
                </a:lnTo>
                <a:lnTo>
                  <a:pt x="1834" y="369"/>
                </a:lnTo>
                <a:lnTo>
                  <a:pt x="1841" y="355"/>
                </a:lnTo>
                <a:lnTo>
                  <a:pt x="1848" y="355"/>
                </a:lnTo>
                <a:lnTo>
                  <a:pt x="1855" y="369"/>
                </a:lnTo>
                <a:lnTo>
                  <a:pt x="1855" y="390"/>
                </a:lnTo>
                <a:lnTo>
                  <a:pt x="1862" y="419"/>
                </a:lnTo>
                <a:lnTo>
                  <a:pt x="1862" y="447"/>
                </a:lnTo>
                <a:lnTo>
                  <a:pt x="1869" y="490"/>
                </a:lnTo>
                <a:lnTo>
                  <a:pt x="1869" y="525"/>
                </a:lnTo>
                <a:lnTo>
                  <a:pt x="1876" y="568"/>
                </a:lnTo>
                <a:lnTo>
                  <a:pt x="1876" y="603"/>
                </a:lnTo>
                <a:lnTo>
                  <a:pt x="1883" y="632"/>
                </a:lnTo>
                <a:lnTo>
                  <a:pt x="1883" y="646"/>
                </a:lnTo>
                <a:lnTo>
                  <a:pt x="1891" y="660"/>
                </a:lnTo>
                <a:lnTo>
                  <a:pt x="1898" y="646"/>
                </a:lnTo>
                <a:lnTo>
                  <a:pt x="1905" y="625"/>
                </a:lnTo>
                <a:lnTo>
                  <a:pt x="1905" y="589"/>
                </a:lnTo>
                <a:lnTo>
                  <a:pt x="1912" y="554"/>
                </a:lnTo>
                <a:lnTo>
                  <a:pt x="1912" y="511"/>
                </a:lnTo>
                <a:lnTo>
                  <a:pt x="1919" y="468"/>
                </a:lnTo>
                <a:lnTo>
                  <a:pt x="1919" y="426"/>
                </a:lnTo>
                <a:lnTo>
                  <a:pt x="1926" y="390"/>
                </a:lnTo>
                <a:lnTo>
                  <a:pt x="1926" y="355"/>
                </a:lnTo>
                <a:lnTo>
                  <a:pt x="1933" y="334"/>
                </a:lnTo>
                <a:lnTo>
                  <a:pt x="1933" y="319"/>
                </a:lnTo>
                <a:lnTo>
                  <a:pt x="1940" y="312"/>
                </a:lnTo>
                <a:lnTo>
                  <a:pt x="1940" y="319"/>
                </a:lnTo>
                <a:lnTo>
                  <a:pt x="1947" y="327"/>
                </a:lnTo>
                <a:lnTo>
                  <a:pt x="1954" y="348"/>
                </a:lnTo>
                <a:lnTo>
                  <a:pt x="1954" y="376"/>
                </a:lnTo>
                <a:lnTo>
                  <a:pt x="1961" y="405"/>
                </a:lnTo>
                <a:lnTo>
                  <a:pt x="1961" y="440"/>
                </a:lnTo>
                <a:lnTo>
                  <a:pt x="1968" y="476"/>
                </a:lnTo>
                <a:lnTo>
                  <a:pt x="1968" y="504"/>
                </a:lnTo>
                <a:lnTo>
                  <a:pt x="1975" y="525"/>
                </a:lnTo>
                <a:lnTo>
                  <a:pt x="1975" y="547"/>
                </a:lnTo>
                <a:lnTo>
                  <a:pt x="1983" y="561"/>
                </a:lnTo>
                <a:lnTo>
                  <a:pt x="1983" y="575"/>
                </a:lnTo>
                <a:lnTo>
                  <a:pt x="1990" y="575"/>
                </a:lnTo>
                <a:lnTo>
                  <a:pt x="1997" y="575"/>
                </a:lnTo>
                <a:lnTo>
                  <a:pt x="2004" y="568"/>
                </a:lnTo>
                <a:lnTo>
                  <a:pt x="2011" y="561"/>
                </a:lnTo>
                <a:lnTo>
                  <a:pt x="2018" y="554"/>
                </a:lnTo>
                <a:lnTo>
                  <a:pt x="2018" y="547"/>
                </a:lnTo>
                <a:lnTo>
                  <a:pt x="2025" y="539"/>
                </a:lnTo>
                <a:lnTo>
                  <a:pt x="2025" y="525"/>
                </a:lnTo>
                <a:lnTo>
                  <a:pt x="2032" y="511"/>
                </a:lnTo>
                <a:lnTo>
                  <a:pt x="2032" y="497"/>
                </a:lnTo>
                <a:lnTo>
                  <a:pt x="2039" y="483"/>
                </a:lnTo>
                <a:lnTo>
                  <a:pt x="2046" y="454"/>
                </a:lnTo>
                <a:lnTo>
                  <a:pt x="2046" y="433"/>
                </a:lnTo>
                <a:lnTo>
                  <a:pt x="2053" y="405"/>
                </a:lnTo>
                <a:lnTo>
                  <a:pt x="2053" y="376"/>
                </a:lnTo>
                <a:lnTo>
                  <a:pt x="2060" y="348"/>
                </a:lnTo>
                <a:lnTo>
                  <a:pt x="2060" y="319"/>
                </a:lnTo>
                <a:lnTo>
                  <a:pt x="2068" y="298"/>
                </a:lnTo>
                <a:lnTo>
                  <a:pt x="2068" y="291"/>
                </a:lnTo>
                <a:lnTo>
                  <a:pt x="2075" y="284"/>
                </a:lnTo>
                <a:lnTo>
                  <a:pt x="2075" y="291"/>
                </a:lnTo>
                <a:lnTo>
                  <a:pt x="2082" y="312"/>
                </a:lnTo>
                <a:lnTo>
                  <a:pt x="2089" y="341"/>
                </a:lnTo>
                <a:lnTo>
                  <a:pt x="2089" y="390"/>
                </a:lnTo>
                <a:lnTo>
                  <a:pt x="2096" y="440"/>
                </a:lnTo>
                <a:lnTo>
                  <a:pt x="2096" y="504"/>
                </a:lnTo>
                <a:lnTo>
                  <a:pt x="2103" y="568"/>
                </a:lnTo>
                <a:lnTo>
                  <a:pt x="2103" y="632"/>
                </a:lnTo>
                <a:lnTo>
                  <a:pt x="2110" y="696"/>
                </a:lnTo>
                <a:lnTo>
                  <a:pt x="2110" y="745"/>
                </a:lnTo>
                <a:lnTo>
                  <a:pt x="2117" y="781"/>
                </a:lnTo>
                <a:lnTo>
                  <a:pt x="2117" y="802"/>
                </a:lnTo>
                <a:lnTo>
                  <a:pt x="2124" y="802"/>
                </a:lnTo>
                <a:lnTo>
                  <a:pt x="2124" y="788"/>
                </a:lnTo>
                <a:lnTo>
                  <a:pt x="2131" y="745"/>
                </a:lnTo>
                <a:lnTo>
                  <a:pt x="2138" y="688"/>
                </a:lnTo>
                <a:lnTo>
                  <a:pt x="2138" y="617"/>
                </a:lnTo>
                <a:lnTo>
                  <a:pt x="2145" y="532"/>
                </a:lnTo>
                <a:lnTo>
                  <a:pt x="2145" y="440"/>
                </a:lnTo>
                <a:lnTo>
                  <a:pt x="2153" y="348"/>
                </a:lnTo>
                <a:lnTo>
                  <a:pt x="2153" y="256"/>
                </a:lnTo>
                <a:lnTo>
                  <a:pt x="2160" y="178"/>
                </a:lnTo>
                <a:lnTo>
                  <a:pt x="2160" y="121"/>
                </a:lnTo>
                <a:lnTo>
                  <a:pt x="2167" y="78"/>
                </a:lnTo>
                <a:lnTo>
                  <a:pt x="2167" y="64"/>
                </a:lnTo>
                <a:lnTo>
                  <a:pt x="2174" y="78"/>
                </a:lnTo>
                <a:lnTo>
                  <a:pt x="2181" y="114"/>
                </a:lnTo>
                <a:lnTo>
                  <a:pt x="2181" y="178"/>
                </a:lnTo>
                <a:lnTo>
                  <a:pt x="2188" y="256"/>
                </a:lnTo>
                <a:lnTo>
                  <a:pt x="2188" y="348"/>
                </a:lnTo>
                <a:lnTo>
                  <a:pt x="2195" y="454"/>
                </a:lnTo>
                <a:lnTo>
                  <a:pt x="2195" y="561"/>
                </a:lnTo>
                <a:lnTo>
                  <a:pt x="2202" y="660"/>
                </a:lnTo>
                <a:lnTo>
                  <a:pt x="2202" y="752"/>
                </a:lnTo>
                <a:lnTo>
                  <a:pt x="2209" y="823"/>
                </a:lnTo>
                <a:lnTo>
                  <a:pt x="2209" y="873"/>
                </a:lnTo>
                <a:lnTo>
                  <a:pt x="2216" y="901"/>
                </a:lnTo>
                <a:lnTo>
                  <a:pt x="2223" y="873"/>
                </a:lnTo>
                <a:lnTo>
                  <a:pt x="2230" y="823"/>
                </a:lnTo>
                <a:lnTo>
                  <a:pt x="2230" y="752"/>
                </a:lnTo>
                <a:lnTo>
                  <a:pt x="2237" y="667"/>
                </a:lnTo>
                <a:lnTo>
                  <a:pt x="2237" y="568"/>
                </a:lnTo>
                <a:lnTo>
                  <a:pt x="2245" y="468"/>
                </a:lnTo>
                <a:lnTo>
                  <a:pt x="2245" y="376"/>
                </a:lnTo>
                <a:lnTo>
                  <a:pt x="2252" y="284"/>
                </a:lnTo>
                <a:lnTo>
                  <a:pt x="2252" y="213"/>
                </a:lnTo>
                <a:lnTo>
                  <a:pt x="2259" y="163"/>
                </a:lnTo>
                <a:lnTo>
                  <a:pt x="2259" y="128"/>
                </a:lnTo>
                <a:lnTo>
                  <a:pt x="2266" y="121"/>
                </a:lnTo>
                <a:lnTo>
                  <a:pt x="2273" y="135"/>
                </a:lnTo>
                <a:lnTo>
                  <a:pt x="2273" y="170"/>
                </a:lnTo>
                <a:lnTo>
                  <a:pt x="2280" y="220"/>
                </a:lnTo>
                <a:lnTo>
                  <a:pt x="2280" y="277"/>
                </a:lnTo>
                <a:lnTo>
                  <a:pt x="2287" y="348"/>
                </a:lnTo>
                <a:lnTo>
                  <a:pt x="2287" y="426"/>
                </a:lnTo>
                <a:lnTo>
                  <a:pt x="2294" y="497"/>
                </a:lnTo>
                <a:lnTo>
                  <a:pt x="2294" y="561"/>
                </a:lnTo>
                <a:lnTo>
                  <a:pt x="2301" y="617"/>
                </a:lnTo>
                <a:lnTo>
                  <a:pt x="2301" y="660"/>
                </a:lnTo>
                <a:lnTo>
                  <a:pt x="2308" y="688"/>
                </a:lnTo>
                <a:lnTo>
                  <a:pt x="2308" y="703"/>
                </a:lnTo>
                <a:lnTo>
                  <a:pt x="2315" y="703"/>
                </a:lnTo>
                <a:lnTo>
                  <a:pt x="2322" y="696"/>
                </a:lnTo>
                <a:lnTo>
                  <a:pt x="2322" y="674"/>
                </a:lnTo>
                <a:lnTo>
                  <a:pt x="2330" y="646"/>
                </a:lnTo>
                <a:lnTo>
                  <a:pt x="2330" y="610"/>
                </a:lnTo>
                <a:lnTo>
                  <a:pt x="2337" y="582"/>
                </a:lnTo>
                <a:lnTo>
                  <a:pt x="2337" y="547"/>
                </a:lnTo>
                <a:lnTo>
                  <a:pt x="2344" y="518"/>
                </a:lnTo>
                <a:lnTo>
                  <a:pt x="2344" y="490"/>
                </a:lnTo>
                <a:lnTo>
                  <a:pt x="2351" y="468"/>
                </a:lnTo>
                <a:lnTo>
                  <a:pt x="2351" y="447"/>
                </a:lnTo>
                <a:lnTo>
                  <a:pt x="2358" y="433"/>
                </a:lnTo>
                <a:lnTo>
                  <a:pt x="2358" y="419"/>
                </a:lnTo>
                <a:lnTo>
                  <a:pt x="2365" y="412"/>
                </a:lnTo>
                <a:lnTo>
                  <a:pt x="2372" y="405"/>
                </a:lnTo>
                <a:lnTo>
                  <a:pt x="2372" y="390"/>
                </a:lnTo>
                <a:lnTo>
                  <a:pt x="2379" y="383"/>
                </a:lnTo>
                <a:lnTo>
                  <a:pt x="2379" y="369"/>
                </a:lnTo>
                <a:lnTo>
                  <a:pt x="2386" y="362"/>
                </a:lnTo>
                <a:lnTo>
                  <a:pt x="2386" y="348"/>
                </a:lnTo>
                <a:lnTo>
                  <a:pt x="2393" y="341"/>
                </a:lnTo>
                <a:lnTo>
                  <a:pt x="2400" y="348"/>
                </a:lnTo>
                <a:lnTo>
                  <a:pt x="2407" y="362"/>
                </a:lnTo>
                <a:lnTo>
                  <a:pt x="2415" y="390"/>
                </a:lnTo>
                <a:lnTo>
                  <a:pt x="2415" y="419"/>
                </a:lnTo>
                <a:lnTo>
                  <a:pt x="2422" y="461"/>
                </a:lnTo>
                <a:lnTo>
                  <a:pt x="2422" y="511"/>
                </a:lnTo>
                <a:lnTo>
                  <a:pt x="2429" y="561"/>
                </a:lnTo>
                <a:lnTo>
                  <a:pt x="2429" y="617"/>
                </a:lnTo>
                <a:lnTo>
                  <a:pt x="2436" y="667"/>
                </a:lnTo>
                <a:lnTo>
                  <a:pt x="2436" y="703"/>
                </a:lnTo>
                <a:lnTo>
                  <a:pt x="2443" y="738"/>
                </a:lnTo>
                <a:lnTo>
                  <a:pt x="2443" y="752"/>
                </a:lnTo>
                <a:lnTo>
                  <a:pt x="2450" y="759"/>
                </a:lnTo>
                <a:lnTo>
                  <a:pt x="2450" y="738"/>
                </a:lnTo>
                <a:lnTo>
                  <a:pt x="2457" y="710"/>
                </a:lnTo>
                <a:lnTo>
                  <a:pt x="2464" y="660"/>
                </a:lnTo>
                <a:lnTo>
                  <a:pt x="2464" y="596"/>
                </a:lnTo>
                <a:lnTo>
                  <a:pt x="2471" y="525"/>
                </a:lnTo>
                <a:lnTo>
                  <a:pt x="2471" y="440"/>
                </a:lnTo>
                <a:lnTo>
                  <a:pt x="2478" y="362"/>
                </a:lnTo>
                <a:lnTo>
                  <a:pt x="2478" y="284"/>
                </a:lnTo>
                <a:lnTo>
                  <a:pt x="2485" y="213"/>
                </a:lnTo>
                <a:lnTo>
                  <a:pt x="2485" y="163"/>
                </a:lnTo>
                <a:lnTo>
                  <a:pt x="2492" y="128"/>
                </a:lnTo>
                <a:lnTo>
                  <a:pt x="2492" y="114"/>
                </a:lnTo>
                <a:lnTo>
                  <a:pt x="2499" y="128"/>
                </a:lnTo>
                <a:lnTo>
                  <a:pt x="2507" y="163"/>
                </a:lnTo>
                <a:lnTo>
                  <a:pt x="2507" y="213"/>
                </a:lnTo>
                <a:lnTo>
                  <a:pt x="2514" y="291"/>
                </a:lnTo>
                <a:lnTo>
                  <a:pt x="2514" y="376"/>
                </a:lnTo>
                <a:lnTo>
                  <a:pt x="2521" y="468"/>
                </a:lnTo>
                <a:lnTo>
                  <a:pt x="2521" y="561"/>
                </a:lnTo>
                <a:lnTo>
                  <a:pt x="2528" y="653"/>
                </a:lnTo>
                <a:lnTo>
                  <a:pt x="2528" y="731"/>
                </a:lnTo>
                <a:lnTo>
                  <a:pt x="2535" y="795"/>
                </a:lnTo>
                <a:lnTo>
                  <a:pt x="2535" y="837"/>
                </a:lnTo>
                <a:lnTo>
                  <a:pt x="2542" y="859"/>
                </a:lnTo>
                <a:lnTo>
                  <a:pt x="2542" y="852"/>
                </a:lnTo>
                <a:lnTo>
                  <a:pt x="2549" y="816"/>
                </a:lnTo>
                <a:lnTo>
                  <a:pt x="2556" y="766"/>
                </a:lnTo>
                <a:lnTo>
                  <a:pt x="2556" y="696"/>
                </a:lnTo>
                <a:lnTo>
                  <a:pt x="2563" y="617"/>
                </a:lnTo>
                <a:lnTo>
                  <a:pt x="2563" y="525"/>
                </a:lnTo>
                <a:lnTo>
                  <a:pt x="2570" y="433"/>
                </a:lnTo>
                <a:lnTo>
                  <a:pt x="2570" y="348"/>
                </a:lnTo>
                <a:lnTo>
                  <a:pt x="2577" y="277"/>
                </a:lnTo>
                <a:lnTo>
                  <a:pt x="2577" y="213"/>
                </a:lnTo>
                <a:lnTo>
                  <a:pt x="2584" y="178"/>
                </a:lnTo>
                <a:lnTo>
                  <a:pt x="2584" y="156"/>
                </a:lnTo>
                <a:lnTo>
                  <a:pt x="2592" y="163"/>
                </a:lnTo>
                <a:lnTo>
                  <a:pt x="2599" y="185"/>
                </a:lnTo>
                <a:lnTo>
                  <a:pt x="2599" y="227"/>
                </a:lnTo>
                <a:lnTo>
                  <a:pt x="2606" y="284"/>
                </a:lnTo>
                <a:lnTo>
                  <a:pt x="2606" y="355"/>
                </a:lnTo>
                <a:lnTo>
                  <a:pt x="2613" y="426"/>
                </a:lnTo>
                <a:lnTo>
                  <a:pt x="2613" y="497"/>
                </a:lnTo>
                <a:lnTo>
                  <a:pt x="2620" y="568"/>
                </a:lnTo>
                <a:lnTo>
                  <a:pt x="2620" y="625"/>
                </a:lnTo>
                <a:lnTo>
                  <a:pt x="2627" y="667"/>
                </a:lnTo>
                <a:lnTo>
                  <a:pt x="2627" y="688"/>
                </a:lnTo>
                <a:lnTo>
                  <a:pt x="2634" y="703"/>
                </a:lnTo>
                <a:lnTo>
                  <a:pt x="2634" y="696"/>
                </a:lnTo>
                <a:lnTo>
                  <a:pt x="2641" y="674"/>
                </a:lnTo>
                <a:lnTo>
                  <a:pt x="2648" y="639"/>
                </a:lnTo>
                <a:lnTo>
                  <a:pt x="2648" y="596"/>
                </a:lnTo>
                <a:lnTo>
                  <a:pt x="2655" y="554"/>
                </a:lnTo>
                <a:lnTo>
                  <a:pt x="2655" y="504"/>
                </a:lnTo>
                <a:lnTo>
                  <a:pt x="2662" y="461"/>
                </a:lnTo>
                <a:lnTo>
                  <a:pt x="2662" y="426"/>
                </a:lnTo>
                <a:lnTo>
                  <a:pt x="2669" y="398"/>
                </a:lnTo>
                <a:lnTo>
                  <a:pt x="2669" y="383"/>
                </a:lnTo>
                <a:lnTo>
                  <a:pt x="2677" y="383"/>
                </a:lnTo>
              </a:path>
            </a:pathLst>
          </a:custGeom>
          <a:noFill/>
          <a:ln w="1111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5"/>
          <p:cNvSpPr>
            <a:spLocks/>
          </p:cNvSpPr>
          <p:nvPr/>
        </p:nvSpPr>
        <p:spPr bwMode="auto">
          <a:xfrm>
            <a:off x="4387850" y="1887419"/>
            <a:ext cx="3568700" cy="522129"/>
          </a:xfrm>
          <a:custGeom>
            <a:avLst/>
            <a:gdLst>
              <a:gd name="T0" fmla="*/ 42 w 2677"/>
              <a:gd name="T1" fmla="*/ 14 h 468"/>
              <a:gd name="T2" fmla="*/ 99 w 2677"/>
              <a:gd name="T3" fmla="*/ 0 h 468"/>
              <a:gd name="T4" fmla="*/ 156 w 2677"/>
              <a:gd name="T5" fmla="*/ 43 h 468"/>
              <a:gd name="T6" fmla="*/ 212 w 2677"/>
              <a:gd name="T7" fmla="*/ 99 h 468"/>
              <a:gd name="T8" fmla="*/ 262 w 2677"/>
              <a:gd name="T9" fmla="*/ 156 h 468"/>
              <a:gd name="T10" fmla="*/ 319 w 2677"/>
              <a:gd name="T11" fmla="*/ 192 h 468"/>
              <a:gd name="T12" fmla="*/ 375 w 2677"/>
              <a:gd name="T13" fmla="*/ 227 h 468"/>
              <a:gd name="T14" fmla="*/ 432 w 2677"/>
              <a:gd name="T15" fmla="*/ 277 h 468"/>
              <a:gd name="T16" fmla="*/ 474 w 2677"/>
              <a:gd name="T17" fmla="*/ 334 h 468"/>
              <a:gd name="T18" fmla="*/ 517 w 2677"/>
              <a:gd name="T19" fmla="*/ 390 h 468"/>
              <a:gd name="T20" fmla="*/ 573 w 2677"/>
              <a:gd name="T21" fmla="*/ 440 h 468"/>
              <a:gd name="T22" fmla="*/ 630 w 2677"/>
              <a:gd name="T23" fmla="*/ 447 h 468"/>
              <a:gd name="T24" fmla="*/ 687 w 2677"/>
              <a:gd name="T25" fmla="*/ 412 h 468"/>
              <a:gd name="T26" fmla="*/ 736 w 2677"/>
              <a:gd name="T27" fmla="*/ 355 h 468"/>
              <a:gd name="T28" fmla="*/ 779 w 2677"/>
              <a:gd name="T29" fmla="*/ 298 h 468"/>
              <a:gd name="T30" fmla="*/ 835 w 2677"/>
              <a:gd name="T31" fmla="*/ 263 h 468"/>
              <a:gd name="T32" fmla="*/ 892 w 2677"/>
              <a:gd name="T33" fmla="*/ 277 h 468"/>
              <a:gd name="T34" fmla="*/ 949 w 2677"/>
              <a:gd name="T35" fmla="*/ 312 h 468"/>
              <a:gd name="T36" fmla="*/ 1005 w 2677"/>
              <a:gd name="T37" fmla="*/ 305 h 468"/>
              <a:gd name="T38" fmla="*/ 1062 w 2677"/>
              <a:gd name="T39" fmla="*/ 263 h 468"/>
              <a:gd name="T40" fmla="*/ 1119 w 2677"/>
              <a:gd name="T41" fmla="*/ 220 h 468"/>
              <a:gd name="T42" fmla="*/ 1175 w 2677"/>
              <a:gd name="T43" fmla="*/ 220 h 468"/>
              <a:gd name="T44" fmla="*/ 1232 w 2677"/>
              <a:gd name="T45" fmla="*/ 241 h 468"/>
              <a:gd name="T46" fmla="*/ 1289 w 2677"/>
              <a:gd name="T47" fmla="*/ 284 h 468"/>
              <a:gd name="T48" fmla="*/ 1345 w 2677"/>
              <a:gd name="T49" fmla="*/ 312 h 468"/>
              <a:gd name="T50" fmla="*/ 1402 w 2677"/>
              <a:gd name="T51" fmla="*/ 298 h 468"/>
              <a:gd name="T52" fmla="*/ 1459 w 2677"/>
              <a:gd name="T53" fmla="*/ 248 h 468"/>
              <a:gd name="T54" fmla="*/ 1515 w 2677"/>
              <a:gd name="T55" fmla="*/ 192 h 468"/>
              <a:gd name="T56" fmla="*/ 1572 w 2677"/>
              <a:gd name="T57" fmla="*/ 163 h 468"/>
              <a:gd name="T58" fmla="*/ 1629 w 2677"/>
              <a:gd name="T59" fmla="*/ 185 h 468"/>
              <a:gd name="T60" fmla="*/ 1678 w 2677"/>
              <a:gd name="T61" fmla="*/ 241 h 468"/>
              <a:gd name="T62" fmla="*/ 1706 w 2677"/>
              <a:gd name="T63" fmla="*/ 298 h 468"/>
              <a:gd name="T64" fmla="*/ 1735 w 2677"/>
              <a:gd name="T65" fmla="*/ 369 h 468"/>
              <a:gd name="T66" fmla="*/ 1770 w 2677"/>
              <a:gd name="T67" fmla="*/ 440 h 468"/>
              <a:gd name="T68" fmla="*/ 1806 w 2677"/>
              <a:gd name="T69" fmla="*/ 433 h 468"/>
              <a:gd name="T70" fmla="*/ 1834 w 2677"/>
              <a:gd name="T71" fmla="*/ 369 h 468"/>
              <a:gd name="T72" fmla="*/ 1883 w 2677"/>
              <a:gd name="T73" fmla="*/ 312 h 468"/>
              <a:gd name="T74" fmla="*/ 1940 w 2677"/>
              <a:gd name="T75" fmla="*/ 319 h 468"/>
              <a:gd name="T76" fmla="*/ 1990 w 2677"/>
              <a:gd name="T77" fmla="*/ 376 h 468"/>
              <a:gd name="T78" fmla="*/ 2046 w 2677"/>
              <a:gd name="T79" fmla="*/ 362 h 468"/>
              <a:gd name="T80" fmla="*/ 2075 w 2677"/>
              <a:gd name="T81" fmla="*/ 284 h 468"/>
              <a:gd name="T82" fmla="*/ 2103 w 2677"/>
              <a:gd name="T83" fmla="*/ 199 h 468"/>
              <a:gd name="T84" fmla="*/ 2138 w 2677"/>
              <a:gd name="T85" fmla="*/ 128 h 468"/>
              <a:gd name="T86" fmla="*/ 2174 w 2677"/>
              <a:gd name="T87" fmla="*/ 71 h 468"/>
              <a:gd name="T88" fmla="*/ 2230 w 2677"/>
              <a:gd name="T89" fmla="*/ 71 h 468"/>
              <a:gd name="T90" fmla="*/ 2266 w 2677"/>
              <a:gd name="T91" fmla="*/ 128 h 468"/>
              <a:gd name="T92" fmla="*/ 2294 w 2677"/>
              <a:gd name="T93" fmla="*/ 206 h 468"/>
              <a:gd name="T94" fmla="*/ 2330 w 2677"/>
              <a:gd name="T95" fmla="*/ 291 h 468"/>
              <a:gd name="T96" fmla="*/ 2358 w 2677"/>
              <a:gd name="T97" fmla="*/ 369 h 468"/>
              <a:gd name="T98" fmla="*/ 2400 w 2677"/>
              <a:gd name="T99" fmla="*/ 334 h 468"/>
              <a:gd name="T100" fmla="*/ 2429 w 2677"/>
              <a:gd name="T101" fmla="*/ 248 h 468"/>
              <a:gd name="T102" fmla="*/ 2464 w 2677"/>
              <a:gd name="T103" fmla="*/ 177 h 468"/>
              <a:gd name="T104" fmla="*/ 2499 w 2677"/>
              <a:gd name="T105" fmla="*/ 121 h 468"/>
              <a:gd name="T106" fmla="*/ 2556 w 2677"/>
              <a:gd name="T107" fmla="*/ 121 h 468"/>
              <a:gd name="T108" fmla="*/ 2599 w 2677"/>
              <a:gd name="T109" fmla="*/ 177 h 468"/>
              <a:gd name="T110" fmla="*/ 2627 w 2677"/>
              <a:gd name="T111" fmla="*/ 248 h 468"/>
              <a:gd name="T112" fmla="*/ 2662 w 2677"/>
              <a:gd name="T113" fmla="*/ 3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7" h="468">
                <a:moveTo>
                  <a:pt x="0" y="64"/>
                </a:moveTo>
                <a:lnTo>
                  <a:pt x="0" y="57"/>
                </a:lnTo>
                <a:lnTo>
                  <a:pt x="7" y="50"/>
                </a:lnTo>
                <a:lnTo>
                  <a:pt x="14" y="43"/>
                </a:lnTo>
                <a:lnTo>
                  <a:pt x="21" y="36"/>
                </a:lnTo>
                <a:lnTo>
                  <a:pt x="28" y="28"/>
                </a:lnTo>
                <a:lnTo>
                  <a:pt x="35" y="21"/>
                </a:lnTo>
                <a:lnTo>
                  <a:pt x="42" y="14"/>
                </a:lnTo>
                <a:lnTo>
                  <a:pt x="49" y="7"/>
                </a:lnTo>
                <a:lnTo>
                  <a:pt x="57" y="7"/>
                </a:lnTo>
                <a:lnTo>
                  <a:pt x="64" y="7"/>
                </a:lnTo>
                <a:lnTo>
                  <a:pt x="71" y="0"/>
                </a:lnTo>
                <a:lnTo>
                  <a:pt x="78" y="0"/>
                </a:lnTo>
                <a:lnTo>
                  <a:pt x="85" y="0"/>
                </a:lnTo>
                <a:lnTo>
                  <a:pt x="92" y="0"/>
                </a:lnTo>
                <a:lnTo>
                  <a:pt x="99" y="0"/>
                </a:lnTo>
                <a:lnTo>
                  <a:pt x="106" y="7"/>
                </a:lnTo>
                <a:lnTo>
                  <a:pt x="113" y="7"/>
                </a:lnTo>
                <a:lnTo>
                  <a:pt x="120" y="14"/>
                </a:lnTo>
                <a:lnTo>
                  <a:pt x="127" y="21"/>
                </a:lnTo>
                <a:lnTo>
                  <a:pt x="134" y="21"/>
                </a:lnTo>
                <a:lnTo>
                  <a:pt x="142" y="28"/>
                </a:lnTo>
                <a:lnTo>
                  <a:pt x="149" y="36"/>
                </a:lnTo>
                <a:lnTo>
                  <a:pt x="156" y="43"/>
                </a:lnTo>
                <a:lnTo>
                  <a:pt x="163" y="50"/>
                </a:lnTo>
                <a:lnTo>
                  <a:pt x="170" y="57"/>
                </a:lnTo>
                <a:lnTo>
                  <a:pt x="177" y="64"/>
                </a:lnTo>
                <a:lnTo>
                  <a:pt x="184" y="71"/>
                </a:lnTo>
                <a:lnTo>
                  <a:pt x="191" y="78"/>
                </a:lnTo>
                <a:lnTo>
                  <a:pt x="198" y="85"/>
                </a:lnTo>
                <a:lnTo>
                  <a:pt x="205" y="92"/>
                </a:lnTo>
                <a:lnTo>
                  <a:pt x="212" y="99"/>
                </a:lnTo>
                <a:lnTo>
                  <a:pt x="219" y="106"/>
                </a:lnTo>
                <a:lnTo>
                  <a:pt x="219" y="114"/>
                </a:lnTo>
                <a:lnTo>
                  <a:pt x="226" y="121"/>
                </a:lnTo>
                <a:lnTo>
                  <a:pt x="234" y="128"/>
                </a:lnTo>
                <a:lnTo>
                  <a:pt x="241" y="135"/>
                </a:lnTo>
                <a:lnTo>
                  <a:pt x="248" y="142"/>
                </a:lnTo>
                <a:lnTo>
                  <a:pt x="255" y="149"/>
                </a:lnTo>
                <a:lnTo>
                  <a:pt x="262" y="156"/>
                </a:lnTo>
                <a:lnTo>
                  <a:pt x="269" y="156"/>
                </a:lnTo>
                <a:lnTo>
                  <a:pt x="276" y="163"/>
                </a:lnTo>
                <a:lnTo>
                  <a:pt x="283" y="170"/>
                </a:lnTo>
                <a:lnTo>
                  <a:pt x="290" y="177"/>
                </a:lnTo>
                <a:lnTo>
                  <a:pt x="297" y="177"/>
                </a:lnTo>
                <a:lnTo>
                  <a:pt x="304" y="185"/>
                </a:lnTo>
                <a:lnTo>
                  <a:pt x="311" y="192"/>
                </a:lnTo>
                <a:lnTo>
                  <a:pt x="319" y="192"/>
                </a:lnTo>
                <a:lnTo>
                  <a:pt x="326" y="199"/>
                </a:lnTo>
                <a:lnTo>
                  <a:pt x="333" y="199"/>
                </a:lnTo>
                <a:lnTo>
                  <a:pt x="340" y="206"/>
                </a:lnTo>
                <a:lnTo>
                  <a:pt x="347" y="206"/>
                </a:lnTo>
                <a:lnTo>
                  <a:pt x="354" y="213"/>
                </a:lnTo>
                <a:lnTo>
                  <a:pt x="361" y="213"/>
                </a:lnTo>
                <a:lnTo>
                  <a:pt x="368" y="220"/>
                </a:lnTo>
                <a:lnTo>
                  <a:pt x="375" y="227"/>
                </a:lnTo>
                <a:lnTo>
                  <a:pt x="382" y="227"/>
                </a:lnTo>
                <a:lnTo>
                  <a:pt x="389" y="234"/>
                </a:lnTo>
                <a:lnTo>
                  <a:pt x="396" y="241"/>
                </a:lnTo>
                <a:lnTo>
                  <a:pt x="404" y="248"/>
                </a:lnTo>
                <a:lnTo>
                  <a:pt x="411" y="256"/>
                </a:lnTo>
                <a:lnTo>
                  <a:pt x="418" y="263"/>
                </a:lnTo>
                <a:lnTo>
                  <a:pt x="425" y="270"/>
                </a:lnTo>
                <a:lnTo>
                  <a:pt x="432" y="277"/>
                </a:lnTo>
                <a:lnTo>
                  <a:pt x="439" y="284"/>
                </a:lnTo>
                <a:lnTo>
                  <a:pt x="446" y="291"/>
                </a:lnTo>
                <a:lnTo>
                  <a:pt x="446" y="298"/>
                </a:lnTo>
                <a:lnTo>
                  <a:pt x="453" y="305"/>
                </a:lnTo>
                <a:lnTo>
                  <a:pt x="460" y="312"/>
                </a:lnTo>
                <a:lnTo>
                  <a:pt x="467" y="319"/>
                </a:lnTo>
                <a:lnTo>
                  <a:pt x="474" y="326"/>
                </a:lnTo>
                <a:lnTo>
                  <a:pt x="474" y="334"/>
                </a:lnTo>
                <a:lnTo>
                  <a:pt x="481" y="341"/>
                </a:lnTo>
                <a:lnTo>
                  <a:pt x="488" y="348"/>
                </a:lnTo>
                <a:lnTo>
                  <a:pt x="488" y="355"/>
                </a:lnTo>
                <a:lnTo>
                  <a:pt x="496" y="362"/>
                </a:lnTo>
                <a:lnTo>
                  <a:pt x="503" y="369"/>
                </a:lnTo>
                <a:lnTo>
                  <a:pt x="510" y="376"/>
                </a:lnTo>
                <a:lnTo>
                  <a:pt x="510" y="383"/>
                </a:lnTo>
                <a:lnTo>
                  <a:pt x="517" y="390"/>
                </a:lnTo>
                <a:lnTo>
                  <a:pt x="524" y="397"/>
                </a:lnTo>
                <a:lnTo>
                  <a:pt x="531" y="405"/>
                </a:lnTo>
                <a:lnTo>
                  <a:pt x="538" y="412"/>
                </a:lnTo>
                <a:lnTo>
                  <a:pt x="545" y="419"/>
                </a:lnTo>
                <a:lnTo>
                  <a:pt x="552" y="426"/>
                </a:lnTo>
                <a:lnTo>
                  <a:pt x="559" y="433"/>
                </a:lnTo>
                <a:lnTo>
                  <a:pt x="566" y="433"/>
                </a:lnTo>
                <a:lnTo>
                  <a:pt x="573" y="440"/>
                </a:lnTo>
                <a:lnTo>
                  <a:pt x="581" y="447"/>
                </a:lnTo>
                <a:lnTo>
                  <a:pt x="588" y="447"/>
                </a:lnTo>
                <a:lnTo>
                  <a:pt x="595" y="447"/>
                </a:lnTo>
                <a:lnTo>
                  <a:pt x="602" y="447"/>
                </a:lnTo>
                <a:lnTo>
                  <a:pt x="609" y="447"/>
                </a:lnTo>
                <a:lnTo>
                  <a:pt x="616" y="447"/>
                </a:lnTo>
                <a:lnTo>
                  <a:pt x="623" y="447"/>
                </a:lnTo>
                <a:lnTo>
                  <a:pt x="630" y="447"/>
                </a:lnTo>
                <a:lnTo>
                  <a:pt x="637" y="440"/>
                </a:lnTo>
                <a:lnTo>
                  <a:pt x="644" y="440"/>
                </a:lnTo>
                <a:lnTo>
                  <a:pt x="651" y="440"/>
                </a:lnTo>
                <a:lnTo>
                  <a:pt x="658" y="433"/>
                </a:lnTo>
                <a:lnTo>
                  <a:pt x="666" y="426"/>
                </a:lnTo>
                <a:lnTo>
                  <a:pt x="673" y="419"/>
                </a:lnTo>
                <a:lnTo>
                  <a:pt x="680" y="412"/>
                </a:lnTo>
                <a:lnTo>
                  <a:pt x="687" y="412"/>
                </a:lnTo>
                <a:lnTo>
                  <a:pt x="694" y="405"/>
                </a:lnTo>
                <a:lnTo>
                  <a:pt x="701" y="397"/>
                </a:lnTo>
                <a:lnTo>
                  <a:pt x="708" y="390"/>
                </a:lnTo>
                <a:lnTo>
                  <a:pt x="715" y="383"/>
                </a:lnTo>
                <a:lnTo>
                  <a:pt x="715" y="376"/>
                </a:lnTo>
                <a:lnTo>
                  <a:pt x="722" y="369"/>
                </a:lnTo>
                <a:lnTo>
                  <a:pt x="729" y="362"/>
                </a:lnTo>
                <a:lnTo>
                  <a:pt x="736" y="355"/>
                </a:lnTo>
                <a:lnTo>
                  <a:pt x="743" y="348"/>
                </a:lnTo>
                <a:lnTo>
                  <a:pt x="750" y="341"/>
                </a:lnTo>
                <a:lnTo>
                  <a:pt x="750" y="334"/>
                </a:lnTo>
                <a:lnTo>
                  <a:pt x="758" y="326"/>
                </a:lnTo>
                <a:lnTo>
                  <a:pt x="765" y="319"/>
                </a:lnTo>
                <a:lnTo>
                  <a:pt x="772" y="312"/>
                </a:lnTo>
                <a:lnTo>
                  <a:pt x="779" y="305"/>
                </a:lnTo>
                <a:lnTo>
                  <a:pt x="779" y="298"/>
                </a:lnTo>
                <a:lnTo>
                  <a:pt x="786" y="291"/>
                </a:lnTo>
                <a:lnTo>
                  <a:pt x="793" y="291"/>
                </a:lnTo>
                <a:lnTo>
                  <a:pt x="800" y="284"/>
                </a:lnTo>
                <a:lnTo>
                  <a:pt x="807" y="277"/>
                </a:lnTo>
                <a:lnTo>
                  <a:pt x="814" y="277"/>
                </a:lnTo>
                <a:lnTo>
                  <a:pt x="821" y="270"/>
                </a:lnTo>
                <a:lnTo>
                  <a:pt x="828" y="270"/>
                </a:lnTo>
                <a:lnTo>
                  <a:pt x="835" y="263"/>
                </a:lnTo>
                <a:lnTo>
                  <a:pt x="843" y="263"/>
                </a:lnTo>
                <a:lnTo>
                  <a:pt x="850" y="263"/>
                </a:lnTo>
                <a:lnTo>
                  <a:pt x="857" y="263"/>
                </a:lnTo>
                <a:lnTo>
                  <a:pt x="864" y="263"/>
                </a:lnTo>
                <a:lnTo>
                  <a:pt x="871" y="270"/>
                </a:lnTo>
                <a:lnTo>
                  <a:pt x="878" y="270"/>
                </a:lnTo>
                <a:lnTo>
                  <a:pt x="885" y="270"/>
                </a:lnTo>
                <a:lnTo>
                  <a:pt x="892" y="277"/>
                </a:lnTo>
                <a:lnTo>
                  <a:pt x="899" y="284"/>
                </a:lnTo>
                <a:lnTo>
                  <a:pt x="906" y="284"/>
                </a:lnTo>
                <a:lnTo>
                  <a:pt x="913" y="291"/>
                </a:lnTo>
                <a:lnTo>
                  <a:pt x="920" y="291"/>
                </a:lnTo>
                <a:lnTo>
                  <a:pt x="928" y="298"/>
                </a:lnTo>
                <a:lnTo>
                  <a:pt x="935" y="298"/>
                </a:lnTo>
                <a:lnTo>
                  <a:pt x="942" y="305"/>
                </a:lnTo>
                <a:lnTo>
                  <a:pt x="949" y="312"/>
                </a:lnTo>
                <a:lnTo>
                  <a:pt x="956" y="312"/>
                </a:lnTo>
                <a:lnTo>
                  <a:pt x="963" y="312"/>
                </a:lnTo>
                <a:lnTo>
                  <a:pt x="970" y="312"/>
                </a:lnTo>
                <a:lnTo>
                  <a:pt x="977" y="319"/>
                </a:lnTo>
                <a:lnTo>
                  <a:pt x="984" y="312"/>
                </a:lnTo>
                <a:lnTo>
                  <a:pt x="991" y="312"/>
                </a:lnTo>
                <a:lnTo>
                  <a:pt x="998" y="312"/>
                </a:lnTo>
                <a:lnTo>
                  <a:pt x="1005" y="305"/>
                </a:lnTo>
                <a:lnTo>
                  <a:pt x="1012" y="305"/>
                </a:lnTo>
                <a:lnTo>
                  <a:pt x="1020" y="298"/>
                </a:lnTo>
                <a:lnTo>
                  <a:pt x="1027" y="291"/>
                </a:lnTo>
                <a:lnTo>
                  <a:pt x="1034" y="284"/>
                </a:lnTo>
                <a:lnTo>
                  <a:pt x="1041" y="277"/>
                </a:lnTo>
                <a:lnTo>
                  <a:pt x="1048" y="270"/>
                </a:lnTo>
                <a:lnTo>
                  <a:pt x="1055" y="270"/>
                </a:lnTo>
                <a:lnTo>
                  <a:pt x="1062" y="263"/>
                </a:lnTo>
                <a:lnTo>
                  <a:pt x="1069" y="256"/>
                </a:lnTo>
                <a:lnTo>
                  <a:pt x="1076" y="248"/>
                </a:lnTo>
                <a:lnTo>
                  <a:pt x="1083" y="241"/>
                </a:lnTo>
                <a:lnTo>
                  <a:pt x="1090" y="234"/>
                </a:lnTo>
                <a:lnTo>
                  <a:pt x="1097" y="234"/>
                </a:lnTo>
                <a:lnTo>
                  <a:pt x="1105" y="227"/>
                </a:lnTo>
                <a:lnTo>
                  <a:pt x="1112" y="220"/>
                </a:lnTo>
                <a:lnTo>
                  <a:pt x="1119" y="220"/>
                </a:lnTo>
                <a:lnTo>
                  <a:pt x="1126" y="220"/>
                </a:lnTo>
                <a:lnTo>
                  <a:pt x="1133" y="213"/>
                </a:lnTo>
                <a:lnTo>
                  <a:pt x="1140" y="213"/>
                </a:lnTo>
                <a:lnTo>
                  <a:pt x="1147" y="213"/>
                </a:lnTo>
                <a:lnTo>
                  <a:pt x="1154" y="213"/>
                </a:lnTo>
                <a:lnTo>
                  <a:pt x="1161" y="213"/>
                </a:lnTo>
                <a:lnTo>
                  <a:pt x="1168" y="220"/>
                </a:lnTo>
                <a:lnTo>
                  <a:pt x="1175" y="220"/>
                </a:lnTo>
                <a:lnTo>
                  <a:pt x="1182" y="220"/>
                </a:lnTo>
                <a:lnTo>
                  <a:pt x="1190" y="220"/>
                </a:lnTo>
                <a:lnTo>
                  <a:pt x="1197" y="220"/>
                </a:lnTo>
                <a:lnTo>
                  <a:pt x="1204" y="227"/>
                </a:lnTo>
                <a:lnTo>
                  <a:pt x="1211" y="227"/>
                </a:lnTo>
                <a:lnTo>
                  <a:pt x="1218" y="234"/>
                </a:lnTo>
                <a:lnTo>
                  <a:pt x="1225" y="234"/>
                </a:lnTo>
                <a:lnTo>
                  <a:pt x="1232" y="241"/>
                </a:lnTo>
                <a:lnTo>
                  <a:pt x="1239" y="248"/>
                </a:lnTo>
                <a:lnTo>
                  <a:pt x="1246" y="248"/>
                </a:lnTo>
                <a:lnTo>
                  <a:pt x="1253" y="256"/>
                </a:lnTo>
                <a:lnTo>
                  <a:pt x="1260" y="263"/>
                </a:lnTo>
                <a:lnTo>
                  <a:pt x="1267" y="270"/>
                </a:lnTo>
                <a:lnTo>
                  <a:pt x="1274" y="270"/>
                </a:lnTo>
                <a:lnTo>
                  <a:pt x="1282" y="277"/>
                </a:lnTo>
                <a:lnTo>
                  <a:pt x="1289" y="284"/>
                </a:lnTo>
                <a:lnTo>
                  <a:pt x="1296" y="284"/>
                </a:lnTo>
                <a:lnTo>
                  <a:pt x="1303" y="291"/>
                </a:lnTo>
                <a:lnTo>
                  <a:pt x="1310" y="291"/>
                </a:lnTo>
                <a:lnTo>
                  <a:pt x="1317" y="298"/>
                </a:lnTo>
                <a:lnTo>
                  <a:pt x="1324" y="305"/>
                </a:lnTo>
                <a:lnTo>
                  <a:pt x="1331" y="305"/>
                </a:lnTo>
                <a:lnTo>
                  <a:pt x="1338" y="305"/>
                </a:lnTo>
                <a:lnTo>
                  <a:pt x="1345" y="312"/>
                </a:lnTo>
                <a:lnTo>
                  <a:pt x="1352" y="312"/>
                </a:lnTo>
                <a:lnTo>
                  <a:pt x="1359" y="312"/>
                </a:lnTo>
                <a:lnTo>
                  <a:pt x="1367" y="312"/>
                </a:lnTo>
                <a:lnTo>
                  <a:pt x="1374" y="312"/>
                </a:lnTo>
                <a:lnTo>
                  <a:pt x="1381" y="312"/>
                </a:lnTo>
                <a:lnTo>
                  <a:pt x="1388" y="312"/>
                </a:lnTo>
                <a:lnTo>
                  <a:pt x="1395" y="305"/>
                </a:lnTo>
                <a:lnTo>
                  <a:pt x="1402" y="298"/>
                </a:lnTo>
                <a:lnTo>
                  <a:pt x="1409" y="298"/>
                </a:lnTo>
                <a:lnTo>
                  <a:pt x="1416" y="291"/>
                </a:lnTo>
                <a:lnTo>
                  <a:pt x="1423" y="284"/>
                </a:lnTo>
                <a:lnTo>
                  <a:pt x="1430" y="277"/>
                </a:lnTo>
                <a:lnTo>
                  <a:pt x="1437" y="270"/>
                </a:lnTo>
                <a:lnTo>
                  <a:pt x="1444" y="263"/>
                </a:lnTo>
                <a:lnTo>
                  <a:pt x="1452" y="256"/>
                </a:lnTo>
                <a:lnTo>
                  <a:pt x="1459" y="248"/>
                </a:lnTo>
                <a:lnTo>
                  <a:pt x="1466" y="241"/>
                </a:lnTo>
                <a:lnTo>
                  <a:pt x="1473" y="234"/>
                </a:lnTo>
                <a:lnTo>
                  <a:pt x="1480" y="227"/>
                </a:lnTo>
                <a:lnTo>
                  <a:pt x="1487" y="220"/>
                </a:lnTo>
                <a:lnTo>
                  <a:pt x="1494" y="213"/>
                </a:lnTo>
                <a:lnTo>
                  <a:pt x="1501" y="206"/>
                </a:lnTo>
                <a:lnTo>
                  <a:pt x="1508" y="199"/>
                </a:lnTo>
                <a:lnTo>
                  <a:pt x="1515" y="192"/>
                </a:lnTo>
                <a:lnTo>
                  <a:pt x="1522" y="192"/>
                </a:lnTo>
                <a:lnTo>
                  <a:pt x="1529" y="185"/>
                </a:lnTo>
                <a:lnTo>
                  <a:pt x="1536" y="177"/>
                </a:lnTo>
                <a:lnTo>
                  <a:pt x="1544" y="170"/>
                </a:lnTo>
                <a:lnTo>
                  <a:pt x="1551" y="170"/>
                </a:lnTo>
                <a:lnTo>
                  <a:pt x="1558" y="163"/>
                </a:lnTo>
                <a:lnTo>
                  <a:pt x="1565" y="163"/>
                </a:lnTo>
                <a:lnTo>
                  <a:pt x="1572" y="163"/>
                </a:lnTo>
                <a:lnTo>
                  <a:pt x="1579" y="163"/>
                </a:lnTo>
                <a:lnTo>
                  <a:pt x="1586" y="163"/>
                </a:lnTo>
                <a:lnTo>
                  <a:pt x="1593" y="163"/>
                </a:lnTo>
                <a:lnTo>
                  <a:pt x="1600" y="170"/>
                </a:lnTo>
                <a:lnTo>
                  <a:pt x="1607" y="170"/>
                </a:lnTo>
                <a:lnTo>
                  <a:pt x="1614" y="177"/>
                </a:lnTo>
                <a:lnTo>
                  <a:pt x="1621" y="177"/>
                </a:lnTo>
                <a:lnTo>
                  <a:pt x="1629" y="185"/>
                </a:lnTo>
                <a:lnTo>
                  <a:pt x="1636" y="192"/>
                </a:lnTo>
                <a:lnTo>
                  <a:pt x="1643" y="199"/>
                </a:lnTo>
                <a:lnTo>
                  <a:pt x="1650" y="206"/>
                </a:lnTo>
                <a:lnTo>
                  <a:pt x="1657" y="213"/>
                </a:lnTo>
                <a:lnTo>
                  <a:pt x="1664" y="220"/>
                </a:lnTo>
                <a:lnTo>
                  <a:pt x="1671" y="227"/>
                </a:lnTo>
                <a:lnTo>
                  <a:pt x="1671" y="234"/>
                </a:lnTo>
                <a:lnTo>
                  <a:pt x="1678" y="241"/>
                </a:lnTo>
                <a:lnTo>
                  <a:pt x="1678" y="248"/>
                </a:lnTo>
                <a:lnTo>
                  <a:pt x="1685" y="256"/>
                </a:lnTo>
                <a:lnTo>
                  <a:pt x="1685" y="263"/>
                </a:lnTo>
                <a:lnTo>
                  <a:pt x="1692" y="270"/>
                </a:lnTo>
                <a:lnTo>
                  <a:pt x="1692" y="277"/>
                </a:lnTo>
                <a:lnTo>
                  <a:pt x="1699" y="284"/>
                </a:lnTo>
                <a:lnTo>
                  <a:pt x="1699" y="291"/>
                </a:lnTo>
                <a:lnTo>
                  <a:pt x="1706" y="298"/>
                </a:lnTo>
                <a:lnTo>
                  <a:pt x="1706" y="305"/>
                </a:lnTo>
                <a:lnTo>
                  <a:pt x="1713" y="312"/>
                </a:lnTo>
                <a:lnTo>
                  <a:pt x="1721" y="326"/>
                </a:lnTo>
                <a:lnTo>
                  <a:pt x="1721" y="334"/>
                </a:lnTo>
                <a:lnTo>
                  <a:pt x="1728" y="341"/>
                </a:lnTo>
                <a:lnTo>
                  <a:pt x="1728" y="348"/>
                </a:lnTo>
                <a:lnTo>
                  <a:pt x="1735" y="362"/>
                </a:lnTo>
                <a:lnTo>
                  <a:pt x="1735" y="369"/>
                </a:lnTo>
                <a:lnTo>
                  <a:pt x="1742" y="376"/>
                </a:lnTo>
                <a:lnTo>
                  <a:pt x="1742" y="390"/>
                </a:lnTo>
                <a:lnTo>
                  <a:pt x="1749" y="397"/>
                </a:lnTo>
                <a:lnTo>
                  <a:pt x="1749" y="405"/>
                </a:lnTo>
                <a:lnTo>
                  <a:pt x="1756" y="412"/>
                </a:lnTo>
                <a:lnTo>
                  <a:pt x="1763" y="426"/>
                </a:lnTo>
                <a:lnTo>
                  <a:pt x="1763" y="433"/>
                </a:lnTo>
                <a:lnTo>
                  <a:pt x="1770" y="440"/>
                </a:lnTo>
                <a:lnTo>
                  <a:pt x="1770" y="454"/>
                </a:lnTo>
                <a:lnTo>
                  <a:pt x="1777" y="461"/>
                </a:lnTo>
                <a:lnTo>
                  <a:pt x="1784" y="468"/>
                </a:lnTo>
                <a:lnTo>
                  <a:pt x="1791" y="461"/>
                </a:lnTo>
                <a:lnTo>
                  <a:pt x="1791" y="454"/>
                </a:lnTo>
                <a:lnTo>
                  <a:pt x="1798" y="447"/>
                </a:lnTo>
                <a:lnTo>
                  <a:pt x="1798" y="440"/>
                </a:lnTo>
                <a:lnTo>
                  <a:pt x="1806" y="433"/>
                </a:lnTo>
                <a:lnTo>
                  <a:pt x="1813" y="426"/>
                </a:lnTo>
                <a:lnTo>
                  <a:pt x="1813" y="412"/>
                </a:lnTo>
                <a:lnTo>
                  <a:pt x="1820" y="405"/>
                </a:lnTo>
                <a:lnTo>
                  <a:pt x="1820" y="397"/>
                </a:lnTo>
                <a:lnTo>
                  <a:pt x="1827" y="390"/>
                </a:lnTo>
                <a:lnTo>
                  <a:pt x="1827" y="383"/>
                </a:lnTo>
                <a:lnTo>
                  <a:pt x="1834" y="376"/>
                </a:lnTo>
                <a:lnTo>
                  <a:pt x="1834" y="369"/>
                </a:lnTo>
                <a:lnTo>
                  <a:pt x="1841" y="362"/>
                </a:lnTo>
                <a:lnTo>
                  <a:pt x="1848" y="355"/>
                </a:lnTo>
                <a:lnTo>
                  <a:pt x="1855" y="348"/>
                </a:lnTo>
                <a:lnTo>
                  <a:pt x="1855" y="341"/>
                </a:lnTo>
                <a:lnTo>
                  <a:pt x="1862" y="334"/>
                </a:lnTo>
                <a:lnTo>
                  <a:pt x="1869" y="326"/>
                </a:lnTo>
                <a:lnTo>
                  <a:pt x="1876" y="319"/>
                </a:lnTo>
                <a:lnTo>
                  <a:pt x="1883" y="312"/>
                </a:lnTo>
                <a:lnTo>
                  <a:pt x="1891" y="305"/>
                </a:lnTo>
                <a:lnTo>
                  <a:pt x="1898" y="305"/>
                </a:lnTo>
                <a:lnTo>
                  <a:pt x="1905" y="298"/>
                </a:lnTo>
                <a:lnTo>
                  <a:pt x="1912" y="305"/>
                </a:lnTo>
                <a:lnTo>
                  <a:pt x="1919" y="305"/>
                </a:lnTo>
                <a:lnTo>
                  <a:pt x="1926" y="312"/>
                </a:lnTo>
                <a:lnTo>
                  <a:pt x="1933" y="319"/>
                </a:lnTo>
                <a:lnTo>
                  <a:pt x="1940" y="319"/>
                </a:lnTo>
                <a:lnTo>
                  <a:pt x="1947" y="326"/>
                </a:lnTo>
                <a:lnTo>
                  <a:pt x="1954" y="334"/>
                </a:lnTo>
                <a:lnTo>
                  <a:pt x="1961" y="341"/>
                </a:lnTo>
                <a:lnTo>
                  <a:pt x="1968" y="348"/>
                </a:lnTo>
                <a:lnTo>
                  <a:pt x="1975" y="355"/>
                </a:lnTo>
                <a:lnTo>
                  <a:pt x="1975" y="362"/>
                </a:lnTo>
                <a:lnTo>
                  <a:pt x="1983" y="369"/>
                </a:lnTo>
                <a:lnTo>
                  <a:pt x="1990" y="376"/>
                </a:lnTo>
                <a:lnTo>
                  <a:pt x="1997" y="383"/>
                </a:lnTo>
                <a:lnTo>
                  <a:pt x="2004" y="390"/>
                </a:lnTo>
                <a:lnTo>
                  <a:pt x="2011" y="397"/>
                </a:lnTo>
                <a:lnTo>
                  <a:pt x="2018" y="390"/>
                </a:lnTo>
                <a:lnTo>
                  <a:pt x="2025" y="383"/>
                </a:lnTo>
                <a:lnTo>
                  <a:pt x="2032" y="376"/>
                </a:lnTo>
                <a:lnTo>
                  <a:pt x="2039" y="369"/>
                </a:lnTo>
                <a:lnTo>
                  <a:pt x="2046" y="362"/>
                </a:lnTo>
                <a:lnTo>
                  <a:pt x="2046" y="355"/>
                </a:lnTo>
                <a:lnTo>
                  <a:pt x="2053" y="341"/>
                </a:lnTo>
                <a:lnTo>
                  <a:pt x="2053" y="334"/>
                </a:lnTo>
                <a:lnTo>
                  <a:pt x="2060" y="326"/>
                </a:lnTo>
                <a:lnTo>
                  <a:pt x="2060" y="312"/>
                </a:lnTo>
                <a:lnTo>
                  <a:pt x="2068" y="305"/>
                </a:lnTo>
                <a:lnTo>
                  <a:pt x="2068" y="298"/>
                </a:lnTo>
                <a:lnTo>
                  <a:pt x="2075" y="284"/>
                </a:lnTo>
                <a:lnTo>
                  <a:pt x="2075" y="277"/>
                </a:lnTo>
                <a:lnTo>
                  <a:pt x="2082" y="263"/>
                </a:lnTo>
                <a:lnTo>
                  <a:pt x="2089" y="256"/>
                </a:lnTo>
                <a:lnTo>
                  <a:pt x="2089" y="241"/>
                </a:lnTo>
                <a:lnTo>
                  <a:pt x="2096" y="234"/>
                </a:lnTo>
                <a:lnTo>
                  <a:pt x="2096" y="220"/>
                </a:lnTo>
                <a:lnTo>
                  <a:pt x="2103" y="213"/>
                </a:lnTo>
                <a:lnTo>
                  <a:pt x="2103" y="199"/>
                </a:lnTo>
                <a:lnTo>
                  <a:pt x="2110" y="192"/>
                </a:lnTo>
                <a:lnTo>
                  <a:pt x="2110" y="185"/>
                </a:lnTo>
                <a:lnTo>
                  <a:pt x="2117" y="170"/>
                </a:lnTo>
                <a:lnTo>
                  <a:pt x="2117" y="163"/>
                </a:lnTo>
                <a:lnTo>
                  <a:pt x="2124" y="156"/>
                </a:lnTo>
                <a:lnTo>
                  <a:pt x="2124" y="149"/>
                </a:lnTo>
                <a:lnTo>
                  <a:pt x="2131" y="135"/>
                </a:lnTo>
                <a:lnTo>
                  <a:pt x="2138" y="128"/>
                </a:lnTo>
                <a:lnTo>
                  <a:pt x="2138" y="121"/>
                </a:lnTo>
                <a:lnTo>
                  <a:pt x="2145" y="114"/>
                </a:lnTo>
                <a:lnTo>
                  <a:pt x="2145" y="106"/>
                </a:lnTo>
                <a:lnTo>
                  <a:pt x="2153" y="99"/>
                </a:lnTo>
                <a:lnTo>
                  <a:pt x="2153" y="92"/>
                </a:lnTo>
                <a:lnTo>
                  <a:pt x="2160" y="85"/>
                </a:lnTo>
                <a:lnTo>
                  <a:pt x="2167" y="78"/>
                </a:lnTo>
                <a:lnTo>
                  <a:pt x="2174" y="71"/>
                </a:lnTo>
                <a:lnTo>
                  <a:pt x="2181" y="64"/>
                </a:lnTo>
                <a:lnTo>
                  <a:pt x="2188" y="57"/>
                </a:lnTo>
                <a:lnTo>
                  <a:pt x="2195" y="57"/>
                </a:lnTo>
                <a:lnTo>
                  <a:pt x="2202" y="57"/>
                </a:lnTo>
                <a:lnTo>
                  <a:pt x="2209" y="57"/>
                </a:lnTo>
                <a:lnTo>
                  <a:pt x="2216" y="64"/>
                </a:lnTo>
                <a:lnTo>
                  <a:pt x="2223" y="64"/>
                </a:lnTo>
                <a:lnTo>
                  <a:pt x="2230" y="71"/>
                </a:lnTo>
                <a:lnTo>
                  <a:pt x="2237" y="78"/>
                </a:lnTo>
                <a:lnTo>
                  <a:pt x="2245" y="85"/>
                </a:lnTo>
                <a:lnTo>
                  <a:pt x="2245" y="92"/>
                </a:lnTo>
                <a:lnTo>
                  <a:pt x="2252" y="99"/>
                </a:lnTo>
                <a:lnTo>
                  <a:pt x="2252" y="106"/>
                </a:lnTo>
                <a:lnTo>
                  <a:pt x="2259" y="114"/>
                </a:lnTo>
                <a:lnTo>
                  <a:pt x="2259" y="121"/>
                </a:lnTo>
                <a:lnTo>
                  <a:pt x="2266" y="128"/>
                </a:lnTo>
                <a:lnTo>
                  <a:pt x="2273" y="135"/>
                </a:lnTo>
                <a:lnTo>
                  <a:pt x="2273" y="142"/>
                </a:lnTo>
                <a:lnTo>
                  <a:pt x="2280" y="156"/>
                </a:lnTo>
                <a:lnTo>
                  <a:pt x="2280" y="163"/>
                </a:lnTo>
                <a:lnTo>
                  <a:pt x="2287" y="170"/>
                </a:lnTo>
                <a:lnTo>
                  <a:pt x="2287" y="185"/>
                </a:lnTo>
                <a:lnTo>
                  <a:pt x="2294" y="192"/>
                </a:lnTo>
                <a:lnTo>
                  <a:pt x="2294" y="206"/>
                </a:lnTo>
                <a:lnTo>
                  <a:pt x="2301" y="213"/>
                </a:lnTo>
                <a:lnTo>
                  <a:pt x="2301" y="227"/>
                </a:lnTo>
                <a:lnTo>
                  <a:pt x="2308" y="234"/>
                </a:lnTo>
                <a:lnTo>
                  <a:pt x="2308" y="248"/>
                </a:lnTo>
                <a:lnTo>
                  <a:pt x="2315" y="263"/>
                </a:lnTo>
                <a:lnTo>
                  <a:pt x="2322" y="270"/>
                </a:lnTo>
                <a:lnTo>
                  <a:pt x="2322" y="284"/>
                </a:lnTo>
                <a:lnTo>
                  <a:pt x="2330" y="291"/>
                </a:lnTo>
                <a:lnTo>
                  <a:pt x="2330" y="305"/>
                </a:lnTo>
                <a:lnTo>
                  <a:pt x="2337" y="319"/>
                </a:lnTo>
                <a:lnTo>
                  <a:pt x="2337" y="326"/>
                </a:lnTo>
                <a:lnTo>
                  <a:pt x="2344" y="334"/>
                </a:lnTo>
                <a:lnTo>
                  <a:pt x="2344" y="348"/>
                </a:lnTo>
                <a:lnTo>
                  <a:pt x="2351" y="355"/>
                </a:lnTo>
                <a:lnTo>
                  <a:pt x="2351" y="362"/>
                </a:lnTo>
                <a:lnTo>
                  <a:pt x="2358" y="369"/>
                </a:lnTo>
                <a:lnTo>
                  <a:pt x="2365" y="376"/>
                </a:lnTo>
                <a:lnTo>
                  <a:pt x="2372" y="376"/>
                </a:lnTo>
                <a:lnTo>
                  <a:pt x="2379" y="369"/>
                </a:lnTo>
                <a:lnTo>
                  <a:pt x="2386" y="362"/>
                </a:lnTo>
                <a:lnTo>
                  <a:pt x="2386" y="355"/>
                </a:lnTo>
                <a:lnTo>
                  <a:pt x="2393" y="348"/>
                </a:lnTo>
                <a:lnTo>
                  <a:pt x="2393" y="341"/>
                </a:lnTo>
                <a:lnTo>
                  <a:pt x="2400" y="334"/>
                </a:lnTo>
                <a:lnTo>
                  <a:pt x="2400" y="319"/>
                </a:lnTo>
                <a:lnTo>
                  <a:pt x="2407" y="312"/>
                </a:lnTo>
                <a:lnTo>
                  <a:pt x="2415" y="298"/>
                </a:lnTo>
                <a:lnTo>
                  <a:pt x="2415" y="291"/>
                </a:lnTo>
                <a:lnTo>
                  <a:pt x="2422" y="277"/>
                </a:lnTo>
                <a:lnTo>
                  <a:pt x="2422" y="270"/>
                </a:lnTo>
                <a:lnTo>
                  <a:pt x="2429" y="256"/>
                </a:lnTo>
                <a:lnTo>
                  <a:pt x="2429" y="248"/>
                </a:lnTo>
                <a:lnTo>
                  <a:pt x="2436" y="241"/>
                </a:lnTo>
                <a:lnTo>
                  <a:pt x="2436" y="227"/>
                </a:lnTo>
                <a:lnTo>
                  <a:pt x="2443" y="220"/>
                </a:lnTo>
                <a:lnTo>
                  <a:pt x="2443" y="213"/>
                </a:lnTo>
                <a:lnTo>
                  <a:pt x="2450" y="199"/>
                </a:lnTo>
                <a:lnTo>
                  <a:pt x="2450" y="192"/>
                </a:lnTo>
                <a:lnTo>
                  <a:pt x="2457" y="185"/>
                </a:lnTo>
                <a:lnTo>
                  <a:pt x="2464" y="177"/>
                </a:lnTo>
                <a:lnTo>
                  <a:pt x="2464" y="170"/>
                </a:lnTo>
                <a:lnTo>
                  <a:pt x="2471" y="163"/>
                </a:lnTo>
                <a:lnTo>
                  <a:pt x="2471" y="156"/>
                </a:lnTo>
                <a:lnTo>
                  <a:pt x="2478" y="149"/>
                </a:lnTo>
                <a:lnTo>
                  <a:pt x="2478" y="142"/>
                </a:lnTo>
                <a:lnTo>
                  <a:pt x="2485" y="135"/>
                </a:lnTo>
                <a:lnTo>
                  <a:pt x="2492" y="128"/>
                </a:lnTo>
                <a:lnTo>
                  <a:pt x="2499" y="121"/>
                </a:lnTo>
                <a:lnTo>
                  <a:pt x="2507" y="114"/>
                </a:lnTo>
                <a:lnTo>
                  <a:pt x="2514" y="106"/>
                </a:lnTo>
                <a:lnTo>
                  <a:pt x="2521" y="106"/>
                </a:lnTo>
                <a:lnTo>
                  <a:pt x="2528" y="106"/>
                </a:lnTo>
                <a:lnTo>
                  <a:pt x="2535" y="106"/>
                </a:lnTo>
                <a:lnTo>
                  <a:pt x="2542" y="114"/>
                </a:lnTo>
                <a:lnTo>
                  <a:pt x="2549" y="114"/>
                </a:lnTo>
                <a:lnTo>
                  <a:pt x="2556" y="121"/>
                </a:lnTo>
                <a:lnTo>
                  <a:pt x="2563" y="128"/>
                </a:lnTo>
                <a:lnTo>
                  <a:pt x="2570" y="135"/>
                </a:lnTo>
                <a:lnTo>
                  <a:pt x="2577" y="142"/>
                </a:lnTo>
                <a:lnTo>
                  <a:pt x="2577" y="149"/>
                </a:lnTo>
                <a:lnTo>
                  <a:pt x="2584" y="156"/>
                </a:lnTo>
                <a:lnTo>
                  <a:pt x="2592" y="163"/>
                </a:lnTo>
                <a:lnTo>
                  <a:pt x="2599" y="170"/>
                </a:lnTo>
                <a:lnTo>
                  <a:pt x="2599" y="177"/>
                </a:lnTo>
                <a:lnTo>
                  <a:pt x="2606" y="192"/>
                </a:lnTo>
                <a:lnTo>
                  <a:pt x="2606" y="199"/>
                </a:lnTo>
                <a:lnTo>
                  <a:pt x="2613" y="206"/>
                </a:lnTo>
                <a:lnTo>
                  <a:pt x="2613" y="213"/>
                </a:lnTo>
                <a:lnTo>
                  <a:pt x="2620" y="220"/>
                </a:lnTo>
                <a:lnTo>
                  <a:pt x="2620" y="234"/>
                </a:lnTo>
                <a:lnTo>
                  <a:pt x="2627" y="241"/>
                </a:lnTo>
                <a:lnTo>
                  <a:pt x="2627" y="248"/>
                </a:lnTo>
                <a:lnTo>
                  <a:pt x="2634" y="263"/>
                </a:lnTo>
                <a:lnTo>
                  <a:pt x="2634" y="270"/>
                </a:lnTo>
                <a:lnTo>
                  <a:pt x="2641" y="284"/>
                </a:lnTo>
                <a:lnTo>
                  <a:pt x="2648" y="291"/>
                </a:lnTo>
                <a:lnTo>
                  <a:pt x="2648" y="305"/>
                </a:lnTo>
                <a:lnTo>
                  <a:pt x="2655" y="312"/>
                </a:lnTo>
                <a:lnTo>
                  <a:pt x="2655" y="326"/>
                </a:lnTo>
                <a:lnTo>
                  <a:pt x="2662" y="334"/>
                </a:lnTo>
                <a:lnTo>
                  <a:pt x="2662" y="348"/>
                </a:lnTo>
                <a:lnTo>
                  <a:pt x="2669" y="362"/>
                </a:lnTo>
                <a:lnTo>
                  <a:pt x="2669" y="369"/>
                </a:lnTo>
                <a:lnTo>
                  <a:pt x="2677" y="383"/>
                </a:lnTo>
                <a:lnTo>
                  <a:pt x="2677" y="390"/>
                </a:lnTo>
              </a:path>
            </a:pathLst>
          </a:custGeom>
          <a:noFill/>
          <a:ln w="11113" cap="flat">
            <a:solidFill>
              <a:srgbClr val="C7513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6"/>
          <p:cNvSpPr>
            <a:spLocks/>
          </p:cNvSpPr>
          <p:nvPr/>
        </p:nvSpPr>
        <p:spPr bwMode="auto">
          <a:xfrm>
            <a:off x="4387850" y="619488"/>
            <a:ext cx="3568700" cy="1066958"/>
          </a:xfrm>
          <a:custGeom>
            <a:avLst/>
            <a:gdLst>
              <a:gd name="T0" fmla="*/ 35 w 2677"/>
              <a:gd name="T1" fmla="*/ 490 h 958"/>
              <a:gd name="T2" fmla="*/ 78 w 2677"/>
              <a:gd name="T3" fmla="*/ 625 h 958"/>
              <a:gd name="T4" fmla="*/ 120 w 2677"/>
              <a:gd name="T5" fmla="*/ 213 h 958"/>
              <a:gd name="T6" fmla="*/ 163 w 2677"/>
              <a:gd name="T7" fmla="*/ 809 h 958"/>
              <a:gd name="T8" fmla="*/ 205 w 2677"/>
              <a:gd name="T9" fmla="*/ 135 h 958"/>
              <a:gd name="T10" fmla="*/ 248 w 2677"/>
              <a:gd name="T11" fmla="*/ 759 h 958"/>
              <a:gd name="T12" fmla="*/ 290 w 2677"/>
              <a:gd name="T13" fmla="*/ 206 h 958"/>
              <a:gd name="T14" fmla="*/ 333 w 2677"/>
              <a:gd name="T15" fmla="*/ 745 h 958"/>
              <a:gd name="T16" fmla="*/ 375 w 2677"/>
              <a:gd name="T17" fmla="*/ 220 h 958"/>
              <a:gd name="T18" fmla="*/ 418 w 2677"/>
              <a:gd name="T19" fmla="*/ 703 h 958"/>
              <a:gd name="T20" fmla="*/ 460 w 2677"/>
              <a:gd name="T21" fmla="*/ 312 h 958"/>
              <a:gd name="T22" fmla="*/ 510 w 2677"/>
              <a:gd name="T23" fmla="*/ 589 h 958"/>
              <a:gd name="T24" fmla="*/ 552 w 2677"/>
              <a:gd name="T25" fmla="*/ 419 h 958"/>
              <a:gd name="T26" fmla="*/ 602 w 2677"/>
              <a:gd name="T27" fmla="*/ 511 h 958"/>
              <a:gd name="T28" fmla="*/ 651 w 2677"/>
              <a:gd name="T29" fmla="*/ 440 h 958"/>
              <a:gd name="T30" fmla="*/ 694 w 2677"/>
              <a:gd name="T31" fmla="*/ 561 h 958"/>
              <a:gd name="T32" fmla="*/ 736 w 2677"/>
              <a:gd name="T33" fmla="*/ 362 h 958"/>
              <a:gd name="T34" fmla="*/ 779 w 2677"/>
              <a:gd name="T35" fmla="*/ 632 h 958"/>
              <a:gd name="T36" fmla="*/ 828 w 2677"/>
              <a:gd name="T37" fmla="*/ 312 h 958"/>
              <a:gd name="T38" fmla="*/ 871 w 2677"/>
              <a:gd name="T39" fmla="*/ 603 h 958"/>
              <a:gd name="T40" fmla="*/ 913 w 2677"/>
              <a:gd name="T41" fmla="*/ 348 h 958"/>
              <a:gd name="T42" fmla="*/ 956 w 2677"/>
              <a:gd name="T43" fmla="*/ 596 h 958"/>
              <a:gd name="T44" fmla="*/ 998 w 2677"/>
              <a:gd name="T45" fmla="*/ 348 h 958"/>
              <a:gd name="T46" fmla="*/ 1041 w 2677"/>
              <a:gd name="T47" fmla="*/ 639 h 958"/>
              <a:gd name="T48" fmla="*/ 1083 w 2677"/>
              <a:gd name="T49" fmla="*/ 312 h 958"/>
              <a:gd name="T50" fmla="*/ 1126 w 2677"/>
              <a:gd name="T51" fmla="*/ 610 h 958"/>
              <a:gd name="T52" fmla="*/ 1168 w 2677"/>
              <a:gd name="T53" fmla="*/ 419 h 958"/>
              <a:gd name="T54" fmla="*/ 1211 w 2677"/>
              <a:gd name="T55" fmla="*/ 447 h 958"/>
              <a:gd name="T56" fmla="*/ 1253 w 2677"/>
              <a:gd name="T57" fmla="*/ 596 h 958"/>
              <a:gd name="T58" fmla="*/ 1296 w 2677"/>
              <a:gd name="T59" fmla="*/ 312 h 958"/>
              <a:gd name="T60" fmla="*/ 1338 w 2677"/>
              <a:gd name="T61" fmla="*/ 660 h 958"/>
              <a:gd name="T62" fmla="*/ 1381 w 2677"/>
              <a:gd name="T63" fmla="*/ 355 h 958"/>
              <a:gd name="T64" fmla="*/ 1423 w 2677"/>
              <a:gd name="T65" fmla="*/ 490 h 958"/>
              <a:gd name="T66" fmla="*/ 1466 w 2677"/>
              <a:gd name="T67" fmla="*/ 610 h 958"/>
              <a:gd name="T68" fmla="*/ 1508 w 2677"/>
              <a:gd name="T69" fmla="*/ 256 h 958"/>
              <a:gd name="T70" fmla="*/ 1558 w 2677"/>
              <a:gd name="T71" fmla="*/ 774 h 958"/>
              <a:gd name="T72" fmla="*/ 1600 w 2677"/>
              <a:gd name="T73" fmla="*/ 163 h 958"/>
              <a:gd name="T74" fmla="*/ 1643 w 2677"/>
              <a:gd name="T75" fmla="*/ 752 h 958"/>
              <a:gd name="T76" fmla="*/ 1685 w 2677"/>
              <a:gd name="T77" fmla="*/ 319 h 958"/>
              <a:gd name="T78" fmla="*/ 1728 w 2677"/>
              <a:gd name="T79" fmla="*/ 525 h 958"/>
              <a:gd name="T80" fmla="*/ 1777 w 2677"/>
              <a:gd name="T81" fmla="*/ 490 h 958"/>
              <a:gd name="T82" fmla="*/ 1834 w 2677"/>
              <a:gd name="T83" fmla="*/ 383 h 958"/>
              <a:gd name="T84" fmla="*/ 1876 w 2677"/>
              <a:gd name="T85" fmla="*/ 603 h 958"/>
              <a:gd name="T86" fmla="*/ 1926 w 2677"/>
              <a:gd name="T87" fmla="*/ 390 h 958"/>
              <a:gd name="T88" fmla="*/ 1968 w 2677"/>
              <a:gd name="T89" fmla="*/ 476 h 958"/>
              <a:gd name="T90" fmla="*/ 2018 w 2677"/>
              <a:gd name="T91" fmla="*/ 547 h 958"/>
              <a:gd name="T92" fmla="*/ 2060 w 2677"/>
              <a:gd name="T93" fmla="*/ 319 h 958"/>
              <a:gd name="T94" fmla="*/ 2103 w 2677"/>
              <a:gd name="T95" fmla="*/ 632 h 958"/>
              <a:gd name="T96" fmla="*/ 2145 w 2677"/>
              <a:gd name="T97" fmla="*/ 440 h 958"/>
              <a:gd name="T98" fmla="*/ 2188 w 2677"/>
              <a:gd name="T99" fmla="*/ 348 h 958"/>
              <a:gd name="T100" fmla="*/ 2237 w 2677"/>
              <a:gd name="T101" fmla="*/ 667 h 958"/>
              <a:gd name="T102" fmla="*/ 2280 w 2677"/>
              <a:gd name="T103" fmla="*/ 220 h 958"/>
              <a:gd name="T104" fmla="*/ 2322 w 2677"/>
              <a:gd name="T105" fmla="*/ 696 h 958"/>
              <a:gd name="T106" fmla="*/ 2358 w 2677"/>
              <a:gd name="T107" fmla="*/ 419 h 958"/>
              <a:gd name="T108" fmla="*/ 2415 w 2677"/>
              <a:gd name="T109" fmla="*/ 390 h 958"/>
              <a:gd name="T110" fmla="*/ 2450 w 2677"/>
              <a:gd name="T111" fmla="*/ 738 h 958"/>
              <a:gd name="T112" fmla="*/ 2492 w 2677"/>
              <a:gd name="T113" fmla="*/ 114 h 958"/>
              <a:gd name="T114" fmla="*/ 2535 w 2677"/>
              <a:gd name="T115" fmla="*/ 837 h 958"/>
              <a:gd name="T116" fmla="*/ 2577 w 2677"/>
              <a:gd name="T117" fmla="*/ 213 h 958"/>
              <a:gd name="T118" fmla="*/ 2620 w 2677"/>
              <a:gd name="T119" fmla="*/ 625 h 958"/>
              <a:gd name="T120" fmla="*/ 2662 w 2677"/>
              <a:gd name="T121" fmla="*/ 426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7" h="958">
                <a:moveTo>
                  <a:pt x="0" y="241"/>
                </a:moveTo>
                <a:lnTo>
                  <a:pt x="0" y="156"/>
                </a:lnTo>
                <a:lnTo>
                  <a:pt x="7" y="92"/>
                </a:lnTo>
                <a:lnTo>
                  <a:pt x="7" y="50"/>
                </a:lnTo>
                <a:lnTo>
                  <a:pt x="14" y="36"/>
                </a:lnTo>
                <a:lnTo>
                  <a:pt x="14" y="50"/>
                </a:lnTo>
                <a:lnTo>
                  <a:pt x="21" y="99"/>
                </a:lnTo>
                <a:lnTo>
                  <a:pt x="21" y="170"/>
                </a:lnTo>
                <a:lnTo>
                  <a:pt x="28" y="263"/>
                </a:lnTo>
                <a:lnTo>
                  <a:pt x="28" y="369"/>
                </a:lnTo>
                <a:lnTo>
                  <a:pt x="35" y="490"/>
                </a:lnTo>
                <a:lnTo>
                  <a:pt x="35" y="603"/>
                </a:lnTo>
                <a:lnTo>
                  <a:pt x="42" y="717"/>
                </a:lnTo>
                <a:lnTo>
                  <a:pt x="49" y="816"/>
                </a:lnTo>
                <a:lnTo>
                  <a:pt x="49" y="887"/>
                </a:lnTo>
                <a:lnTo>
                  <a:pt x="57" y="937"/>
                </a:lnTo>
                <a:lnTo>
                  <a:pt x="57" y="958"/>
                </a:lnTo>
                <a:lnTo>
                  <a:pt x="64" y="944"/>
                </a:lnTo>
                <a:lnTo>
                  <a:pt x="64" y="901"/>
                </a:lnTo>
                <a:lnTo>
                  <a:pt x="71" y="830"/>
                </a:lnTo>
                <a:lnTo>
                  <a:pt x="71" y="738"/>
                </a:lnTo>
                <a:lnTo>
                  <a:pt x="78" y="625"/>
                </a:lnTo>
                <a:lnTo>
                  <a:pt x="78" y="497"/>
                </a:lnTo>
                <a:lnTo>
                  <a:pt x="85" y="376"/>
                </a:lnTo>
                <a:lnTo>
                  <a:pt x="92" y="256"/>
                </a:lnTo>
                <a:lnTo>
                  <a:pt x="92" y="156"/>
                </a:lnTo>
                <a:lnTo>
                  <a:pt x="99" y="71"/>
                </a:lnTo>
                <a:lnTo>
                  <a:pt x="99" y="21"/>
                </a:lnTo>
                <a:lnTo>
                  <a:pt x="106" y="0"/>
                </a:lnTo>
                <a:lnTo>
                  <a:pt x="106" y="7"/>
                </a:lnTo>
                <a:lnTo>
                  <a:pt x="113" y="50"/>
                </a:lnTo>
                <a:lnTo>
                  <a:pt x="113" y="121"/>
                </a:lnTo>
                <a:lnTo>
                  <a:pt x="120" y="213"/>
                </a:lnTo>
                <a:lnTo>
                  <a:pt x="120" y="327"/>
                </a:lnTo>
                <a:lnTo>
                  <a:pt x="127" y="447"/>
                </a:lnTo>
                <a:lnTo>
                  <a:pt x="127" y="568"/>
                </a:lnTo>
                <a:lnTo>
                  <a:pt x="134" y="681"/>
                </a:lnTo>
                <a:lnTo>
                  <a:pt x="142" y="781"/>
                </a:lnTo>
                <a:lnTo>
                  <a:pt x="142" y="859"/>
                </a:lnTo>
                <a:lnTo>
                  <a:pt x="149" y="908"/>
                </a:lnTo>
                <a:lnTo>
                  <a:pt x="149" y="930"/>
                </a:lnTo>
                <a:lnTo>
                  <a:pt x="156" y="916"/>
                </a:lnTo>
                <a:lnTo>
                  <a:pt x="156" y="880"/>
                </a:lnTo>
                <a:lnTo>
                  <a:pt x="163" y="809"/>
                </a:lnTo>
                <a:lnTo>
                  <a:pt x="163" y="724"/>
                </a:lnTo>
                <a:lnTo>
                  <a:pt x="170" y="617"/>
                </a:lnTo>
                <a:lnTo>
                  <a:pt x="170" y="504"/>
                </a:lnTo>
                <a:lnTo>
                  <a:pt x="177" y="390"/>
                </a:lnTo>
                <a:lnTo>
                  <a:pt x="184" y="291"/>
                </a:lnTo>
                <a:lnTo>
                  <a:pt x="184" y="199"/>
                </a:lnTo>
                <a:lnTo>
                  <a:pt x="191" y="135"/>
                </a:lnTo>
                <a:lnTo>
                  <a:pt x="191" y="92"/>
                </a:lnTo>
                <a:lnTo>
                  <a:pt x="198" y="78"/>
                </a:lnTo>
                <a:lnTo>
                  <a:pt x="198" y="92"/>
                </a:lnTo>
                <a:lnTo>
                  <a:pt x="205" y="135"/>
                </a:lnTo>
                <a:lnTo>
                  <a:pt x="205" y="199"/>
                </a:lnTo>
                <a:lnTo>
                  <a:pt x="212" y="284"/>
                </a:lnTo>
                <a:lnTo>
                  <a:pt x="212" y="383"/>
                </a:lnTo>
                <a:lnTo>
                  <a:pt x="219" y="483"/>
                </a:lnTo>
                <a:lnTo>
                  <a:pt x="219" y="582"/>
                </a:lnTo>
                <a:lnTo>
                  <a:pt x="226" y="674"/>
                </a:lnTo>
                <a:lnTo>
                  <a:pt x="234" y="745"/>
                </a:lnTo>
                <a:lnTo>
                  <a:pt x="234" y="802"/>
                </a:lnTo>
                <a:lnTo>
                  <a:pt x="241" y="830"/>
                </a:lnTo>
                <a:lnTo>
                  <a:pt x="248" y="802"/>
                </a:lnTo>
                <a:lnTo>
                  <a:pt x="248" y="759"/>
                </a:lnTo>
                <a:lnTo>
                  <a:pt x="255" y="688"/>
                </a:lnTo>
                <a:lnTo>
                  <a:pt x="255" y="610"/>
                </a:lnTo>
                <a:lnTo>
                  <a:pt x="262" y="518"/>
                </a:lnTo>
                <a:lnTo>
                  <a:pt x="262" y="426"/>
                </a:lnTo>
                <a:lnTo>
                  <a:pt x="269" y="341"/>
                </a:lnTo>
                <a:lnTo>
                  <a:pt x="276" y="270"/>
                </a:lnTo>
                <a:lnTo>
                  <a:pt x="276" y="213"/>
                </a:lnTo>
                <a:lnTo>
                  <a:pt x="283" y="178"/>
                </a:lnTo>
                <a:lnTo>
                  <a:pt x="283" y="163"/>
                </a:lnTo>
                <a:lnTo>
                  <a:pt x="290" y="170"/>
                </a:lnTo>
                <a:lnTo>
                  <a:pt x="290" y="206"/>
                </a:lnTo>
                <a:lnTo>
                  <a:pt x="297" y="263"/>
                </a:lnTo>
                <a:lnTo>
                  <a:pt x="297" y="327"/>
                </a:lnTo>
                <a:lnTo>
                  <a:pt x="304" y="405"/>
                </a:lnTo>
                <a:lnTo>
                  <a:pt x="304" y="490"/>
                </a:lnTo>
                <a:lnTo>
                  <a:pt x="311" y="568"/>
                </a:lnTo>
                <a:lnTo>
                  <a:pt x="311" y="646"/>
                </a:lnTo>
                <a:lnTo>
                  <a:pt x="319" y="703"/>
                </a:lnTo>
                <a:lnTo>
                  <a:pt x="326" y="745"/>
                </a:lnTo>
                <a:lnTo>
                  <a:pt x="326" y="766"/>
                </a:lnTo>
                <a:lnTo>
                  <a:pt x="333" y="766"/>
                </a:lnTo>
                <a:lnTo>
                  <a:pt x="333" y="745"/>
                </a:lnTo>
                <a:lnTo>
                  <a:pt x="340" y="703"/>
                </a:lnTo>
                <a:lnTo>
                  <a:pt x="340" y="653"/>
                </a:lnTo>
                <a:lnTo>
                  <a:pt x="347" y="582"/>
                </a:lnTo>
                <a:lnTo>
                  <a:pt x="347" y="511"/>
                </a:lnTo>
                <a:lnTo>
                  <a:pt x="354" y="433"/>
                </a:lnTo>
                <a:lnTo>
                  <a:pt x="354" y="362"/>
                </a:lnTo>
                <a:lnTo>
                  <a:pt x="361" y="305"/>
                </a:lnTo>
                <a:lnTo>
                  <a:pt x="368" y="256"/>
                </a:lnTo>
                <a:lnTo>
                  <a:pt x="368" y="227"/>
                </a:lnTo>
                <a:lnTo>
                  <a:pt x="375" y="213"/>
                </a:lnTo>
                <a:lnTo>
                  <a:pt x="375" y="220"/>
                </a:lnTo>
                <a:lnTo>
                  <a:pt x="382" y="249"/>
                </a:lnTo>
                <a:lnTo>
                  <a:pt x="382" y="291"/>
                </a:lnTo>
                <a:lnTo>
                  <a:pt x="389" y="341"/>
                </a:lnTo>
                <a:lnTo>
                  <a:pt x="389" y="405"/>
                </a:lnTo>
                <a:lnTo>
                  <a:pt x="396" y="468"/>
                </a:lnTo>
                <a:lnTo>
                  <a:pt x="396" y="532"/>
                </a:lnTo>
                <a:lnTo>
                  <a:pt x="404" y="589"/>
                </a:lnTo>
                <a:lnTo>
                  <a:pt x="404" y="639"/>
                </a:lnTo>
                <a:lnTo>
                  <a:pt x="411" y="674"/>
                </a:lnTo>
                <a:lnTo>
                  <a:pt x="418" y="696"/>
                </a:lnTo>
                <a:lnTo>
                  <a:pt x="418" y="703"/>
                </a:lnTo>
                <a:lnTo>
                  <a:pt x="425" y="696"/>
                </a:lnTo>
                <a:lnTo>
                  <a:pt x="425" y="667"/>
                </a:lnTo>
                <a:lnTo>
                  <a:pt x="432" y="632"/>
                </a:lnTo>
                <a:lnTo>
                  <a:pt x="432" y="582"/>
                </a:lnTo>
                <a:lnTo>
                  <a:pt x="439" y="532"/>
                </a:lnTo>
                <a:lnTo>
                  <a:pt x="439" y="483"/>
                </a:lnTo>
                <a:lnTo>
                  <a:pt x="446" y="433"/>
                </a:lnTo>
                <a:lnTo>
                  <a:pt x="446" y="383"/>
                </a:lnTo>
                <a:lnTo>
                  <a:pt x="453" y="348"/>
                </a:lnTo>
                <a:lnTo>
                  <a:pt x="453" y="327"/>
                </a:lnTo>
                <a:lnTo>
                  <a:pt x="460" y="312"/>
                </a:lnTo>
                <a:lnTo>
                  <a:pt x="467" y="319"/>
                </a:lnTo>
                <a:lnTo>
                  <a:pt x="474" y="341"/>
                </a:lnTo>
                <a:lnTo>
                  <a:pt x="474" y="369"/>
                </a:lnTo>
                <a:lnTo>
                  <a:pt x="481" y="405"/>
                </a:lnTo>
                <a:lnTo>
                  <a:pt x="481" y="447"/>
                </a:lnTo>
                <a:lnTo>
                  <a:pt x="488" y="483"/>
                </a:lnTo>
                <a:lnTo>
                  <a:pt x="488" y="518"/>
                </a:lnTo>
                <a:lnTo>
                  <a:pt x="496" y="547"/>
                </a:lnTo>
                <a:lnTo>
                  <a:pt x="496" y="568"/>
                </a:lnTo>
                <a:lnTo>
                  <a:pt x="503" y="582"/>
                </a:lnTo>
                <a:lnTo>
                  <a:pt x="510" y="589"/>
                </a:lnTo>
                <a:lnTo>
                  <a:pt x="510" y="582"/>
                </a:lnTo>
                <a:lnTo>
                  <a:pt x="517" y="575"/>
                </a:lnTo>
                <a:lnTo>
                  <a:pt x="517" y="561"/>
                </a:lnTo>
                <a:lnTo>
                  <a:pt x="524" y="539"/>
                </a:lnTo>
                <a:lnTo>
                  <a:pt x="524" y="518"/>
                </a:lnTo>
                <a:lnTo>
                  <a:pt x="531" y="497"/>
                </a:lnTo>
                <a:lnTo>
                  <a:pt x="531" y="476"/>
                </a:lnTo>
                <a:lnTo>
                  <a:pt x="538" y="454"/>
                </a:lnTo>
                <a:lnTo>
                  <a:pt x="538" y="440"/>
                </a:lnTo>
                <a:lnTo>
                  <a:pt x="545" y="426"/>
                </a:lnTo>
                <a:lnTo>
                  <a:pt x="552" y="419"/>
                </a:lnTo>
                <a:lnTo>
                  <a:pt x="559" y="419"/>
                </a:lnTo>
                <a:lnTo>
                  <a:pt x="559" y="433"/>
                </a:lnTo>
                <a:lnTo>
                  <a:pt x="566" y="440"/>
                </a:lnTo>
                <a:lnTo>
                  <a:pt x="566" y="454"/>
                </a:lnTo>
                <a:lnTo>
                  <a:pt x="573" y="468"/>
                </a:lnTo>
                <a:lnTo>
                  <a:pt x="573" y="483"/>
                </a:lnTo>
                <a:lnTo>
                  <a:pt x="581" y="497"/>
                </a:lnTo>
                <a:lnTo>
                  <a:pt x="581" y="504"/>
                </a:lnTo>
                <a:lnTo>
                  <a:pt x="588" y="511"/>
                </a:lnTo>
                <a:lnTo>
                  <a:pt x="595" y="518"/>
                </a:lnTo>
                <a:lnTo>
                  <a:pt x="602" y="511"/>
                </a:lnTo>
                <a:lnTo>
                  <a:pt x="609" y="504"/>
                </a:lnTo>
                <a:lnTo>
                  <a:pt x="609" y="497"/>
                </a:lnTo>
                <a:lnTo>
                  <a:pt x="616" y="490"/>
                </a:lnTo>
                <a:lnTo>
                  <a:pt x="616" y="483"/>
                </a:lnTo>
                <a:lnTo>
                  <a:pt x="623" y="468"/>
                </a:lnTo>
                <a:lnTo>
                  <a:pt x="623" y="461"/>
                </a:lnTo>
                <a:lnTo>
                  <a:pt x="630" y="454"/>
                </a:lnTo>
                <a:lnTo>
                  <a:pt x="630" y="447"/>
                </a:lnTo>
                <a:lnTo>
                  <a:pt x="637" y="440"/>
                </a:lnTo>
                <a:lnTo>
                  <a:pt x="644" y="433"/>
                </a:lnTo>
                <a:lnTo>
                  <a:pt x="651" y="440"/>
                </a:lnTo>
                <a:lnTo>
                  <a:pt x="658" y="447"/>
                </a:lnTo>
                <a:lnTo>
                  <a:pt x="658" y="454"/>
                </a:lnTo>
                <a:lnTo>
                  <a:pt x="666" y="461"/>
                </a:lnTo>
                <a:lnTo>
                  <a:pt x="666" y="476"/>
                </a:lnTo>
                <a:lnTo>
                  <a:pt x="673" y="490"/>
                </a:lnTo>
                <a:lnTo>
                  <a:pt x="673" y="504"/>
                </a:lnTo>
                <a:lnTo>
                  <a:pt x="680" y="518"/>
                </a:lnTo>
                <a:lnTo>
                  <a:pt x="680" y="532"/>
                </a:lnTo>
                <a:lnTo>
                  <a:pt x="687" y="547"/>
                </a:lnTo>
                <a:lnTo>
                  <a:pt x="694" y="554"/>
                </a:lnTo>
                <a:lnTo>
                  <a:pt x="694" y="561"/>
                </a:lnTo>
                <a:lnTo>
                  <a:pt x="701" y="568"/>
                </a:lnTo>
                <a:lnTo>
                  <a:pt x="701" y="561"/>
                </a:lnTo>
                <a:lnTo>
                  <a:pt x="708" y="554"/>
                </a:lnTo>
                <a:lnTo>
                  <a:pt x="708" y="539"/>
                </a:lnTo>
                <a:lnTo>
                  <a:pt x="715" y="518"/>
                </a:lnTo>
                <a:lnTo>
                  <a:pt x="715" y="497"/>
                </a:lnTo>
                <a:lnTo>
                  <a:pt x="722" y="468"/>
                </a:lnTo>
                <a:lnTo>
                  <a:pt x="722" y="440"/>
                </a:lnTo>
                <a:lnTo>
                  <a:pt x="729" y="412"/>
                </a:lnTo>
                <a:lnTo>
                  <a:pt x="729" y="383"/>
                </a:lnTo>
                <a:lnTo>
                  <a:pt x="736" y="362"/>
                </a:lnTo>
                <a:lnTo>
                  <a:pt x="743" y="348"/>
                </a:lnTo>
                <a:lnTo>
                  <a:pt x="743" y="334"/>
                </a:lnTo>
                <a:lnTo>
                  <a:pt x="750" y="341"/>
                </a:lnTo>
                <a:lnTo>
                  <a:pt x="758" y="362"/>
                </a:lnTo>
                <a:lnTo>
                  <a:pt x="758" y="390"/>
                </a:lnTo>
                <a:lnTo>
                  <a:pt x="765" y="419"/>
                </a:lnTo>
                <a:lnTo>
                  <a:pt x="765" y="461"/>
                </a:lnTo>
                <a:lnTo>
                  <a:pt x="772" y="504"/>
                </a:lnTo>
                <a:lnTo>
                  <a:pt x="772" y="554"/>
                </a:lnTo>
                <a:lnTo>
                  <a:pt x="779" y="589"/>
                </a:lnTo>
                <a:lnTo>
                  <a:pt x="779" y="632"/>
                </a:lnTo>
                <a:lnTo>
                  <a:pt x="786" y="653"/>
                </a:lnTo>
                <a:lnTo>
                  <a:pt x="793" y="674"/>
                </a:lnTo>
                <a:lnTo>
                  <a:pt x="800" y="667"/>
                </a:lnTo>
                <a:lnTo>
                  <a:pt x="800" y="646"/>
                </a:lnTo>
                <a:lnTo>
                  <a:pt x="807" y="610"/>
                </a:lnTo>
                <a:lnTo>
                  <a:pt x="807" y="568"/>
                </a:lnTo>
                <a:lnTo>
                  <a:pt x="814" y="518"/>
                </a:lnTo>
                <a:lnTo>
                  <a:pt x="814" y="461"/>
                </a:lnTo>
                <a:lnTo>
                  <a:pt x="821" y="412"/>
                </a:lnTo>
                <a:lnTo>
                  <a:pt x="821" y="362"/>
                </a:lnTo>
                <a:lnTo>
                  <a:pt x="828" y="312"/>
                </a:lnTo>
                <a:lnTo>
                  <a:pt x="835" y="284"/>
                </a:lnTo>
                <a:lnTo>
                  <a:pt x="835" y="263"/>
                </a:lnTo>
                <a:lnTo>
                  <a:pt x="843" y="256"/>
                </a:lnTo>
                <a:lnTo>
                  <a:pt x="843" y="270"/>
                </a:lnTo>
                <a:lnTo>
                  <a:pt x="850" y="291"/>
                </a:lnTo>
                <a:lnTo>
                  <a:pt x="850" y="327"/>
                </a:lnTo>
                <a:lnTo>
                  <a:pt x="857" y="376"/>
                </a:lnTo>
                <a:lnTo>
                  <a:pt x="857" y="433"/>
                </a:lnTo>
                <a:lnTo>
                  <a:pt x="864" y="497"/>
                </a:lnTo>
                <a:lnTo>
                  <a:pt x="864" y="554"/>
                </a:lnTo>
                <a:lnTo>
                  <a:pt x="871" y="603"/>
                </a:lnTo>
                <a:lnTo>
                  <a:pt x="871" y="646"/>
                </a:lnTo>
                <a:lnTo>
                  <a:pt x="878" y="674"/>
                </a:lnTo>
                <a:lnTo>
                  <a:pt x="885" y="688"/>
                </a:lnTo>
                <a:lnTo>
                  <a:pt x="892" y="674"/>
                </a:lnTo>
                <a:lnTo>
                  <a:pt x="892" y="646"/>
                </a:lnTo>
                <a:lnTo>
                  <a:pt x="899" y="603"/>
                </a:lnTo>
                <a:lnTo>
                  <a:pt x="899" y="554"/>
                </a:lnTo>
                <a:lnTo>
                  <a:pt x="906" y="504"/>
                </a:lnTo>
                <a:lnTo>
                  <a:pt x="906" y="447"/>
                </a:lnTo>
                <a:lnTo>
                  <a:pt x="913" y="390"/>
                </a:lnTo>
                <a:lnTo>
                  <a:pt x="913" y="348"/>
                </a:lnTo>
                <a:lnTo>
                  <a:pt x="920" y="312"/>
                </a:lnTo>
                <a:lnTo>
                  <a:pt x="928" y="298"/>
                </a:lnTo>
                <a:lnTo>
                  <a:pt x="928" y="291"/>
                </a:lnTo>
                <a:lnTo>
                  <a:pt x="935" y="298"/>
                </a:lnTo>
                <a:lnTo>
                  <a:pt x="935" y="327"/>
                </a:lnTo>
                <a:lnTo>
                  <a:pt x="942" y="362"/>
                </a:lnTo>
                <a:lnTo>
                  <a:pt x="942" y="405"/>
                </a:lnTo>
                <a:lnTo>
                  <a:pt x="949" y="454"/>
                </a:lnTo>
                <a:lnTo>
                  <a:pt x="949" y="504"/>
                </a:lnTo>
                <a:lnTo>
                  <a:pt x="956" y="554"/>
                </a:lnTo>
                <a:lnTo>
                  <a:pt x="956" y="596"/>
                </a:lnTo>
                <a:lnTo>
                  <a:pt x="963" y="625"/>
                </a:lnTo>
                <a:lnTo>
                  <a:pt x="963" y="646"/>
                </a:lnTo>
                <a:lnTo>
                  <a:pt x="970" y="653"/>
                </a:lnTo>
                <a:lnTo>
                  <a:pt x="977" y="639"/>
                </a:lnTo>
                <a:lnTo>
                  <a:pt x="977" y="617"/>
                </a:lnTo>
                <a:lnTo>
                  <a:pt x="984" y="582"/>
                </a:lnTo>
                <a:lnTo>
                  <a:pt x="984" y="539"/>
                </a:lnTo>
                <a:lnTo>
                  <a:pt x="991" y="490"/>
                </a:lnTo>
                <a:lnTo>
                  <a:pt x="991" y="433"/>
                </a:lnTo>
                <a:lnTo>
                  <a:pt x="998" y="390"/>
                </a:lnTo>
                <a:lnTo>
                  <a:pt x="998" y="348"/>
                </a:lnTo>
                <a:lnTo>
                  <a:pt x="1005" y="319"/>
                </a:lnTo>
                <a:lnTo>
                  <a:pt x="1005" y="298"/>
                </a:lnTo>
                <a:lnTo>
                  <a:pt x="1012" y="298"/>
                </a:lnTo>
                <a:lnTo>
                  <a:pt x="1020" y="312"/>
                </a:lnTo>
                <a:lnTo>
                  <a:pt x="1020" y="341"/>
                </a:lnTo>
                <a:lnTo>
                  <a:pt x="1027" y="376"/>
                </a:lnTo>
                <a:lnTo>
                  <a:pt x="1027" y="426"/>
                </a:lnTo>
                <a:lnTo>
                  <a:pt x="1034" y="483"/>
                </a:lnTo>
                <a:lnTo>
                  <a:pt x="1034" y="539"/>
                </a:lnTo>
                <a:lnTo>
                  <a:pt x="1041" y="589"/>
                </a:lnTo>
                <a:lnTo>
                  <a:pt x="1041" y="639"/>
                </a:lnTo>
                <a:lnTo>
                  <a:pt x="1048" y="667"/>
                </a:lnTo>
                <a:lnTo>
                  <a:pt x="1048" y="688"/>
                </a:lnTo>
                <a:lnTo>
                  <a:pt x="1055" y="696"/>
                </a:lnTo>
                <a:lnTo>
                  <a:pt x="1055" y="681"/>
                </a:lnTo>
                <a:lnTo>
                  <a:pt x="1062" y="653"/>
                </a:lnTo>
                <a:lnTo>
                  <a:pt x="1069" y="610"/>
                </a:lnTo>
                <a:lnTo>
                  <a:pt x="1069" y="554"/>
                </a:lnTo>
                <a:lnTo>
                  <a:pt x="1076" y="497"/>
                </a:lnTo>
                <a:lnTo>
                  <a:pt x="1076" y="433"/>
                </a:lnTo>
                <a:lnTo>
                  <a:pt x="1083" y="369"/>
                </a:lnTo>
                <a:lnTo>
                  <a:pt x="1083" y="312"/>
                </a:lnTo>
                <a:lnTo>
                  <a:pt x="1090" y="270"/>
                </a:lnTo>
                <a:lnTo>
                  <a:pt x="1090" y="241"/>
                </a:lnTo>
                <a:lnTo>
                  <a:pt x="1097" y="227"/>
                </a:lnTo>
                <a:lnTo>
                  <a:pt x="1097" y="234"/>
                </a:lnTo>
                <a:lnTo>
                  <a:pt x="1105" y="256"/>
                </a:lnTo>
                <a:lnTo>
                  <a:pt x="1112" y="291"/>
                </a:lnTo>
                <a:lnTo>
                  <a:pt x="1112" y="341"/>
                </a:lnTo>
                <a:lnTo>
                  <a:pt x="1119" y="405"/>
                </a:lnTo>
                <a:lnTo>
                  <a:pt x="1119" y="476"/>
                </a:lnTo>
                <a:lnTo>
                  <a:pt x="1126" y="547"/>
                </a:lnTo>
                <a:lnTo>
                  <a:pt x="1126" y="610"/>
                </a:lnTo>
                <a:lnTo>
                  <a:pt x="1133" y="667"/>
                </a:lnTo>
                <a:lnTo>
                  <a:pt x="1133" y="710"/>
                </a:lnTo>
                <a:lnTo>
                  <a:pt x="1140" y="738"/>
                </a:lnTo>
                <a:lnTo>
                  <a:pt x="1140" y="752"/>
                </a:lnTo>
                <a:lnTo>
                  <a:pt x="1147" y="745"/>
                </a:lnTo>
                <a:lnTo>
                  <a:pt x="1147" y="717"/>
                </a:lnTo>
                <a:lnTo>
                  <a:pt x="1154" y="674"/>
                </a:lnTo>
                <a:lnTo>
                  <a:pt x="1161" y="617"/>
                </a:lnTo>
                <a:lnTo>
                  <a:pt x="1161" y="554"/>
                </a:lnTo>
                <a:lnTo>
                  <a:pt x="1168" y="490"/>
                </a:lnTo>
                <a:lnTo>
                  <a:pt x="1168" y="419"/>
                </a:lnTo>
                <a:lnTo>
                  <a:pt x="1175" y="355"/>
                </a:lnTo>
                <a:lnTo>
                  <a:pt x="1175" y="298"/>
                </a:lnTo>
                <a:lnTo>
                  <a:pt x="1182" y="256"/>
                </a:lnTo>
                <a:lnTo>
                  <a:pt x="1182" y="227"/>
                </a:lnTo>
                <a:lnTo>
                  <a:pt x="1190" y="213"/>
                </a:lnTo>
                <a:lnTo>
                  <a:pt x="1190" y="220"/>
                </a:lnTo>
                <a:lnTo>
                  <a:pt x="1197" y="241"/>
                </a:lnTo>
                <a:lnTo>
                  <a:pt x="1197" y="277"/>
                </a:lnTo>
                <a:lnTo>
                  <a:pt x="1204" y="327"/>
                </a:lnTo>
                <a:lnTo>
                  <a:pt x="1211" y="383"/>
                </a:lnTo>
                <a:lnTo>
                  <a:pt x="1211" y="447"/>
                </a:lnTo>
                <a:lnTo>
                  <a:pt x="1218" y="511"/>
                </a:lnTo>
                <a:lnTo>
                  <a:pt x="1218" y="575"/>
                </a:lnTo>
                <a:lnTo>
                  <a:pt x="1225" y="632"/>
                </a:lnTo>
                <a:lnTo>
                  <a:pt x="1225" y="674"/>
                </a:lnTo>
                <a:lnTo>
                  <a:pt x="1232" y="703"/>
                </a:lnTo>
                <a:lnTo>
                  <a:pt x="1232" y="717"/>
                </a:lnTo>
                <a:lnTo>
                  <a:pt x="1239" y="724"/>
                </a:lnTo>
                <a:lnTo>
                  <a:pt x="1239" y="710"/>
                </a:lnTo>
                <a:lnTo>
                  <a:pt x="1246" y="681"/>
                </a:lnTo>
                <a:lnTo>
                  <a:pt x="1253" y="639"/>
                </a:lnTo>
                <a:lnTo>
                  <a:pt x="1253" y="596"/>
                </a:lnTo>
                <a:lnTo>
                  <a:pt x="1260" y="539"/>
                </a:lnTo>
                <a:lnTo>
                  <a:pt x="1260" y="483"/>
                </a:lnTo>
                <a:lnTo>
                  <a:pt x="1267" y="433"/>
                </a:lnTo>
                <a:lnTo>
                  <a:pt x="1267" y="383"/>
                </a:lnTo>
                <a:lnTo>
                  <a:pt x="1274" y="341"/>
                </a:lnTo>
                <a:lnTo>
                  <a:pt x="1274" y="305"/>
                </a:lnTo>
                <a:lnTo>
                  <a:pt x="1282" y="284"/>
                </a:lnTo>
                <a:lnTo>
                  <a:pt x="1282" y="270"/>
                </a:lnTo>
                <a:lnTo>
                  <a:pt x="1289" y="277"/>
                </a:lnTo>
                <a:lnTo>
                  <a:pt x="1289" y="284"/>
                </a:lnTo>
                <a:lnTo>
                  <a:pt x="1296" y="312"/>
                </a:lnTo>
                <a:lnTo>
                  <a:pt x="1303" y="341"/>
                </a:lnTo>
                <a:lnTo>
                  <a:pt x="1303" y="376"/>
                </a:lnTo>
                <a:lnTo>
                  <a:pt x="1310" y="419"/>
                </a:lnTo>
                <a:lnTo>
                  <a:pt x="1310" y="468"/>
                </a:lnTo>
                <a:lnTo>
                  <a:pt x="1317" y="511"/>
                </a:lnTo>
                <a:lnTo>
                  <a:pt x="1317" y="554"/>
                </a:lnTo>
                <a:lnTo>
                  <a:pt x="1324" y="589"/>
                </a:lnTo>
                <a:lnTo>
                  <a:pt x="1324" y="617"/>
                </a:lnTo>
                <a:lnTo>
                  <a:pt x="1331" y="639"/>
                </a:lnTo>
                <a:lnTo>
                  <a:pt x="1331" y="653"/>
                </a:lnTo>
                <a:lnTo>
                  <a:pt x="1338" y="660"/>
                </a:lnTo>
                <a:lnTo>
                  <a:pt x="1345" y="653"/>
                </a:lnTo>
                <a:lnTo>
                  <a:pt x="1345" y="639"/>
                </a:lnTo>
                <a:lnTo>
                  <a:pt x="1352" y="625"/>
                </a:lnTo>
                <a:lnTo>
                  <a:pt x="1352" y="596"/>
                </a:lnTo>
                <a:lnTo>
                  <a:pt x="1359" y="568"/>
                </a:lnTo>
                <a:lnTo>
                  <a:pt x="1359" y="532"/>
                </a:lnTo>
                <a:lnTo>
                  <a:pt x="1367" y="497"/>
                </a:lnTo>
                <a:lnTo>
                  <a:pt x="1367" y="461"/>
                </a:lnTo>
                <a:lnTo>
                  <a:pt x="1374" y="419"/>
                </a:lnTo>
                <a:lnTo>
                  <a:pt x="1374" y="390"/>
                </a:lnTo>
                <a:lnTo>
                  <a:pt x="1381" y="355"/>
                </a:lnTo>
                <a:lnTo>
                  <a:pt x="1381" y="334"/>
                </a:lnTo>
                <a:lnTo>
                  <a:pt x="1388" y="312"/>
                </a:lnTo>
                <a:lnTo>
                  <a:pt x="1395" y="305"/>
                </a:lnTo>
                <a:lnTo>
                  <a:pt x="1395" y="298"/>
                </a:lnTo>
                <a:lnTo>
                  <a:pt x="1402" y="305"/>
                </a:lnTo>
                <a:lnTo>
                  <a:pt x="1402" y="319"/>
                </a:lnTo>
                <a:lnTo>
                  <a:pt x="1409" y="341"/>
                </a:lnTo>
                <a:lnTo>
                  <a:pt x="1409" y="369"/>
                </a:lnTo>
                <a:lnTo>
                  <a:pt x="1416" y="405"/>
                </a:lnTo>
                <a:lnTo>
                  <a:pt x="1416" y="447"/>
                </a:lnTo>
                <a:lnTo>
                  <a:pt x="1423" y="490"/>
                </a:lnTo>
                <a:lnTo>
                  <a:pt x="1423" y="539"/>
                </a:lnTo>
                <a:lnTo>
                  <a:pt x="1430" y="582"/>
                </a:lnTo>
                <a:lnTo>
                  <a:pt x="1437" y="625"/>
                </a:lnTo>
                <a:lnTo>
                  <a:pt x="1437" y="653"/>
                </a:lnTo>
                <a:lnTo>
                  <a:pt x="1444" y="681"/>
                </a:lnTo>
                <a:lnTo>
                  <a:pt x="1444" y="696"/>
                </a:lnTo>
                <a:lnTo>
                  <a:pt x="1452" y="703"/>
                </a:lnTo>
                <a:lnTo>
                  <a:pt x="1452" y="696"/>
                </a:lnTo>
                <a:lnTo>
                  <a:pt x="1459" y="681"/>
                </a:lnTo>
                <a:lnTo>
                  <a:pt x="1459" y="653"/>
                </a:lnTo>
                <a:lnTo>
                  <a:pt x="1466" y="610"/>
                </a:lnTo>
                <a:lnTo>
                  <a:pt x="1466" y="561"/>
                </a:lnTo>
                <a:lnTo>
                  <a:pt x="1473" y="511"/>
                </a:lnTo>
                <a:lnTo>
                  <a:pt x="1473" y="447"/>
                </a:lnTo>
                <a:lnTo>
                  <a:pt x="1480" y="390"/>
                </a:lnTo>
                <a:lnTo>
                  <a:pt x="1487" y="334"/>
                </a:lnTo>
                <a:lnTo>
                  <a:pt x="1487" y="284"/>
                </a:lnTo>
                <a:lnTo>
                  <a:pt x="1494" y="249"/>
                </a:lnTo>
                <a:lnTo>
                  <a:pt x="1494" y="220"/>
                </a:lnTo>
                <a:lnTo>
                  <a:pt x="1501" y="206"/>
                </a:lnTo>
                <a:lnTo>
                  <a:pt x="1508" y="220"/>
                </a:lnTo>
                <a:lnTo>
                  <a:pt x="1508" y="256"/>
                </a:lnTo>
                <a:lnTo>
                  <a:pt x="1515" y="298"/>
                </a:lnTo>
                <a:lnTo>
                  <a:pt x="1515" y="355"/>
                </a:lnTo>
                <a:lnTo>
                  <a:pt x="1522" y="426"/>
                </a:lnTo>
                <a:lnTo>
                  <a:pt x="1529" y="490"/>
                </a:lnTo>
                <a:lnTo>
                  <a:pt x="1529" y="561"/>
                </a:lnTo>
                <a:lnTo>
                  <a:pt x="1536" y="632"/>
                </a:lnTo>
                <a:lnTo>
                  <a:pt x="1536" y="688"/>
                </a:lnTo>
                <a:lnTo>
                  <a:pt x="1544" y="738"/>
                </a:lnTo>
                <a:lnTo>
                  <a:pt x="1544" y="774"/>
                </a:lnTo>
                <a:lnTo>
                  <a:pt x="1551" y="795"/>
                </a:lnTo>
                <a:lnTo>
                  <a:pt x="1558" y="774"/>
                </a:lnTo>
                <a:lnTo>
                  <a:pt x="1558" y="738"/>
                </a:lnTo>
                <a:lnTo>
                  <a:pt x="1565" y="688"/>
                </a:lnTo>
                <a:lnTo>
                  <a:pt x="1565" y="625"/>
                </a:lnTo>
                <a:lnTo>
                  <a:pt x="1572" y="547"/>
                </a:lnTo>
                <a:lnTo>
                  <a:pt x="1579" y="476"/>
                </a:lnTo>
                <a:lnTo>
                  <a:pt x="1579" y="398"/>
                </a:lnTo>
                <a:lnTo>
                  <a:pt x="1586" y="327"/>
                </a:lnTo>
                <a:lnTo>
                  <a:pt x="1586" y="263"/>
                </a:lnTo>
                <a:lnTo>
                  <a:pt x="1593" y="213"/>
                </a:lnTo>
                <a:lnTo>
                  <a:pt x="1593" y="178"/>
                </a:lnTo>
                <a:lnTo>
                  <a:pt x="1600" y="163"/>
                </a:lnTo>
                <a:lnTo>
                  <a:pt x="1607" y="185"/>
                </a:lnTo>
                <a:lnTo>
                  <a:pt x="1607" y="227"/>
                </a:lnTo>
                <a:lnTo>
                  <a:pt x="1614" y="277"/>
                </a:lnTo>
                <a:lnTo>
                  <a:pt x="1614" y="341"/>
                </a:lnTo>
                <a:lnTo>
                  <a:pt x="1621" y="412"/>
                </a:lnTo>
                <a:lnTo>
                  <a:pt x="1629" y="490"/>
                </a:lnTo>
                <a:lnTo>
                  <a:pt x="1629" y="561"/>
                </a:lnTo>
                <a:lnTo>
                  <a:pt x="1636" y="632"/>
                </a:lnTo>
                <a:lnTo>
                  <a:pt x="1636" y="681"/>
                </a:lnTo>
                <a:lnTo>
                  <a:pt x="1643" y="724"/>
                </a:lnTo>
                <a:lnTo>
                  <a:pt x="1643" y="752"/>
                </a:lnTo>
                <a:lnTo>
                  <a:pt x="1650" y="766"/>
                </a:lnTo>
                <a:lnTo>
                  <a:pt x="1650" y="752"/>
                </a:lnTo>
                <a:lnTo>
                  <a:pt x="1657" y="731"/>
                </a:lnTo>
                <a:lnTo>
                  <a:pt x="1657" y="696"/>
                </a:lnTo>
                <a:lnTo>
                  <a:pt x="1664" y="646"/>
                </a:lnTo>
                <a:lnTo>
                  <a:pt x="1671" y="582"/>
                </a:lnTo>
                <a:lnTo>
                  <a:pt x="1671" y="525"/>
                </a:lnTo>
                <a:lnTo>
                  <a:pt x="1678" y="461"/>
                </a:lnTo>
                <a:lnTo>
                  <a:pt x="1678" y="405"/>
                </a:lnTo>
                <a:lnTo>
                  <a:pt x="1685" y="362"/>
                </a:lnTo>
                <a:lnTo>
                  <a:pt x="1685" y="319"/>
                </a:lnTo>
                <a:lnTo>
                  <a:pt x="1692" y="291"/>
                </a:lnTo>
                <a:lnTo>
                  <a:pt x="1692" y="277"/>
                </a:lnTo>
                <a:lnTo>
                  <a:pt x="1699" y="277"/>
                </a:lnTo>
                <a:lnTo>
                  <a:pt x="1699" y="291"/>
                </a:lnTo>
                <a:lnTo>
                  <a:pt x="1706" y="312"/>
                </a:lnTo>
                <a:lnTo>
                  <a:pt x="1706" y="341"/>
                </a:lnTo>
                <a:lnTo>
                  <a:pt x="1713" y="376"/>
                </a:lnTo>
                <a:lnTo>
                  <a:pt x="1721" y="419"/>
                </a:lnTo>
                <a:lnTo>
                  <a:pt x="1721" y="454"/>
                </a:lnTo>
                <a:lnTo>
                  <a:pt x="1728" y="490"/>
                </a:lnTo>
                <a:lnTo>
                  <a:pt x="1728" y="525"/>
                </a:lnTo>
                <a:lnTo>
                  <a:pt x="1735" y="547"/>
                </a:lnTo>
                <a:lnTo>
                  <a:pt x="1735" y="561"/>
                </a:lnTo>
                <a:lnTo>
                  <a:pt x="1742" y="575"/>
                </a:lnTo>
                <a:lnTo>
                  <a:pt x="1749" y="568"/>
                </a:lnTo>
                <a:lnTo>
                  <a:pt x="1749" y="561"/>
                </a:lnTo>
                <a:lnTo>
                  <a:pt x="1756" y="547"/>
                </a:lnTo>
                <a:lnTo>
                  <a:pt x="1763" y="532"/>
                </a:lnTo>
                <a:lnTo>
                  <a:pt x="1763" y="518"/>
                </a:lnTo>
                <a:lnTo>
                  <a:pt x="1770" y="504"/>
                </a:lnTo>
                <a:lnTo>
                  <a:pt x="1770" y="497"/>
                </a:lnTo>
                <a:lnTo>
                  <a:pt x="1777" y="490"/>
                </a:lnTo>
                <a:lnTo>
                  <a:pt x="1784" y="497"/>
                </a:lnTo>
                <a:lnTo>
                  <a:pt x="1791" y="504"/>
                </a:lnTo>
                <a:lnTo>
                  <a:pt x="1798" y="511"/>
                </a:lnTo>
                <a:lnTo>
                  <a:pt x="1806" y="511"/>
                </a:lnTo>
                <a:lnTo>
                  <a:pt x="1813" y="504"/>
                </a:lnTo>
                <a:lnTo>
                  <a:pt x="1813" y="490"/>
                </a:lnTo>
                <a:lnTo>
                  <a:pt x="1820" y="468"/>
                </a:lnTo>
                <a:lnTo>
                  <a:pt x="1820" y="454"/>
                </a:lnTo>
                <a:lnTo>
                  <a:pt x="1827" y="433"/>
                </a:lnTo>
                <a:lnTo>
                  <a:pt x="1827" y="405"/>
                </a:lnTo>
                <a:lnTo>
                  <a:pt x="1834" y="383"/>
                </a:lnTo>
                <a:lnTo>
                  <a:pt x="1834" y="369"/>
                </a:lnTo>
                <a:lnTo>
                  <a:pt x="1841" y="355"/>
                </a:lnTo>
                <a:lnTo>
                  <a:pt x="1848" y="355"/>
                </a:lnTo>
                <a:lnTo>
                  <a:pt x="1855" y="369"/>
                </a:lnTo>
                <a:lnTo>
                  <a:pt x="1855" y="390"/>
                </a:lnTo>
                <a:lnTo>
                  <a:pt x="1862" y="419"/>
                </a:lnTo>
                <a:lnTo>
                  <a:pt x="1862" y="447"/>
                </a:lnTo>
                <a:lnTo>
                  <a:pt x="1869" y="490"/>
                </a:lnTo>
                <a:lnTo>
                  <a:pt x="1869" y="525"/>
                </a:lnTo>
                <a:lnTo>
                  <a:pt x="1876" y="568"/>
                </a:lnTo>
                <a:lnTo>
                  <a:pt x="1876" y="603"/>
                </a:lnTo>
                <a:lnTo>
                  <a:pt x="1883" y="632"/>
                </a:lnTo>
                <a:lnTo>
                  <a:pt x="1883" y="646"/>
                </a:lnTo>
                <a:lnTo>
                  <a:pt x="1891" y="660"/>
                </a:lnTo>
                <a:lnTo>
                  <a:pt x="1898" y="646"/>
                </a:lnTo>
                <a:lnTo>
                  <a:pt x="1905" y="625"/>
                </a:lnTo>
                <a:lnTo>
                  <a:pt x="1905" y="589"/>
                </a:lnTo>
                <a:lnTo>
                  <a:pt x="1912" y="554"/>
                </a:lnTo>
                <a:lnTo>
                  <a:pt x="1912" y="511"/>
                </a:lnTo>
                <a:lnTo>
                  <a:pt x="1919" y="468"/>
                </a:lnTo>
                <a:lnTo>
                  <a:pt x="1919" y="426"/>
                </a:lnTo>
                <a:lnTo>
                  <a:pt x="1926" y="390"/>
                </a:lnTo>
                <a:lnTo>
                  <a:pt x="1926" y="355"/>
                </a:lnTo>
                <a:lnTo>
                  <a:pt x="1933" y="334"/>
                </a:lnTo>
                <a:lnTo>
                  <a:pt x="1933" y="319"/>
                </a:lnTo>
                <a:lnTo>
                  <a:pt x="1940" y="312"/>
                </a:lnTo>
                <a:lnTo>
                  <a:pt x="1940" y="319"/>
                </a:lnTo>
                <a:lnTo>
                  <a:pt x="1947" y="327"/>
                </a:lnTo>
                <a:lnTo>
                  <a:pt x="1954" y="348"/>
                </a:lnTo>
                <a:lnTo>
                  <a:pt x="1954" y="376"/>
                </a:lnTo>
                <a:lnTo>
                  <a:pt x="1961" y="405"/>
                </a:lnTo>
                <a:lnTo>
                  <a:pt x="1961" y="440"/>
                </a:lnTo>
                <a:lnTo>
                  <a:pt x="1968" y="476"/>
                </a:lnTo>
                <a:lnTo>
                  <a:pt x="1968" y="504"/>
                </a:lnTo>
                <a:lnTo>
                  <a:pt x="1975" y="525"/>
                </a:lnTo>
                <a:lnTo>
                  <a:pt x="1975" y="547"/>
                </a:lnTo>
                <a:lnTo>
                  <a:pt x="1983" y="561"/>
                </a:lnTo>
                <a:lnTo>
                  <a:pt x="1983" y="575"/>
                </a:lnTo>
                <a:lnTo>
                  <a:pt x="1990" y="575"/>
                </a:lnTo>
                <a:lnTo>
                  <a:pt x="1997" y="575"/>
                </a:lnTo>
                <a:lnTo>
                  <a:pt x="2004" y="568"/>
                </a:lnTo>
                <a:lnTo>
                  <a:pt x="2011" y="561"/>
                </a:lnTo>
                <a:lnTo>
                  <a:pt x="2018" y="554"/>
                </a:lnTo>
                <a:lnTo>
                  <a:pt x="2018" y="547"/>
                </a:lnTo>
                <a:lnTo>
                  <a:pt x="2025" y="539"/>
                </a:lnTo>
                <a:lnTo>
                  <a:pt x="2025" y="525"/>
                </a:lnTo>
                <a:lnTo>
                  <a:pt x="2032" y="511"/>
                </a:lnTo>
                <a:lnTo>
                  <a:pt x="2032" y="497"/>
                </a:lnTo>
                <a:lnTo>
                  <a:pt x="2039" y="483"/>
                </a:lnTo>
                <a:lnTo>
                  <a:pt x="2046" y="454"/>
                </a:lnTo>
                <a:lnTo>
                  <a:pt x="2046" y="433"/>
                </a:lnTo>
                <a:lnTo>
                  <a:pt x="2053" y="405"/>
                </a:lnTo>
                <a:lnTo>
                  <a:pt x="2053" y="376"/>
                </a:lnTo>
                <a:lnTo>
                  <a:pt x="2060" y="348"/>
                </a:lnTo>
                <a:lnTo>
                  <a:pt x="2060" y="319"/>
                </a:lnTo>
                <a:lnTo>
                  <a:pt x="2068" y="298"/>
                </a:lnTo>
                <a:lnTo>
                  <a:pt x="2068" y="291"/>
                </a:lnTo>
                <a:lnTo>
                  <a:pt x="2075" y="284"/>
                </a:lnTo>
                <a:lnTo>
                  <a:pt x="2075" y="291"/>
                </a:lnTo>
                <a:lnTo>
                  <a:pt x="2082" y="312"/>
                </a:lnTo>
                <a:lnTo>
                  <a:pt x="2089" y="341"/>
                </a:lnTo>
                <a:lnTo>
                  <a:pt x="2089" y="390"/>
                </a:lnTo>
                <a:lnTo>
                  <a:pt x="2096" y="440"/>
                </a:lnTo>
                <a:lnTo>
                  <a:pt x="2096" y="504"/>
                </a:lnTo>
                <a:lnTo>
                  <a:pt x="2103" y="568"/>
                </a:lnTo>
                <a:lnTo>
                  <a:pt x="2103" y="632"/>
                </a:lnTo>
                <a:lnTo>
                  <a:pt x="2110" y="696"/>
                </a:lnTo>
                <a:lnTo>
                  <a:pt x="2110" y="745"/>
                </a:lnTo>
                <a:lnTo>
                  <a:pt x="2117" y="781"/>
                </a:lnTo>
                <a:lnTo>
                  <a:pt x="2117" y="802"/>
                </a:lnTo>
                <a:lnTo>
                  <a:pt x="2124" y="802"/>
                </a:lnTo>
                <a:lnTo>
                  <a:pt x="2124" y="788"/>
                </a:lnTo>
                <a:lnTo>
                  <a:pt x="2131" y="745"/>
                </a:lnTo>
                <a:lnTo>
                  <a:pt x="2138" y="688"/>
                </a:lnTo>
                <a:lnTo>
                  <a:pt x="2138" y="617"/>
                </a:lnTo>
                <a:lnTo>
                  <a:pt x="2145" y="532"/>
                </a:lnTo>
                <a:lnTo>
                  <a:pt x="2145" y="440"/>
                </a:lnTo>
                <a:lnTo>
                  <a:pt x="2153" y="348"/>
                </a:lnTo>
                <a:lnTo>
                  <a:pt x="2153" y="256"/>
                </a:lnTo>
                <a:lnTo>
                  <a:pt x="2160" y="178"/>
                </a:lnTo>
                <a:lnTo>
                  <a:pt x="2160" y="121"/>
                </a:lnTo>
                <a:lnTo>
                  <a:pt x="2167" y="78"/>
                </a:lnTo>
                <a:lnTo>
                  <a:pt x="2167" y="64"/>
                </a:lnTo>
                <a:lnTo>
                  <a:pt x="2174" y="78"/>
                </a:lnTo>
                <a:lnTo>
                  <a:pt x="2181" y="114"/>
                </a:lnTo>
                <a:lnTo>
                  <a:pt x="2181" y="178"/>
                </a:lnTo>
                <a:lnTo>
                  <a:pt x="2188" y="256"/>
                </a:lnTo>
                <a:lnTo>
                  <a:pt x="2188" y="348"/>
                </a:lnTo>
                <a:lnTo>
                  <a:pt x="2195" y="454"/>
                </a:lnTo>
                <a:lnTo>
                  <a:pt x="2195" y="561"/>
                </a:lnTo>
                <a:lnTo>
                  <a:pt x="2202" y="660"/>
                </a:lnTo>
                <a:lnTo>
                  <a:pt x="2202" y="752"/>
                </a:lnTo>
                <a:lnTo>
                  <a:pt x="2209" y="823"/>
                </a:lnTo>
                <a:lnTo>
                  <a:pt x="2209" y="873"/>
                </a:lnTo>
                <a:lnTo>
                  <a:pt x="2216" y="901"/>
                </a:lnTo>
                <a:lnTo>
                  <a:pt x="2223" y="873"/>
                </a:lnTo>
                <a:lnTo>
                  <a:pt x="2230" y="823"/>
                </a:lnTo>
                <a:lnTo>
                  <a:pt x="2230" y="752"/>
                </a:lnTo>
                <a:lnTo>
                  <a:pt x="2237" y="667"/>
                </a:lnTo>
                <a:lnTo>
                  <a:pt x="2237" y="568"/>
                </a:lnTo>
                <a:lnTo>
                  <a:pt x="2245" y="468"/>
                </a:lnTo>
                <a:lnTo>
                  <a:pt x="2245" y="376"/>
                </a:lnTo>
                <a:lnTo>
                  <a:pt x="2252" y="284"/>
                </a:lnTo>
                <a:lnTo>
                  <a:pt x="2252" y="213"/>
                </a:lnTo>
                <a:lnTo>
                  <a:pt x="2259" y="163"/>
                </a:lnTo>
                <a:lnTo>
                  <a:pt x="2259" y="128"/>
                </a:lnTo>
                <a:lnTo>
                  <a:pt x="2266" y="121"/>
                </a:lnTo>
                <a:lnTo>
                  <a:pt x="2273" y="135"/>
                </a:lnTo>
                <a:lnTo>
                  <a:pt x="2273" y="170"/>
                </a:lnTo>
                <a:lnTo>
                  <a:pt x="2280" y="220"/>
                </a:lnTo>
                <a:lnTo>
                  <a:pt x="2280" y="277"/>
                </a:lnTo>
                <a:lnTo>
                  <a:pt x="2287" y="348"/>
                </a:lnTo>
                <a:lnTo>
                  <a:pt x="2287" y="426"/>
                </a:lnTo>
                <a:lnTo>
                  <a:pt x="2294" y="497"/>
                </a:lnTo>
                <a:lnTo>
                  <a:pt x="2294" y="561"/>
                </a:lnTo>
                <a:lnTo>
                  <a:pt x="2301" y="617"/>
                </a:lnTo>
                <a:lnTo>
                  <a:pt x="2301" y="660"/>
                </a:lnTo>
                <a:lnTo>
                  <a:pt x="2308" y="688"/>
                </a:lnTo>
                <a:lnTo>
                  <a:pt x="2308" y="703"/>
                </a:lnTo>
                <a:lnTo>
                  <a:pt x="2315" y="703"/>
                </a:lnTo>
                <a:lnTo>
                  <a:pt x="2322" y="696"/>
                </a:lnTo>
                <a:lnTo>
                  <a:pt x="2322" y="674"/>
                </a:lnTo>
                <a:lnTo>
                  <a:pt x="2330" y="646"/>
                </a:lnTo>
                <a:lnTo>
                  <a:pt x="2330" y="610"/>
                </a:lnTo>
                <a:lnTo>
                  <a:pt x="2337" y="582"/>
                </a:lnTo>
                <a:lnTo>
                  <a:pt x="2337" y="547"/>
                </a:lnTo>
                <a:lnTo>
                  <a:pt x="2344" y="518"/>
                </a:lnTo>
                <a:lnTo>
                  <a:pt x="2344" y="490"/>
                </a:lnTo>
                <a:lnTo>
                  <a:pt x="2351" y="468"/>
                </a:lnTo>
                <a:lnTo>
                  <a:pt x="2351" y="447"/>
                </a:lnTo>
                <a:lnTo>
                  <a:pt x="2358" y="433"/>
                </a:lnTo>
                <a:lnTo>
                  <a:pt x="2358" y="419"/>
                </a:lnTo>
                <a:lnTo>
                  <a:pt x="2365" y="412"/>
                </a:lnTo>
                <a:lnTo>
                  <a:pt x="2372" y="405"/>
                </a:lnTo>
                <a:lnTo>
                  <a:pt x="2372" y="390"/>
                </a:lnTo>
                <a:lnTo>
                  <a:pt x="2379" y="383"/>
                </a:lnTo>
                <a:lnTo>
                  <a:pt x="2379" y="369"/>
                </a:lnTo>
                <a:lnTo>
                  <a:pt x="2386" y="362"/>
                </a:lnTo>
                <a:lnTo>
                  <a:pt x="2386" y="348"/>
                </a:lnTo>
                <a:lnTo>
                  <a:pt x="2393" y="341"/>
                </a:lnTo>
                <a:lnTo>
                  <a:pt x="2400" y="348"/>
                </a:lnTo>
                <a:lnTo>
                  <a:pt x="2407" y="362"/>
                </a:lnTo>
                <a:lnTo>
                  <a:pt x="2415" y="390"/>
                </a:lnTo>
                <a:lnTo>
                  <a:pt x="2415" y="419"/>
                </a:lnTo>
                <a:lnTo>
                  <a:pt x="2422" y="461"/>
                </a:lnTo>
                <a:lnTo>
                  <a:pt x="2422" y="511"/>
                </a:lnTo>
                <a:lnTo>
                  <a:pt x="2429" y="561"/>
                </a:lnTo>
                <a:lnTo>
                  <a:pt x="2429" y="617"/>
                </a:lnTo>
                <a:lnTo>
                  <a:pt x="2436" y="667"/>
                </a:lnTo>
                <a:lnTo>
                  <a:pt x="2436" y="703"/>
                </a:lnTo>
                <a:lnTo>
                  <a:pt x="2443" y="738"/>
                </a:lnTo>
                <a:lnTo>
                  <a:pt x="2443" y="752"/>
                </a:lnTo>
                <a:lnTo>
                  <a:pt x="2450" y="759"/>
                </a:lnTo>
                <a:lnTo>
                  <a:pt x="2450" y="738"/>
                </a:lnTo>
                <a:lnTo>
                  <a:pt x="2457" y="710"/>
                </a:lnTo>
                <a:lnTo>
                  <a:pt x="2464" y="660"/>
                </a:lnTo>
                <a:lnTo>
                  <a:pt x="2464" y="596"/>
                </a:lnTo>
                <a:lnTo>
                  <a:pt x="2471" y="525"/>
                </a:lnTo>
                <a:lnTo>
                  <a:pt x="2471" y="440"/>
                </a:lnTo>
                <a:lnTo>
                  <a:pt x="2478" y="362"/>
                </a:lnTo>
                <a:lnTo>
                  <a:pt x="2478" y="284"/>
                </a:lnTo>
                <a:lnTo>
                  <a:pt x="2485" y="213"/>
                </a:lnTo>
                <a:lnTo>
                  <a:pt x="2485" y="163"/>
                </a:lnTo>
                <a:lnTo>
                  <a:pt x="2492" y="128"/>
                </a:lnTo>
                <a:lnTo>
                  <a:pt x="2492" y="114"/>
                </a:lnTo>
                <a:lnTo>
                  <a:pt x="2499" y="128"/>
                </a:lnTo>
                <a:lnTo>
                  <a:pt x="2507" y="163"/>
                </a:lnTo>
                <a:lnTo>
                  <a:pt x="2507" y="213"/>
                </a:lnTo>
                <a:lnTo>
                  <a:pt x="2514" y="291"/>
                </a:lnTo>
                <a:lnTo>
                  <a:pt x="2514" y="376"/>
                </a:lnTo>
                <a:lnTo>
                  <a:pt x="2521" y="468"/>
                </a:lnTo>
                <a:lnTo>
                  <a:pt x="2521" y="561"/>
                </a:lnTo>
                <a:lnTo>
                  <a:pt x="2528" y="653"/>
                </a:lnTo>
                <a:lnTo>
                  <a:pt x="2528" y="731"/>
                </a:lnTo>
                <a:lnTo>
                  <a:pt x="2535" y="795"/>
                </a:lnTo>
                <a:lnTo>
                  <a:pt x="2535" y="837"/>
                </a:lnTo>
                <a:lnTo>
                  <a:pt x="2542" y="859"/>
                </a:lnTo>
                <a:lnTo>
                  <a:pt x="2542" y="852"/>
                </a:lnTo>
                <a:lnTo>
                  <a:pt x="2549" y="816"/>
                </a:lnTo>
                <a:lnTo>
                  <a:pt x="2556" y="766"/>
                </a:lnTo>
                <a:lnTo>
                  <a:pt x="2556" y="696"/>
                </a:lnTo>
                <a:lnTo>
                  <a:pt x="2563" y="617"/>
                </a:lnTo>
                <a:lnTo>
                  <a:pt x="2563" y="525"/>
                </a:lnTo>
                <a:lnTo>
                  <a:pt x="2570" y="433"/>
                </a:lnTo>
                <a:lnTo>
                  <a:pt x="2570" y="348"/>
                </a:lnTo>
                <a:lnTo>
                  <a:pt x="2577" y="277"/>
                </a:lnTo>
                <a:lnTo>
                  <a:pt x="2577" y="213"/>
                </a:lnTo>
                <a:lnTo>
                  <a:pt x="2584" y="178"/>
                </a:lnTo>
                <a:lnTo>
                  <a:pt x="2584" y="156"/>
                </a:lnTo>
                <a:lnTo>
                  <a:pt x="2592" y="163"/>
                </a:lnTo>
                <a:lnTo>
                  <a:pt x="2599" y="185"/>
                </a:lnTo>
                <a:lnTo>
                  <a:pt x="2599" y="227"/>
                </a:lnTo>
                <a:lnTo>
                  <a:pt x="2606" y="284"/>
                </a:lnTo>
                <a:lnTo>
                  <a:pt x="2606" y="355"/>
                </a:lnTo>
                <a:lnTo>
                  <a:pt x="2613" y="426"/>
                </a:lnTo>
                <a:lnTo>
                  <a:pt x="2613" y="497"/>
                </a:lnTo>
                <a:lnTo>
                  <a:pt x="2620" y="568"/>
                </a:lnTo>
                <a:lnTo>
                  <a:pt x="2620" y="625"/>
                </a:lnTo>
                <a:lnTo>
                  <a:pt x="2627" y="667"/>
                </a:lnTo>
                <a:lnTo>
                  <a:pt x="2627" y="688"/>
                </a:lnTo>
                <a:lnTo>
                  <a:pt x="2634" y="703"/>
                </a:lnTo>
                <a:lnTo>
                  <a:pt x="2634" y="696"/>
                </a:lnTo>
                <a:lnTo>
                  <a:pt x="2641" y="674"/>
                </a:lnTo>
                <a:lnTo>
                  <a:pt x="2648" y="639"/>
                </a:lnTo>
                <a:lnTo>
                  <a:pt x="2648" y="596"/>
                </a:lnTo>
                <a:lnTo>
                  <a:pt x="2655" y="554"/>
                </a:lnTo>
                <a:lnTo>
                  <a:pt x="2655" y="504"/>
                </a:lnTo>
                <a:lnTo>
                  <a:pt x="2662" y="461"/>
                </a:lnTo>
                <a:lnTo>
                  <a:pt x="2662" y="426"/>
                </a:lnTo>
                <a:lnTo>
                  <a:pt x="2669" y="398"/>
                </a:lnTo>
                <a:lnTo>
                  <a:pt x="2669" y="383"/>
                </a:lnTo>
                <a:lnTo>
                  <a:pt x="2677" y="383"/>
                </a:lnTo>
              </a:path>
            </a:pathLst>
          </a:custGeom>
          <a:noFill/>
          <a:ln w="11113" cap="flat">
            <a:solidFill>
              <a:srgbClr val="FEBA6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184" y="4501197"/>
            <a:ext cx="4128135" cy="12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783" y="1415892"/>
            <a:ext cx="2242185" cy="224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9"/>
          <p:cNvSpPr>
            <a:spLocks noChangeArrowheads="1"/>
          </p:cNvSpPr>
          <p:nvPr/>
        </p:nvSpPr>
        <p:spPr bwMode="auto">
          <a:xfrm>
            <a:off x="2165350" y="2507853"/>
            <a:ext cx="282575" cy="82074"/>
          </a:xfrm>
          <a:prstGeom prst="rect">
            <a:avLst/>
          </a:prstGeom>
          <a:solidFill>
            <a:schemeClr val="tx1"/>
          </a:solidFill>
          <a:ln w="12700" cap="rnd">
            <a:solidFill>
              <a:srgbClr val="FFFFCC"/>
            </a:solidFill>
            <a:prstDash val="sysDot"/>
            <a:miter lim="800000"/>
            <a:headEnd type="none" w="sm" len="sm"/>
            <a:tailEnd type="none" w="sm" len="sm"/>
          </a:ln>
          <a:effectLst/>
        </p:spPr>
        <p:txBody>
          <a:bodyPr wrap="none" anchor="ctr"/>
          <a:lstStyle/>
          <a:p>
            <a:endParaRPr lang="en-US"/>
          </a:p>
        </p:txBody>
      </p:sp>
      <p:sp>
        <p:nvSpPr>
          <p:cNvPr id="13" name="Text Box 10"/>
          <p:cNvSpPr txBox="1">
            <a:spLocks noChangeArrowheads="1"/>
          </p:cNvSpPr>
          <p:nvPr/>
        </p:nvSpPr>
        <p:spPr bwMode="auto">
          <a:xfrm>
            <a:off x="5174912" y="358349"/>
            <a:ext cx="2170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Radiofrequency signal (RF)</a:t>
            </a:r>
            <a:endParaRPr lang="en-US" altLang="en-US" sz="1400" dirty="0">
              <a:sym typeface="Symbol" panose="05050102010706020507" pitchFamily="18" charset="2"/>
            </a:endParaRPr>
          </a:p>
        </p:txBody>
      </p:sp>
      <p:pic>
        <p:nvPicPr>
          <p:cNvPr id="1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0013" y="3174365"/>
            <a:ext cx="64612"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12"/>
          <p:cNvSpPr>
            <a:spLocks noChangeShapeType="1"/>
          </p:cNvSpPr>
          <p:nvPr/>
        </p:nvSpPr>
        <p:spPr bwMode="auto">
          <a:xfrm>
            <a:off x="4297363" y="2385735"/>
            <a:ext cx="3757612" cy="1746"/>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3"/>
          <p:cNvSpPr>
            <a:spLocks noChangeShapeType="1"/>
          </p:cNvSpPr>
          <p:nvPr/>
        </p:nvSpPr>
        <p:spPr bwMode="auto">
          <a:xfrm>
            <a:off x="4375150" y="1319292"/>
            <a:ext cx="3757613" cy="1746"/>
          </a:xfrm>
          <a:prstGeom prst="line">
            <a:avLst/>
          </a:prstGeom>
          <a:noFill/>
          <a:ln w="9525">
            <a:solidFill>
              <a:srgbClr val="FFFFC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4"/>
          <p:cNvSpPr>
            <a:spLocks noChangeShapeType="1"/>
          </p:cNvSpPr>
          <p:nvPr/>
        </p:nvSpPr>
        <p:spPr bwMode="auto">
          <a:xfrm>
            <a:off x="4381500" y="4008517"/>
            <a:ext cx="3757613" cy="1746"/>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5"/>
          <p:cNvSpPr>
            <a:spLocks noChangeShapeType="1"/>
          </p:cNvSpPr>
          <p:nvPr/>
        </p:nvSpPr>
        <p:spPr bwMode="auto">
          <a:xfrm flipH="1" flipV="1">
            <a:off x="2325686" y="2504757"/>
            <a:ext cx="1957388" cy="199644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6"/>
          <p:cNvSpPr>
            <a:spLocks noChangeShapeType="1"/>
          </p:cNvSpPr>
          <p:nvPr/>
        </p:nvSpPr>
        <p:spPr bwMode="auto">
          <a:xfrm flipV="1">
            <a:off x="8135938" y="3786347"/>
            <a:ext cx="466725" cy="0"/>
          </a:xfrm>
          <a:prstGeom prst="line">
            <a:avLst/>
          </a:prstGeom>
          <a:noFill/>
          <a:ln w="12700">
            <a:solidFill>
              <a:srgbClr val="FFFFCC"/>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7"/>
          <p:cNvSpPr>
            <a:spLocks noChangeShapeType="1"/>
          </p:cNvSpPr>
          <p:nvPr/>
        </p:nvSpPr>
        <p:spPr bwMode="auto">
          <a:xfrm>
            <a:off x="8597900" y="3747929"/>
            <a:ext cx="0" cy="1089660"/>
          </a:xfrm>
          <a:prstGeom prst="line">
            <a:avLst/>
          </a:prstGeom>
          <a:noFill/>
          <a:ln w="12700">
            <a:solidFill>
              <a:srgbClr val="FF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8"/>
          <p:cNvSpPr>
            <a:spLocks noChangeShapeType="1"/>
          </p:cNvSpPr>
          <p:nvPr/>
        </p:nvSpPr>
        <p:spPr bwMode="auto">
          <a:xfrm flipH="1">
            <a:off x="8208963" y="4781709"/>
            <a:ext cx="395287" cy="0"/>
          </a:xfrm>
          <a:prstGeom prst="line">
            <a:avLst/>
          </a:prstGeom>
          <a:noFill/>
          <a:ln w="127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19"/>
          <p:cNvSpPr txBox="1">
            <a:spLocks noChangeArrowheads="1"/>
          </p:cNvSpPr>
          <p:nvPr/>
        </p:nvSpPr>
        <p:spPr bwMode="auto">
          <a:xfrm>
            <a:off x="5826531" y="1778024"/>
            <a:ext cx="8548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Envelope</a:t>
            </a:r>
            <a:endParaRPr lang="en-US" altLang="en-US" sz="1400" dirty="0">
              <a:sym typeface="Symbol" panose="05050102010706020507" pitchFamily="18" charset="2"/>
            </a:endParaRPr>
          </a:p>
        </p:txBody>
      </p:sp>
      <p:sp>
        <p:nvSpPr>
          <p:cNvPr id="23" name="Text Box 20"/>
          <p:cNvSpPr txBox="1">
            <a:spLocks noChangeArrowheads="1"/>
          </p:cNvSpPr>
          <p:nvPr/>
        </p:nvSpPr>
        <p:spPr bwMode="auto">
          <a:xfrm>
            <a:off x="5256601" y="3195200"/>
            <a:ext cx="20074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Logarithmic compression</a:t>
            </a:r>
            <a:endParaRPr lang="en-US" altLang="en-US" sz="1400" dirty="0">
              <a:sym typeface="Symbol" panose="05050102010706020507" pitchFamily="18" charset="2"/>
            </a:endParaRPr>
          </a:p>
        </p:txBody>
      </p:sp>
      <p:sp>
        <p:nvSpPr>
          <p:cNvPr id="24" name="Text Box 21"/>
          <p:cNvSpPr txBox="1">
            <a:spLocks noChangeArrowheads="1"/>
          </p:cNvSpPr>
          <p:nvPr/>
        </p:nvSpPr>
        <p:spPr bwMode="auto">
          <a:xfrm>
            <a:off x="8108519" y="918310"/>
            <a:ext cx="6183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depth</a:t>
            </a:r>
            <a:endParaRPr lang="en-US" altLang="en-US" sz="1400" dirty="0">
              <a:sym typeface="Symbol" panose="05050102010706020507" pitchFamily="18" charset="2"/>
            </a:endParaRPr>
          </a:p>
        </p:txBody>
      </p:sp>
      <p:sp>
        <p:nvSpPr>
          <p:cNvPr id="25" name="Line 22"/>
          <p:cNvSpPr>
            <a:spLocks noChangeShapeType="1"/>
          </p:cNvSpPr>
          <p:nvPr/>
        </p:nvSpPr>
        <p:spPr bwMode="auto">
          <a:xfrm>
            <a:off x="7880350" y="3646647"/>
            <a:ext cx="482600" cy="0"/>
          </a:xfrm>
          <a:prstGeom prst="line">
            <a:avLst/>
          </a:prstGeom>
          <a:noFill/>
          <a:ln w="12700" cap="rnd">
            <a:solidFill>
              <a:srgbClr val="FFFFCC"/>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3"/>
          <p:cNvSpPr>
            <a:spLocks noChangeShapeType="1"/>
          </p:cNvSpPr>
          <p:nvPr/>
        </p:nvSpPr>
        <p:spPr bwMode="auto">
          <a:xfrm>
            <a:off x="7970838" y="3741897"/>
            <a:ext cx="381000" cy="0"/>
          </a:xfrm>
          <a:prstGeom prst="line">
            <a:avLst/>
          </a:prstGeom>
          <a:noFill/>
          <a:ln w="12700" cap="rnd">
            <a:solidFill>
              <a:srgbClr val="FFFFCC"/>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4"/>
          <p:cNvSpPr>
            <a:spLocks noChangeShapeType="1"/>
          </p:cNvSpPr>
          <p:nvPr/>
        </p:nvSpPr>
        <p:spPr bwMode="auto">
          <a:xfrm>
            <a:off x="7392988" y="3583147"/>
            <a:ext cx="958850" cy="0"/>
          </a:xfrm>
          <a:prstGeom prst="line">
            <a:avLst/>
          </a:prstGeom>
          <a:noFill/>
          <a:ln w="12700" cap="rnd">
            <a:solidFill>
              <a:srgbClr val="FFFFCC"/>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26"/>
          <p:cNvSpPr>
            <a:spLocks noChangeArrowheads="1"/>
          </p:cNvSpPr>
          <p:nvPr/>
        </p:nvSpPr>
        <p:spPr bwMode="auto">
          <a:xfrm>
            <a:off x="4349750" y="4701143"/>
            <a:ext cx="3813175" cy="165894"/>
          </a:xfrm>
          <a:prstGeom prst="rect">
            <a:avLst/>
          </a:prstGeom>
          <a:noFill/>
          <a:ln w="12700" cap="rnd">
            <a:solidFill>
              <a:srgbClr val="FFFFCC"/>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Footer Placeholder 2"/>
          <p:cNvSpPr>
            <a:spLocks noGrp="1"/>
          </p:cNvSpPr>
          <p:nvPr>
            <p:ph type="ftr" sz="quarter" idx="3"/>
          </p:nvPr>
        </p:nvSpPr>
        <p:spPr/>
        <p:txBody>
          <a:bodyPr/>
          <a:lstStyle/>
          <a:p>
            <a:pPr algn="ctr"/>
            <a:r>
              <a:rPr lang="en-US" sz="1000" dirty="0" smtClean="0"/>
              <a:t>D000182230/A Internal Use Only Not for Distribution</a:t>
            </a:r>
            <a:endParaRPr lang="en-US" sz="10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13</a:t>
            </a:fld>
            <a:endParaRPr lang="en-US" dirty="0"/>
          </a:p>
        </p:txBody>
      </p:sp>
      <p:sp>
        <p:nvSpPr>
          <p:cNvPr id="5" name="TextBox 4"/>
          <p:cNvSpPr txBox="1"/>
          <p:nvPr/>
        </p:nvSpPr>
        <p:spPr>
          <a:xfrm>
            <a:off x="170092" y="4631333"/>
            <a:ext cx="7952234" cy="492680"/>
          </a:xfrm>
          <a:prstGeom prst="rect">
            <a:avLst/>
          </a:prstGeom>
        </p:spPr>
        <p:txBody>
          <a:bodyPr vert="horz" wrap="square" lIns="0" tIns="0" rIns="0" bIns="0" spcCol="385658" rtlCol="0">
            <a:noAutofit/>
          </a:bodyPr>
          <a:lstStyle/>
          <a:p>
            <a:r>
              <a:rPr lang="en-US" sz="1200" dirty="0" smtClean="0"/>
              <a:t>https</a:t>
            </a:r>
            <a:r>
              <a:rPr lang="en-US" sz="1200" dirty="0"/>
              <a:t>://www.nde-ed.org/EducationResources/CommunityCollege/Ultrasonics/Physics/refractionsnells.htm </a:t>
            </a:r>
          </a:p>
          <a:p>
            <a:endParaRPr lang="en-US" sz="1400" dirty="0" smtClean="0"/>
          </a:p>
        </p:txBody>
      </p:sp>
    </p:spTree>
    <p:extLst>
      <p:ext uri="{BB962C8B-B14F-4D97-AF65-F5344CB8AC3E}">
        <p14:creationId xmlns:p14="http://schemas.microsoft.com/office/powerpoint/2010/main" val="148242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pic>
        <p:nvPicPr>
          <p:cNvPr id="7" name="Picture 14" descr="&#10;vessel.bmp                                                     0000585D4GB                            ADDBAC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022" y="58406"/>
            <a:ext cx="4236395" cy="13880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F:\Ecc_Soft Plaqu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609" y="2658167"/>
            <a:ext cx="2078182" cy="2078182"/>
          </a:xfrm>
          <a:prstGeom prst="rect">
            <a:avLst/>
          </a:prstGeom>
          <a:noFill/>
          <a:ln w="9525">
            <a:solidFill>
              <a:srgbClr val="008080"/>
            </a:solidFill>
            <a:miter lim="800000"/>
            <a:headEnd/>
            <a:tailEnd/>
          </a:ln>
          <a:effectLst>
            <a:outerShdw dist="53882" dir="2700000" algn="ctr" rotWithShape="0">
              <a:srgbClr val="008080"/>
            </a:outerShdw>
          </a:effectLst>
          <a:extLst>
            <a:ext uri="{909E8E84-426E-40DD-AFC4-6F175D3DCCD1}">
              <a14:hiddenFill xmlns:a14="http://schemas.microsoft.com/office/drawing/2010/main">
                <a:solidFill>
                  <a:srgbClr val="FFFFFF"/>
                </a:solidFill>
              </a14:hiddenFill>
            </a:ext>
          </a:extLst>
        </p:spPr>
      </p:pic>
      <p:sp>
        <p:nvSpPr>
          <p:cNvPr id="9" name="Line 9"/>
          <p:cNvSpPr>
            <a:spLocks noChangeShapeType="1"/>
          </p:cNvSpPr>
          <p:nvPr/>
        </p:nvSpPr>
        <p:spPr bwMode="auto">
          <a:xfrm>
            <a:off x="2222430" y="702366"/>
            <a:ext cx="0" cy="55418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1"/>
          <p:cNvSpPr>
            <a:spLocks noChangeShapeType="1"/>
          </p:cNvSpPr>
          <p:nvPr/>
        </p:nvSpPr>
        <p:spPr bwMode="auto">
          <a:xfrm flipV="1">
            <a:off x="2222430" y="674656"/>
            <a:ext cx="4476243" cy="277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2"/>
          <p:cNvSpPr>
            <a:spLocks noChangeShapeType="1"/>
          </p:cNvSpPr>
          <p:nvPr/>
        </p:nvSpPr>
        <p:spPr bwMode="auto">
          <a:xfrm>
            <a:off x="2209420" y="2443769"/>
            <a:ext cx="0" cy="69272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3"/>
          <p:cNvSpPr>
            <a:spLocks noChangeShapeType="1"/>
          </p:cNvSpPr>
          <p:nvPr/>
        </p:nvSpPr>
        <p:spPr bwMode="auto">
          <a:xfrm>
            <a:off x="3641492" y="3722657"/>
            <a:ext cx="221672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6"/>
          <p:cNvSpPr>
            <a:spLocks noChangeArrowheads="1"/>
          </p:cNvSpPr>
          <p:nvPr/>
        </p:nvSpPr>
        <p:spPr bwMode="auto">
          <a:xfrm>
            <a:off x="315191" y="1392928"/>
            <a:ext cx="3788458" cy="923330"/>
          </a:xfrm>
          <a:prstGeom prst="rect">
            <a:avLst/>
          </a:prstGeom>
          <a:solidFill>
            <a:schemeClr val="accent1"/>
          </a:solidFill>
          <a:ln w="9525">
            <a:solidFill>
              <a:srgbClr val="009999"/>
            </a:solidFill>
            <a:miter lim="800000"/>
            <a:headEnd/>
            <a:tailEnd/>
          </a:ln>
          <a:effectLst>
            <a:outerShdw dist="35921" dir="2700000" algn="ctr" rotWithShape="0">
              <a:srgbClr val="009999"/>
            </a:outerShdw>
          </a:effec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en-US" sz="2000" dirty="0">
                <a:solidFill>
                  <a:schemeClr val="bg1"/>
                </a:solidFill>
              </a:rPr>
              <a:t> </a:t>
            </a:r>
            <a:r>
              <a:rPr lang="en-US" altLang="en-US" sz="2000" dirty="0">
                <a:solidFill>
                  <a:schemeClr val="bg1"/>
                </a:solidFill>
              </a:rPr>
              <a:t>High frequency sound waves</a:t>
            </a:r>
            <a:endParaRPr lang="sv-SE" altLang="en-US" sz="2000" dirty="0">
              <a:solidFill>
                <a:schemeClr val="bg1"/>
              </a:solidFill>
            </a:endParaRPr>
          </a:p>
          <a:p>
            <a:pPr eaLnBrk="1" hangingPunct="1"/>
            <a:r>
              <a:rPr lang="sv-SE" altLang="en-US" sz="2000" dirty="0">
                <a:solidFill>
                  <a:schemeClr val="bg1"/>
                </a:solidFill>
              </a:rPr>
              <a:t> </a:t>
            </a:r>
            <a:r>
              <a:rPr lang="en-US" altLang="en-US" sz="2000" dirty="0">
                <a:solidFill>
                  <a:schemeClr val="bg1"/>
                </a:solidFill>
              </a:rPr>
              <a:t>echo off vessel walls and are</a:t>
            </a:r>
          </a:p>
          <a:p>
            <a:pPr eaLnBrk="1" hangingPunct="1"/>
            <a:r>
              <a:rPr lang="sv-SE" altLang="en-US" sz="2000" dirty="0">
                <a:solidFill>
                  <a:schemeClr val="bg1"/>
                </a:solidFill>
              </a:rPr>
              <a:t> </a:t>
            </a:r>
            <a:r>
              <a:rPr lang="en-US" altLang="en-US" sz="2000" dirty="0">
                <a:solidFill>
                  <a:schemeClr val="bg1"/>
                </a:solidFill>
              </a:rPr>
              <a:t>sent back to system</a:t>
            </a:r>
          </a:p>
        </p:txBody>
      </p:sp>
      <p:sp>
        <p:nvSpPr>
          <p:cNvPr id="14" name="Rectangle 17"/>
          <p:cNvSpPr>
            <a:spLocks noChangeArrowheads="1"/>
          </p:cNvSpPr>
          <p:nvPr/>
        </p:nvSpPr>
        <p:spPr bwMode="auto">
          <a:xfrm>
            <a:off x="1043906" y="3414881"/>
            <a:ext cx="2331028" cy="615553"/>
          </a:xfrm>
          <a:prstGeom prst="rect">
            <a:avLst/>
          </a:prstGeom>
          <a:solidFill>
            <a:schemeClr val="accent1"/>
          </a:solidFill>
          <a:ln w="9525">
            <a:solidFill>
              <a:srgbClr val="009999"/>
            </a:solidFill>
            <a:miter lim="800000"/>
            <a:headEnd/>
            <a:tailEnd/>
          </a:ln>
          <a:effectLst>
            <a:outerShdw dist="35921" dir="2700000" algn="ctr" rotWithShape="0">
              <a:srgbClr val="009999"/>
            </a:outerShdw>
          </a:effectLst>
        </p:spPr>
        <p:txBody>
          <a:bodyPr wrap="squar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de-DE" altLang="en-US" sz="2000" dirty="0">
                <a:solidFill>
                  <a:schemeClr val="bg1"/>
                </a:solidFill>
              </a:rPr>
              <a:t> </a:t>
            </a:r>
            <a:r>
              <a:rPr lang="en-US" altLang="en-US" sz="2000" dirty="0">
                <a:solidFill>
                  <a:schemeClr val="bg1"/>
                </a:solidFill>
              </a:rPr>
              <a:t>System electronics</a:t>
            </a:r>
          </a:p>
          <a:p>
            <a:pPr eaLnBrk="1" hangingPunct="1"/>
            <a:r>
              <a:rPr lang="sv-SE" altLang="en-US" sz="2000" dirty="0">
                <a:solidFill>
                  <a:schemeClr val="bg1"/>
                </a:solidFill>
              </a:rPr>
              <a:t> </a:t>
            </a:r>
            <a:r>
              <a:rPr lang="en-US" altLang="en-US" sz="2000" dirty="0">
                <a:solidFill>
                  <a:schemeClr val="bg1"/>
                </a:solidFill>
              </a:rPr>
              <a:t>process the signal</a:t>
            </a:r>
          </a:p>
        </p:txBody>
      </p:sp>
      <p:sp>
        <p:nvSpPr>
          <p:cNvPr id="2" name="Slide Number Placeholder 1"/>
          <p:cNvSpPr>
            <a:spLocks noGrp="1"/>
          </p:cNvSpPr>
          <p:nvPr>
            <p:ph type="sldNum" sz="quarter" idx="4"/>
          </p:nvPr>
        </p:nvSpPr>
        <p:spPr/>
        <p:txBody>
          <a:bodyPr/>
          <a:lstStyle/>
          <a:p>
            <a:fld id="{793332C0-45F3-49F7-8962-3AD7701CBA4A}" type="slidenum">
              <a:rPr lang="en-US" smtClean="0"/>
              <a:pPr/>
              <a:t>14</a:t>
            </a:fld>
            <a:endParaRPr lang="en-US" dirty="0"/>
          </a:p>
        </p:txBody>
      </p:sp>
    </p:spTree>
    <p:extLst>
      <p:ext uri="{BB962C8B-B14F-4D97-AF65-F5344CB8AC3E}">
        <p14:creationId xmlns:p14="http://schemas.microsoft.com/office/powerpoint/2010/main" val="370807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28672" y="1539000"/>
            <a:ext cx="7519874" cy="1215000"/>
          </a:xfrm>
        </p:spPr>
        <p:txBody>
          <a:bodyPr/>
          <a:lstStyle/>
          <a:p>
            <a:r>
              <a:rPr lang="en-US" dirty="0" smtClean="0"/>
              <a:t>IVUS catheter types and beams</a:t>
            </a:r>
            <a:endParaRPr lang="en-US" dirty="0"/>
          </a:p>
        </p:txBody>
      </p:sp>
      <p:sp>
        <p:nvSpPr>
          <p:cNvPr id="5" name="Footer Placeholder 4"/>
          <p:cNvSpPr>
            <a:spLocks noGrp="1"/>
          </p:cNvSpPr>
          <p:nvPr>
            <p:ph type="ftr" sz="quarter" idx="4294967295"/>
          </p:nvPr>
        </p:nvSpPr>
        <p:spPr>
          <a:xfrm>
            <a:off x="2633602" y="4884738"/>
            <a:ext cx="3910013" cy="107950"/>
          </a:xfrm>
        </p:spPr>
        <p:txBody>
          <a:bodyPr/>
          <a:lstStyle/>
          <a:p>
            <a:pPr algn="ctr"/>
            <a:r>
              <a:rPr lang="en-US" sz="1000" smtClean="0"/>
              <a:t>D000182230/A Internal Use Only Not for Distribution</a:t>
            </a:r>
            <a:endParaRPr lang="en-US" sz="1000" dirty="0"/>
          </a:p>
        </p:txBody>
      </p:sp>
      <p:sp>
        <p:nvSpPr>
          <p:cNvPr id="4" name="Slide Number Placeholder 4"/>
          <p:cNvSpPr txBox="1">
            <a:spLocks/>
          </p:cNvSpPr>
          <p:nvPr/>
        </p:nvSpPr>
        <p:spPr>
          <a:xfrm>
            <a:off x="192393" y="4808306"/>
            <a:ext cx="475427" cy="184382"/>
          </a:xfrm>
          <a:prstGeom prst="rect">
            <a:avLst/>
          </a:prstGeom>
        </p:spPr>
        <p:txBody>
          <a:bodyPr/>
          <a:lst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r>
              <a:rPr lang="en-US" sz="900" dirty="0" smtClean="0"/>
              <a:t>15</a:t>
            </a:r>
            <a:endParaRPr lang="en-US" sz="900" dirty="0"/>
          </a:p>
        </p:txBody>
      </p:sp>
    </p:spTree>
    <p:extLst>
      <p:ext uri="{BB962C8B-B14F-4D97-AF65-F5344CB8AC3E}">
        <p14:creationId xmlns:p14="http://schemas.microsoft.com/office/powerpoint/2010/main" val="1130293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Types of IVUS catheters</a:t>
            </a:r>
            <a:endParaRPr lang="en-US"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pic>
        <p:nvPicPr>
          <p:cNvPr id="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083" y="1079500"/>
            <a:ext cx="4800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2105645" y="2120900"/>
            <a:ext cx="70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000">
                <a:solidFill>
                  <a:srgbClr val="FCFEB9"/>
                </a:solidFill>
              </a:rPr>
              <a:t>array</a:t>
            </a:r>
          </a:p>
        </p:txBody>
      </p:sp>
      <p:sp>
        <p:nvSpPr>
          <p:cNvPr id="9" name="Rectangle 6"/>
          <p:cNvSpPr>
            <a:spLocks noChangeArrowheads="1"/>
          </p:cNvSpPr>
          <p:nvPr/>
        </p:nvSpPr>
        <p:spPr bwMode="auto">
          <a:xfrm>
            <a:off x="2105645" y="4022725"/>
            <a:ext cx="1658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000">
                <a:solidFill>
                  <a:srgbClr val="FCFEB9"/>
                </a:solidFill>
              </a:rPr>
              <a:t>single element</a:t>
            </a:r>
          </a:p>
        </p:txBody>
      </p:sp>
      <p:sp>
        <p:nvSpPr>
          <p:cNvPr id="10" name="Rectangle 7"/>
          <p:cNvSpPr>
            <a:spLocks noChangeArrowheads="1"/>
          </p:cNvSpPr>
          <p:nvPr/>
        </p:nvSpPr>
        <p:spPr bwMode="auto">
          <a:xfrm>
            <a:off x="5544170" y="2586038"/>
            <a:ext cx="1362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000">
                <a:solidFill>
                  <a:srgbClr val="FCFEB9"/>
                </a:solidFill>
              </a:rPr>
              <a:t>guide wires</a:t>
            </a:r>
          </a:p>
        </p:txBody>
      </p:sp>
      <p:sp>
        <p:nvSpPr>
          <p:cNvPr id="11" name="Line 8"/>
          <p:cNvSpPr>
            <a:spLocks noChangeShapeType="1"/>
          </p:cNvSpPr>
          <p:nvPr/>
        </p:nvSpPr>
        <p:spPr bwMode="auto">
          <a:xfrm flipH="1" flipV="1">
            <a:off x="6490320" y="2032000"/>
            <a:ext cx="1588" cy="550863"/>
          </a:xfrm>
          <a:prstGeom prst="line">
            <a:avLst/>
          </a:prstGeom>
          <a:noFill/>
          <a:ln w="25400">
            <a:solidFill>
              <a:srgbClr val="FAFD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9"/>
          <p:cNvSpPr>
            <a:spLocks noChangeShapeType="1"/>
          </p:cNvSpPr>
          <p:nvPr/>
        </p:nvSpPr>
        <p:spPr bwMode="auto">
          <a:xfrm>
            <a:off x="6490320" y="3032125"/>
            <a:ext cx="1588" cy="550863"/>
          </a:xfrm>
          <a:prstGeom prst="line">
            <a:avLst/>
          </a:prstGeom>
          <a:noFill/>
          <a:ln w="25400">
            <a:solidFill>
              <a:srgbClr val="FAFD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Slide Number Placeholder 2"/>
          <p:cNvSpPr>
            <a:spLocks noGrp="1"/>
          </p:cNvSpPr>
          <p:nvPr>
            <p:ph type="sldNum" sz="quarter" idx="4"/>
          </p:nvPr>
        </p:nvSpPr>
        <p:spPr/>
        <p:txBody>
          <a:bodyPr/>
          <a:lstStyle/>
          <a:p>
            <a:fld id="{793332C0-45F3-49F7-8962-3AD7701CBA4A}" type="slidenum">
              <a:rPr lang="en-US" smtClean="0"/>
              <a:pPr/>
              <a:t>16</a:t>
            </a:fld>
            <a:endParaRPr lang="en-US" dirty="0"/>
          </a:p>
        </p:txBody>
      </p:sp>
    </p:spTree>
    <p:extLst>
      <p:ext uri="{BB962C8B-B14F-4D97-AF65-F5344CB8AC3E}">
        <p14:creationId xmlns:p14="http://schemas.microsoft.com/office/powerpoint/2010/main" val="1314310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IVUS beams</a:t>
            </a:r>
            <a:endParaRPr lang="en-US" dirty="0"/>
          </a:p>
        </p:txBody>
      </p:sp>
      <p:sp>
        <p:nvSpPr>
          <p:cNvPr id="3" name="Text Placeholder 2"/>
          <p:cNvSpPr>
            <a:spLocks noGrp="1"/>
          </p:cNvSpPr>
          <p:nvPr>
            <p:ph type="body" sz="quarter" idx="13"/>
          </p:nvPr>
        </p:nvSpPr>
        <p:spPr>
          <a:xfrm>
            <a:off x="504825" y="1263651"/>
            <a:ext cx="2877712" cy="3460750"/>
          </a:xfrm>
        </p:spPr>
        <p:txBody>
          <a:bodyPr/>
          <a:lstStyle/>
          <a:p>
            <a:pPr marL="0" indent="0">
              <a:buNone/>
            </a:pPr>
            <a:r>
              <a:rPr lang="en-US" sz="1800" dirty="0" smtClean="0"/>
              <a:t>Phased array and single element transducers differ in their ability to focus on a certain fixed position.</a:t>
            </a:r>
            <a:endParaRPr lang="en-US" sz="1800"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pic>
        <p:nvPicPr>
          <p:cNvPr id="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1263651"/>
            <a:ext cx="4800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3824288" y="2506664"/>
            <a:ext cx="704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000">
                <a:solidFill>
                  <a:srgbClr val="FCFEB9"/>
                </a:solidFill>
              </a:rPr>
              <a:t>array</a:t>
            </a:r>
          </a:p>
        </p:txBody>
      </p:sp>
      <p:sp>
        <p:nvSpPr>
          <p:cNvPr id="8" name="Rectangle 6"/>
          <p:cNvSpPr>
            <a:spLocks noChangeArrowheads="1"/>
          </p:cNvSpPr>
          <p:nvPr/>
        </p:nvSpPr>
        <p:spPr bwMode="auto">
          <a:xfrm>
            <a:off x="3824288" y="4281489"/>
            <a:ext cx="165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000">
                <a:solidFill>
                  <a:srgbClr val="FCFEB9"/>
                </a:solidFill>
              </a:rPr>
              <a:t>single element</a:t>
            </a:r>
          </a:p>
        </p:txBody>
      </p:sp>
      <p:sp>
        <p:nvSpPr>
          <p:cNvPr id="4" name="Slide Number Placeholder 3"/>
          <p:cNvSpPr>
            <a:spLocks noGrp="1"/>
          </p:cNvSpPr>
          <p:nvPr>
            <p:ph type="sldNum" sz="quarter" idx="4"/>
          </p:nvPr>
        </p:nvSpPr>
        <p:spPr/>
        <p:txBody>
          <a:bodyPr/>
          <a:lstStyle/>
          <a:p>
            <a:fld id="{793332C0-45F3-49F7-8962-3AD7701CBA4A}" type="slidenum">
              <a:rPr lang="en-US" smtClean="0"/>
              <a:pPr/>
              <a:t>17</a:t>
            </a:fld>
            <a:endParaRPr lang="en-US" dirty="0"/>
          </a:p>
        </p:txBody>
      </p:sp>
    </p:spTree>
    <p:extLst>
      <p:ext uri="{BB962C8B-B14F-4D97-AF65-F5344CB8AC3E}">
        <p14:creationId xmlns:p14="http://schemas.microsoft.com/office/powerpoint/2010/main" val="3736301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Phased array focus zone - far field</a:t>
            </a:r>
            <a:endParaRPr lang="en-US" dirty="0"/>
          </a:p>
        </p:txBody>
      </p:sp>
      <p:sp>
        <p:nvSpPr>
          <p:cNvPr id="3" name="Text Placeholder 2"/>
          <p:cNvSpPr>
            <a:spLocks noGrp="1"/>
          </p:cNvSpPr>
          <p:nvPr>
            <p:ph type="body" sz="quarter" idx="13"/>
          </p:nvPr>
        </p:nvSpPr>
        <p:spPr/>
        <p:txBody>
          <a:bodyPr/>
          <a:lstStyle/>
          <a:p>
            <a:pPr marL="0" indent="0">
              <a:lnSpc>
                <a:spcPct val="100000"/>
              </a:lnSpc>
              <a:buNone/>
            </a:pPr>
            <a:r>
              <a:rPr lang="en-US" sz="1800" dirty="0" smtClean="0"/>
              <a:t>Larger band width with lower frequency allows beam to focus on more information over a greater distance.</a:t>
            </a:r>
            <a:endParaRPr lang="en-US" sz="1800"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grpSp>
        <p:nvGrpSpPr>
          <p:cNvPr id="18" name="Group 17"/>
          <p:cNvGrpSpPr/>
          <p:nvPr/>
        </p:nvGrpSpPr>
        <p:grpSpPr>
          <a:xfrm>
            <a:off x="780585" y="2226305"/>
            <a:ext cx="7107043" cy="1401557"/>
            <a:chOff x="1813932" y="2226306"/>
            <a:chExt cx="4980878" cy="1435932"/>
          </a:xfrm>
        </p:grpSpPr>
        <p:sp>
          <p:nvSpPr>
            <p:cNvPr id="6" name="Rectangle 5"/>
            <p:cNvSpPr/>
            <p:nvPr/>
          </p:nvSpPr>
          <p:spPr>
            <a:xfrm>
              <a:off x="1813932" y="2486501"/>
              <a:ext cx="416312" cy="9069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2252546" y="2486501"/>
              <a:ext cx="2817542" cy="7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230244" y="3387175"/>
              <a:ext cx="2847278" cy="6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070088" y="2226306"/>
              <a:ext cx="1680117" cy="260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77522" y="3387175"/>
              <a:ext cx="1717288" cy="275063"/>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4"/>
          </p:nvPr>
        </p:nvSpPr>
        <p:spPr/>
        <p:txBody>
          <a:bodyPr/>
          <a:lstStyle/>
          <a:p>
            <a:fld id="{793332C0-45F3-49F7-8962-3AD7701CBA4A}" type="slidenum">
              <a:rPr lang="en-US" smtClean="0"/>
              <a:pPr/>
              <a:t>18</a:t>
            </a:fld>
            <a:endParaRPr lang="en-US" dirty="0"/>
          </a:p>
        </p:txBody>
      </p:sp>
    </p:spTree>
    <p:extLst>
      <p:ext uri="{BB962C8B-B14F-4D97-AF65-F5344CB8AC3E}">
        <p14:creationId xmlns:p14="http://schemas.microsoft.com/office/powerpoint/2010/main" val="3469399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Fixed array focus zone - near field</a:t>
            </a:r>
            <a:endParaRPr lang="en-US" dirty="0"/>
          </a:p>
        </p:txBody>
      </p:sp>
      <p:sp>
        <p:nvSpPr>
          <p:cNvPr id="3" name="Text Placeholder 2"/>
          <p:cNvSpPr>
            <a:spLocks noGrp="1"/>
          </p:cNvSpPr>
          <p:nvPr>
            <p:ph type="body" sz="quarter" idx="13"/>
          </p:nvPr>
        </p:nvSpPr>
        <p:spPr/>
        <p:txBody>
          <a:bodyPr/>
          <a:lstStyle/>
          <a:p>
            <a:pPr marL="0" indent="0">
              <a:lnSpc>
                <a:spcPct val="100000"/>
              </a:lnSpc>
              <a:buNone/>
            </a:pPr>
            <a:r>
              <a:rPr lang="en-US" sz="1800" dirty="0" smtClean="0"/>
              <a:t>Smaller band width with higher frequency allows beam to focus on less information over a shorter period of distance which gives higher resolution in a focused area.</a:t>
            </a:r>
            <a:endParaRPr lang="en-US" sz="1800" dirty="0"/>
          </a:p>
        </p:txBody>
      </p:sp>
      <p:sp>
        <p:nvSpPr>
          <p:cNvPr id="5" name="Footer Placeholder 4"/>
          <p:cNvSpPr>
            <a:spLocks noGrp="1"/>
          </p:cNvSpPr>
          <p:nvPr>
            <p:ph type="ftr" sz="quarter" idx="3"/>
          </p:nvPr>
        </p:nvSpPr>
        <p:spPr/>
        <p:txBody>
          <a:bodyPr/>
          <a:lstStyle/>
          <a:p>
            <a:pPr algn="ctr"/>
            <a:r>
              <a:rPr lang="en-US" sz="1000" dirty="0" smtClean="0"/>
              <a:t>D000182230/A Internal Use Only Not for Distribution</a:t>
            </a:r>
            <a:endParaRPr lang="en-US" sz="1000" dirty="0"/>
          </a:p>
        </p:txBody>
      </p:sp>
      <p:grpSp>
        <p:nvGrpSpPr>
          <p:cNvPr id="20" name="Group 19"/>
          <p:cNvGrpSpPr/>
          <p:nvPr/>
        </p:nvGrpSpPr>
        <p:grpSpPr>
          <a:xfrm>
            <a:off x="504825" y="2237677"/>
            <a:ext cx="7866024" cy="2163337"/>
            <a:chOff x="1813932" y="2074127"/>
            <a:chExt cx="4980878" cy="1732156"/>
          </a:xfrm>
        </p:grpSpPr>
        <p:sp>
          <p:nvSpPr>
            <p:cNvPr id="6" name="Rectangle 5"/>
            <p:cNvSpPr/>
            <p:nvPr/>
          </p:nvSpPr>
          <p:spPr>
            <a:xfrm>
              <a:off x="1813932" y="2486501"/>
              <a:ext cx="416312" cy="90696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2259980" y="2486501"/>
              <a:ext cx="2817542" cy="743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flipV="1">
              <a:off x="2230244" y="3387175"/>
              <a:ext cx="2847278" cy="629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flipV="1">
              <a:off x="5077522" y="2233740"/>
              <a:ext cx="1680117" cy="26019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a:xfrm>
              <a:off x="5077522" y="3387175"/>
              <a:ext cx="1717288" cy="27506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angle 6"/>
            <p:cNvSpPr/>
            <p:nvPr/>
          </p:nvSpPr>
          <p:spPr>
            <a:xfrm>
              <a:off x="1821366" y="2743200"/>
              <a:ext cx="416312" cy="3717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252546" y="2743200"/>
              <a:ext cx="1405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45112" y="3122341"/>
              <a:ext cx="14050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57600" y="2074127"/>
              <a:ext cx="2103863" cy="669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57600" y="3122341"/>
              <a:ext cx="2088995" cy="683942"/>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4"/>
          </p:nvPr>
        </p:nvSpPr>
        <p:spPr/>
        <p:txBody>
          <a:bodyPr/>
          <a:lstStyle/>
          <a:p>
            <a:fld id="{793332C0-45F3-49F7-8962-3AD7701CBA4A}" type="slidenum">
              <a:rPr lang="en-US" smtClean="0"/>
              <a:pPr/>
              <a:t>19</a:t>
            </a:fld>
            <a:endParaRPr lang="en-US" dirty="0"/>
          </a:p>
        </p:txBody>
      </p:sp>
    </p:spTree>
    <p:extLst>
      <p:ext uri="{BB962C8B-B14F-4D97-AF65-F5344CB8AC3E}">
        <p14:creationId xmlns:p14="http://schemas.microsoft.com/office/powerpoint/2010/main" val="4094752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Overview</a:t>
            </a:r>
            <a:endParaRPr lang="en-US" dirty="0"/>
          </a:p>
        </p:txBody>
      </p:sp>
      <p:sp>
        <p:nvSpPr>
          <p:cNvPr id="3" name="Text Placeholder 2"/>
          <p:cNvSpPr>
            <a:spLocks noGrp="1"/>
          </p:cNvSpPr>
          <p:nvPr>
            <p:ph type="body" sz="quarter" idx="13"/>
          </p:nvPr>
        </p:nvSpPr>
        <p:spPr/>
        <p:txBody>
          <a:bodyPr/>
          <a:lstStyle/>
          <a:p>
            <a:r>
              <a:rPr lang="en-US" sz="1800" dirty="0" smtClean="0"/>
              <a:t>How an ultrasound signal is generated</a:t>
            </a:r>
          </a:p>
          <a:p>
            <a:endParaRPr lang="en-US" sz="1800" dirty="0"/>
          </a:p>
          <a:p>
            <a:r>
              <a:rPr lang="en-US" sz="1800" dirty="0" smtClean="0"/>
              <a:t>IVUS image formation</a:t>
            </a:r>
          </a:p>
          <a:p>
            <a:endParaRPr lang="en-US" sz="1800" dirty="0"/>
          </a:p>
          <a:p>
            <a:r>
              <a:rPr lang="en-US" sz="1800" dirty="0" smtClean="0"/>
              <a:t>Catheter types and beams</a:t>
            </a:r>
          </a:p>
          <a:p>
            <a:endParaRPr lang="en-US" sz="1800" dirty="0"/>
          </a:p>
          <a:p>
            <a:r>
              <a:rPr lang="en-US" sz="1800" dirty="0" smtClean="0"/>
              <a:t>IVUS catheter construction</a:t>
            </a:r>
            <a:endParaRPr lang="en-US" sz="1800" dirty="0"/>
          </a:p>
        </p:txBody>
      </p:sp>
      <p:sp>
        <p:nvSpPr>
          <p:cNvPr id="5" name="Footer Placeholder 4"/>
          <p:cNvSpPr>
            <a:spLocks noGrp="1"/>
          </p:cNvSpPr>
          <p:nvPr>
            <p:ph type="ftr" sz="quarter" idx="3"/>
          </p:nvPr>
        </p:nvSpPr>
        <p:spPr/>
        <p:txBody>
          <a:bodyPr/>
          <a:lstStyle/>
          <a:p>
            <a:pPr algn="ctr"/>
            <a:r>
              <a:rPr lang="en-US" sz="1000" dirty="0" smtClean="0"/>
              <a:t>D000182230/A Internal Use Only Not for Distribution</a:t>
            </a:r>
            <a:endParaRPr lang="en-US" sz="10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a:t>
            </a:fld>
            <a:endParaRPr lang="en-US" dirty="0"/>
          </a:p>
        </p:txBody>
      </p:sp>
    </p:spTree>
    <p:extLst>
      <p:ext uri="{BB962C8B-B14F-4D97-AF65-F5344CB8AC3E}">
        <p14:creationId xmlns:p14="http://schemas.microsoft.com/office/powerpoint/2010/main" val="1667892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28672" y="1539000"/>
            <a:ext cx="7519874" cy="1215000"/>
          </a:xfrm>
        </p:spPr>
        <p:txBody>
          <a:bodyPr/>
          <a:lstStyle/>
          <a:p>
            <a:r>
              <a:rPr lang="en-US" dirty="0" smtClean="0"/>
              <a:t>IVUS catheter construction</a:t>
            </a:r>
            <a:endParaRPr lang="en-US" dirty="0"/>
          </a:p>
        </p:txBody>
      </p:sp>
      <p:sp>
        <p:nvSpPr>
          <p:cNvPr id="5" name="Footer Placeholder 4"/>
          <p:cNvSpPr>
            <a:spLocks noGrp="1"/>
          </p:cNvSpPr>
          <p:nvPr>
            <p:ph type="ftr" sz="quarter" idx="4294967295"/>
          </p:nvPr>
        </p:nvSpPr>
        <p:spPr>
          <a:xfrm>
            <a:off x="2633602" y="4884738"/>
            <a:ext cx="3910013" cy="107950"/>
          </a:xfrm>
        </p:spPr>
        <p:txBody>
          <a:bodyPr/>
          <a:lstStyle/>
          <a:p>
            <a:pPr algn="ctr"/>
            <a:r>
              <a:rPr lang="en-US" sz="1000" smtClean="0"/>
              <a:t>D000182230/A Internal Use Only Not for Distribution</a:t>
            </a:r>
            <a:endParaRPr lang="en-US" sz="1000" dirty="0"/>
          </a:p>
        </p:txBody>
      </p:sp>
      <p:sp>
        <p:nvSpPr>
          <p:cNvPr id="4" name="Slide Number Placeholder 4"/>
          <p:cNvSpPr txBox="1">
            <a:spLocks/>
          </p:cNvSpPr>
          <p:nvPr/>
        </p:nvSpPr>
        <p:spPr>
          <a:xfrm>
            <a:off x="192393" y="4808306"/>
            <a:ext cx="475427" cy="184382"/>
          </a:xfrm>
          <a:prstGeom prst="rect">
            <a:avLst/>
          </a:prstGeom>
        </p:spPr>
        <p:txBody>
          <a:bodyPr/>
          <a:lst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r>
              <a:rPr lang="en-US" sz="900" dirty="0" smtClean="0"/>
              <a:t>20</a:t>
            </a:r>
            <a:endParaRPr lang="en-US" sz="900" dirty="0"/>
          </a:p>
        </p:txBody>
      </p:sp>
    </p:spTree>
    <p:extLst>
      <p:ext uri="{BB962C8B-B14F-4D97-AF65-F5344CB8AC3E}">
        <p14:creationId xmlns:p14="http://schemas.microsoft.com/office/powerpoint/2010/main" val="291290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Phased </a:t>
            </a:r>
            <a:r>
              <a:rPr lang="en-US" dirty="0"/>
              <a:t>array IVUS </a:t>
            </a:r>
            <a:r>
              <a:rPr lang="en-US" dirty="0" smtClean="0"/>
              <a:t>catheter construction</a:t>
            </a:r>
            <a:endParaRPr lang="en-US"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808" y="904884"/>
            <a:ext cx="3297972" cy="384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793332C0-45F3-49F7-8962-3AD7701CBA4A}" type="slidenum">
              <a:rPr lang="en-US" smtClean="0"/>
              <a:pPr/>
              <a:t>21</a:t>
            </a:fld>
            <a:endParaRPr lang="en-US" dirty="0"/>
          </a:p>
        </p:txBody>
      </p:sp>
    </p:spTree>
    <p:extLst>
      <p:ext uri="{BB962C8B-B14F-4D97-AF65-F5344CB8AC3E}">
        <p14:creationId xmlns:p14="http://schemas.microsoft.com/office/powerpoint/2010/main" val="3667078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Phased array IVUS catheter </a:t>
            </a:r>
            <a:r>
              <a:rPr lang="en-US" dirty="0" smtClean="0"/>
              <a:t>construction</a:t>
            </a:r>
            <a:endParaRPr lang="en-US"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216" y="1184684"/>
            <a:ext cx="2495393" cy="295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2255" y="1113307"/>
            <a:ext cx="1654411" cy="47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2776" y="1778449"/>
            <a:ext cx="1335599" cy="150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3985" y="2467882"/>
            <a:ext cx="430331" cy="193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20867" y="1827707"/>
            <a:ext cx="467066" cy="288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9"/>
          <p:cNvSpPr>
            <a:spLocks noChangeShapeType="1"/>
          </p:cNvSpPr>
          <p:nvPr/>
        </p:nvSpPr>
        <p:spPr bwMode="auto">
          <a:xfrm flipH="1">
            <a:off x="2132970" y="1394077"/>
            <a:ext cx="544740" cy="1040612"/>
          </a:xfrm>
          <a:prstGeom prst="line">
            <a:avLst/>
          </a:prstGeom>
          <a:noFill/>
          <a:ln w="28575">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0"/>
          <p:cNvSpPr>
            <a:spLocks noChangeShapeType="1"/>
          </p:cNvSpPr>
          <p:nvPr/>
        </p:nvSpPr>
        <p:spPr bwMode="auto">
          <a:xfrm flipH="1" flipV="1">
            <a:off x="2351547" y="3006189"/>
            <a:ext cx="745206" cy="901700"/>
          </a:xfrm>
          <a:prstGeom prst="line">
            <a:avLst/>
          </a:prstGeom>
          <a:noFill/>
          <a:ln w="28575">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1"/>
          <p:cNvSpPr>
            <a:spLocks noChangeShapeType="1"/>
          </p:cNvSpPr>
          <p:nvPr/>
        </p:nvSpPr>
        <p:spPr bwMode="auto">
          <a:xfrm flipV="1">
            <a:off x="5042688" y="2523589"/>
            <a:ext cx="1458925" cy="825500"/>
          </a:xfrm>
          <a:prstGeom prst="line">
            <a:avLst/>
          </a:prstGeom>
          <a:noFill/>
          <a:ln w="28575">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2"/>
          <p:cNvSpPr txBox="1">
            <a:spLocks noChangeArrowheads="1"/>
          </p:cNvSpPr>
          <p:nvPr/>
        </p:nvSpPr>
        <p:spPr bwMode="auto">
          <a:xfrm>
            <a:off x="3297224" y="1184684"/>
            <a:ext cx="5593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effectLst>
                  <a:outerShdw blurRad="38100" dist="38100" dir="2700000" algn="tl">
                    <a:srgbClr val="C0C0C0"/>
                  </a:outerShdw>
                </a:effectLst>
              </a:rPr>
              <a:t>PZT</a:t>
            </a:r>
          </a:p>
        </p:txBody>
      </p:sp>
      <p:sp>
        <p:nvSpPr>
          <p:cNvPr id="15" name="Text Box 13"/>
          <p:cNvSpPr txBox="1">
            <a:spLocks noChangeArrowheads="1"/>
          </p:cNvSpPr>
          <p:nvPr/>
        </p:nvSpPr>
        <p:spPr bwMode="auto">
          <a:xfrm>
            <a:off x="1857786" y="4308994"/>
            <a:ext cx="11817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effectLst>
                  <a:outerShdw blurRad="38100" dist="38100" dir="2700000" algn="tl">
                    <a:srgbClr val="C0C0C0"/>
                  </a:outerShdw>
                </a:effectLst>
              </a:rPr>
              <a:t>Die (chip)</a:t>
            </a:r>
          </a:p>
        </p:txBody>
      </p:sp>
      <p:sp>
        <p:nvSpPr>
          <p:cNvPr id="16" name="Text Box 14"/>
          <p:cNvSpPr txBox="1">
            <a:spLocks noChangeArrowheads="1"/>
          </p:cNvSpPr>
          <p:nvPr/>
        </p:nvSpPr>
        <p:spPr bwMode="auto">
          <a:xfrm>
            <a:off x="3903143" y="4415376"/>
            <a:ext cx="14860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effectLst>
                  <a:outerShdw blurRad="38100" dist="38100" dir="2700000" algn="tl">
                    <a:srgbClr val="C0C0C0"/>
                  </a:outerShdw>
                </a:effectLst>
              </a:rPr>
              <a:t>Marker tube</a:t>
            </a:r>
          </a:p>
        </p:txBody>
      </p:sp>
      <p:sp>
        <p:nvSpPr>
          <p:cNvPr id="17" name="Text Box 15"/>
          <p:cNvSpPr txBox="1">
            <a:spLocks noChangeArrowheads="1"/>
          </p:cNvSpPr>
          <p:nvPr/>
        </p:nvSpPr>
        <p:spPr bwMode="auto">
          <a:xfrm>
            <a:off x="1078923" y="3517364"/>
            <a:ext cx="163333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effectLst>
                  <a:outerShdw blurRad="38100" dist="38100" dir="2700000" algn="tl">
                    <a:srgbClr val="C0C0C0"/>
                  </a:outerShdw>
                </a:effectLst>
              </a:rPr>
              <a:t>Flex</a:t>
            </a:r>
            <a:r>
              <a:rPr lang="en-US" altLang="en-US">
                <a:effectLst>
                  <a:outerShdw blurRad="38100" dist="38100" dir="2700000" algn="tl">
                    <a:srgbClr val="C0C0C0"/>
                  </a:outerShdw>
                </a:effectLst>
              </a:rPr>
              <a:t> </a:t>
            </a:r>
          </a:p>
          <a:p>
            <a:r>
              <a:rPr lang="en-US" altLang="en-US" sz="1800">
                <a:effectLst>
                  <a:outerShdw blurRad="38100" dist="38100" dir="2700000" algn="tl">
                    <a:srgbClr val="C0C0C0"/>
                  </a:outerShdw>
                </a:effectLst>
              </a:rPr>
              <a:t>(flexible circuit)</a:t>
            </a:r>
            <a:endParaRPr lang="en-US" altLang="en-US">
              <a:effectLst>
                <a:outerShdw blurRad="38100" dist="38100" dir="2700000" algn="tl">
                  <a:srgbClr val="C0C0C0"/>
                </a:outerShdw>
              </a:effectLst>
            </a:endParaRPr>
          </a:p>
        </p:txBody>
      </p:sp>
      <p:sp>
        <p:nvSpPr>
          <p:cNvPr id="18" name="Line 16"/>
          <p:cNvSpPr>
            <a:spLocks noChangeShapeType="1"/>
          </p:cNvSpPr>
          <p:nvPr/>
        </p:nvSpPr>
        <p:spPr bwMode="auto">
          <a:xfrm>
            <a:off x="7295403" y="1706653"/>
            <a:ext cx="745206"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7"/>
          <p:cNvSpPr txBox="1">
            <a:spLocks noChangeArrowheads="1"/>
          </p:cNvSpPr>
          <p:nvPr/>
        </p:nvSpPr>
        <p:spPr bwMode="auto">
          <a:xfrm>
            <a:off x="7329947" y="1308395"/>
            <a:ext cx="7825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effectLst>
                  <a:outerShdw blurRad="38100" dist="38100" dir="2700000" algn="tl">
                    <a:srgbClr val="C0C0C0"/>
                  </a:outerShdw>
                </a:effectLst>
              </a:rPr>
              <a:t>1 mm</a:t>
            </a:r>
          </a:p>
        </p:txBody>
      </p:sp>
      <p:sp>
        <p:nvSpPr>
          <p:cNvPr id="3" name="Slide Number Placeholder 2"/>
          <p:cNvSpPr>
            <a:spLocks noGrp="1"/>
          </p:cNvSpPr>
          <p:nvPr>
            <p:ph type="sldNum" sz="quarter" idx="4"/>
          </p:nvPr>
        </p:nvSpPr>
        <p:spPr/>
        <p:txBody>
          <a:bodyPr/>
          <a:lstStyle/>
          <a:p>
            <a:fld id="{793332C0-45F3-49F7-8962-3AD7701CBA4A}" type="slidenum">
              <a:rPr lang="en-US" smtClean="0"/>
              <a:pPr/>
              <a:t>22</a:t>
            </a:fld>
            <a:endParaRPr lang="en-US" dirty="0"/>
          </a:p>
        </p:txBody>
      </p:sp>
    </p:spTree>
    <p:extLst>
      <p:ext uri="{BB962C8B-B14F-4D97-AF65-F5344CB8AC3E}">
        <p14:creationId xmlns:p14="http://schemas.microsoft.com/office/powerpoint/2010/main" val="2792635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Phased array IVUS catheter construction</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086" y="1120955"/>
            <a:ext cx="1456302" cy="364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793" y="1998593"/>
            <a:ext cx="1361839" cy="161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6"/>
          <p:cNvSpPr>
            <a:spLocks noChangeArrowheads="1"/>
          </p:cNvSpPr>
          <p:nvPr/>
        </p:nvSpPr>
        <p:spPr bwMode="auto">
          <a:xfrm>
            <a:off x="1823762" y="1167163"/>
            <a:ext cx="314876" cy="609600"/>
          </a:xfrm>
          <a:prstGeom prst="curvedRightArrow">
            <a:avLst>
              <a:gd name="adj1" fmla="val 32000"/>
              <a:gd name="adj2" fmla="val 64000"/>
              <a:gd name="adj3" fmla="val 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 name="AutoShape 7"/>
          <p:cNvSpPr>
            <a:spLocks noChangeArrowheads="1"/>
          </p:cNvSpPr>
          <p:nvPr/>
        </p:nvSpPr>
        <p:spPr bwMode="auto">
          <a:xfrm flipH="1">
            <a:off x="2407962" y="1154463"/>
            <a:ext cx="314876" cy="609600"/>
          </a:xfrm>
          <a:prstGeom prst="curvedRightArrow">
            <a:avLst>
              <a:gd name="adj1" fmla="val 32000"/>
              <a:gd name="adj2" fmla="val 64000"/>
              <a:gd name="adj3" fmla="val 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 name="AutoShape 8"/>
          <p:cNvSpPr>
            <a:spLocks noChangeArrowheads="1"/>
          </p:cNvSpPr>
          <p:nvPr/>
        </p:nvSpPr>
        <p:spPr bwMode="auto">
          <a:xfrm>
            <a:off x="3225695" y="2856263"/>
            <a:ext cx="482810" cy="254000"/>
          </a:xfrm>
          <a:prstGeom prst="rightArrow">
            <a:avLst>
              <a:gd name="adj1" fmla="val 50000"/>
              <a:gd name="adj2" fmla="val 575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2" name="AutoShape 9"/>
          <p:cNvSpPr>
            <a:spLocks noChangeArrowheads="1"/>
          </p:cNvSpPr>
          <p:nvPr/>
        </p:nvSpPr>
        <p:spPr bwMode="auto">
          <a:xfrm>
            <a:off x="5841895" y="2856263"/>
            <a:ext cx="482810" cy="254000"/>
          </a:xfrm>
          <a:prstGeom prst="rightArrow">
            <a:avLst>
              <a:gd name="adj1" fmla="val 50000"/>
              <a:gd name="adj2" fmla="val 575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pic>
        <p:nvPicPr>
          <p:cNvPr id="1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118" y="1496937"/>
            <a:ext cx="661240" cy="291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3"/>
          </p:nvPr>
        </p:nvSpPr>
        <p:spPr/>
        <p:txBody>
          <a:bodyPr/>
          <a:lstStyle/>
          <a:p>
            <a:pPr algn="ctr"/>
            <a:r>
              <a:rPr lang="en-US" sz="1000" smtClean="0"/>
              <a:t>D000182230/A Internal Use Only Not for Distribution</a:t>
            </a:r>
            <a:endParaRPr lang="en-US" sz="10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23</a:t>
            </a:fld>
            <a:endParaRPr lang="en-US" dirty="0"/>
          </a:p>
        </p:txBody>
      </p:sp>
    </p:spTree>
    <p:extLst>
      <p:ext uri="{BB962C8B-B14F-4D97-AF65-F5344CB8AC3E}">
        <p14:creationId xmlns:p14="http://schemas.microsoft.com/office/powerpoint/2010/main" val="3123333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Phased array IVUS catheter </a:t>
            </a:r>
            <a:r>
              <a:rPr lang="en-US" dirty="0" smtClean="0"/>
              <a:t>construction on Visions PV .018</a:t>
            </a:r>
            <a:endParaRPr lang="en-US" dirty="0"/>
          </a:p>
          <a:p>
            <a:endParaRPr lang="en-US"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526" y="1127300"/>
            <a:ext cx="724215" cy="398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423" y="2441914"/>
            <a:ext cx="1031219" cy="164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6"/>
          <p:cNvSpPr>
            <a:spLocks noChangeShapeType="1"/>
          </p:cNvSpPr>
          <p:nvPr/>
        </p:nvSpPr>
        <p:spPr bwMode="auto">
          <a:xfrm flipV="1">
            <a:off x="3694177" y="2607838"/>
            <a:ext cx="3463636" cy="12700"/>
          </a:xfrm>
          <a:prstGeom prst="line">
            <a:avLst/>
          </a:prstGeom>
          <a:noFill/>
          <a:ln w="28575">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7"/>
          <p:cNvSpPr>
            <a:spLocks noChangeShapeType="1"/>
          </p:cNvSpPr>
          <p:nvPr/>
        </p:nvSpPr>
        <p:spPr bwMode="auto">
          <a:xfrm flipV="1">
            <a:off x="3763765" y="3844388"/>
            <a:ext cx="3400661" cy="12700"/>
          </a:xfrm>
          <a:prstGeom prst="line">
            <a:avLst/>
          </a:prstGeom>
          <a:noFill/>
          <a:ln w="28575">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8"/>
          <p:cNvSpPr>
            <a:spLocks noChangeShapeType="1"/>
          </p:cNvSpPr>
          <p:nvPr/>
        </p:nvSpPr>
        <p:spPr bwMode="auto">
          <a:xfrm>
            <a:off x="3805486" y="2871132"/>
            <a:ext cx="1983719" cy="0"/>
          </a:xfrm>
          <a:prstGeom prst="line">
            <a:avLst/>
          </a:prstGeom>
          <a:noFill/>
          <a:ln w="28575" cap="rnd">
            <a:solidFill>
              <a:schemeClr val="accent2"/>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
          <p:cNvSpPr>
            <a:spLocks noChangeShapeType="1"/>
          </p:cNvSpPr>
          <p:nvPr/>
        </p:nvSpPr>
        <p:spPr bwMode="auto">
          <a:xfrm>
            <a:off x="3806588" y="3167568"/>
            <a:ext cx="1994215" cy="0"/>
          </a:xfrm>
          <a:prstGeom prst="line">
            <a:avLst/>
          </a:prstGeom>
          <a:noFill/>
          <a:ln w="28575" cap="rnd">
            <a:solidFill>
              <a:schemeClr val="accent2"/>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AutoShape 11"/>
          <p:cNvSpPr>
            <a:spLocks/>
          </p:cNvSpPr>
          <p:nvPr/>
        </p:nvSpPr>
        <p:spPr bwMode="auto">
          <a:xfrm flipH="1">
            <a:off x="6068710" y="2860600"/>
            <a:ext cx="73471" cy="330200"/>
          </a:xfrm>
          <a:prstGeom prst="leftBrace">
            <a:avLst>
              <a:gd name="adj1" fmla="val 30952"/>
              <a:gd name="adj2" fmla="val 50000"/>
            </a:avLst>
          </a:prstGeom>
          <a:noFill/>
          <a:ln w="28575">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3"/>
          <p:cNvSpPr txBox="1">
            <a:spLocks noChangeArrowheads="1"/>
          </p:cNvSpPr>
          <p:nvPr/>
        </p:nvSpPr>
        <p:spPr bwMode="auto">
          <a:xfrm>
            <a:off x="6244889" y="2688724"/>
            <a:ext cx="13029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PZT </a:t>
            </a:r>
          </a:p>
          <a:p>
            <a:r>
              <a:rPr lang="en-US" altLang="en-US" dirty="0"/>
              <a:t>Transducers</a:t>
            </a:r>
          </a:p>
        </p:txBody>
      </p:sp>
      <p:sp>
        <p:nvSpPr>
          <p:cNvPr id="14" name="AutoShape 14"/>
          <p:cNvSpPr>
            <a:spLocks/>
          </p:cNvSpPr>
          <p:nvPr/>
        </p:nvSpPr>
        <p:spPr bwMode="auto">
          <a:xfrm>
            <a:off x="3249723" y="2588634"/>
            <a:ext cx="77407" cy="381000"/>
          </a:xfrm>
          <a:prstGeom prst="leftBrace">
            <a:avLst>
              <a:gd name="adj1" fmla="val 33898"/>
              <a:gd name="adj2" fmla="val 50000"/>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990000"/>
              </a:solidFill>
            </a:endParaRPr>
          </a:p>
        </p:txBody>
      </p:sp>
      <p:sp>
        <p:nvSpPr>
          <p:cNvPr id="15" name="Line 15"/>
          <p:cNvSpPr>
            <a:spLocks noChangeShapeType="1"/>
          </p:cNvSpPr>
          <p:nvPr/>
        </p:nvSpPr>
        <p:spPr bwMode="auto">
          <a:xfrm>
            <a:off x="2476708" y="3007734"/>
            <a:ext cx="3117274" cy="12700"/>
          </a:xfrm>
          <a:prstGeom prst="line">
            <a:avLst/>
          </a:prstGeom>
          <a:noFill/>
          <a:ln w="28575">
            <a:solidFill>
              <a:schemeClr val="tx1"/>
            </a:solidFill>
            <a:prstDash val="dash"/>
            <a:round/>
            <a:headEnd type="arrow"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AutoShape 16"/>
          <p:cNvSpPr>
            <a:spLocks/>
          </p:cNvSpPr>
          <p:nvPr/>
        </p:nvSpPr>
        <p:spPr bwMode="auto">
          <a:xfrm>
            <a:off x="3249723" y="3008664"/>
            <a:ext cx="77407" cy="381000"/>
          </a:xfrm>
          <a:prstGeom prst="leftBrace">
            <a:avLst>
              <a:gd name="adj1" fmla="val 33898"/>
              <a:gd name="adj2" fmla="val 50000"/>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990000"/>
              </a:solidFill>
            </a:endParaRPr>
          </a:p>
        </p:txBody>
      </p:sp>
      <p:sp>
        <p:nvSpPr>
          <p:cNvPr id="17" name="AutoShape 17"/>
          <p:cNvSpPr>
            <a:spLocks/>
          </p:cNvSpPr>
          <p:nvPr/>
        </p:nvSpPr>
        <p:spPr bwMode="auto">
          <a:xfrm>
            <a:off x="3249723" y="3438296"/>
            <a:ext cx="77407" cy="381000"/>
          </a:xfrm>
          <a:prstGeom prst="leftBrace">
            <a:avLst>
              <a:gd name="adj1" fmla="val 33898"/>
              <a:gd name="adj2" fmla="val 50000"/>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990000"/>
              </a:solidFill>
            </a:endParaRPr>
          </a:p>
        </p:txBody>
      </p:sp>
      <p:sp>
        <p:nvSpPr>
          <p:cNvPr id="18" name="Text Box 18"/>
          <p:cNvSpPr txBox="1">
            <a:spLocks noChangeArrowheads="1"/>
          </p:cNvSpPr>
          <p:nvPr/>
        </p:nvSpPr>
        <p:spPr bwMode="auto">
          <a:xfrm>
            <a:off x="2662834" y="2564822"/>
            <a:ext cx="569553" cy="36933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t>1/3</a:t>
            </a:r>
          </a:p>
        </p:txBody>
      </p:sp>
      <p:sp>
        <p:nvSpPr>
          <p:cNvPr id="19" name="AutoShape 19"/>
          <p:cNvSpPr>
            <a:spLocks/>
          </p:cNvSpPr>
          <p:nvPr/>
        </p:nvSpPr>
        <p:spPr bwMode="auto">
          <a:xfrm>
            <a:off x="2467833" y="1193798"/>
            <a:ext cx="57707" cy="1776765"/>
          </a:xfrm>
          <a:prstGeom prst="leftBrace">
            <a:avLst>
              <a:gd name="adj1" fmla="val 113804"/>
              <a:gd name="adj2" fmla="val 50000"/>
            </a:avLst>
          </a:prstGeom>
          <a:noFill/>
          <a:ln w="28575">
            <a:solidFill>
              <a:srgbClr val="99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990000"/>
              </a:solidFill>
            </a:endParaRPr>
          </a:p>
        </p:txBody>
      </p:sp>
      <p:sp>
        <p:nvSpPr>
          <p:cNvPr id="20" name="Line 20"/>
          <p:cNvSpPr>
            <a:spLocks noChangeShapeType="1"/>
          </p:cNvSpPr>
          <p:nvPr/>
        </p:nvSpPr>
        <p:spPr bwMode="auto">
          <a:xfrm>
            <a:off x="2634147" y="1200307"/>
            <a:ext cx="2959835" cy="0"/>
          </a:xfrm>
          <a:prstGeom prst="line">
            <a:avLst/>
          </a:prstGeom>
          <a:noFill/>
          <a:ln w="28575">
            <a:solidFill>
              <a:srgbClr val="99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21"/>
          <p:cNvSpPr txBox="1">
            <a:spLocks noChangeArrowheads="1"/>
          </p:cNvSpPr>
          <p:nvPr/>
        </p:nvSpPr>
        <p:spPr bwMode="auto">
          <a:xfrm>
            <a:off x="1486801" y="1874189"/>
            <a:ext cx="840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14 mm</a:t>
            </a:r>
          </a:p>
        </p:txBody>
      </p:sp>
      <p:sp>
        <p:nvSpPr>
          <p:cNvPr id="22" name="Text Box 22"/>
          <p:cNvSpPr txBox="1">
            <a:spLocks noChangeArrowheads="1"/>
          </p:cNvSpPr>
          <p:nvPr/>
        </p:nvSpPr>
        <p:spPr bwMode="auto">
          <a:xfrm>
            <a:off x="1446387" y="2677262"/>
            <a:ext cx="9829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Imaging </a:t>
            </a:r>
          </a:p>
          <a:p>
            <a:pPr algn="ctr"/>
            <a:r>
              <a:rPr lang="en-US" altLang="en-US" dirty="0"/>
              <a:t>Plane</a:t>
            </a:r>
          </a:p>
        </p:txBody>
      </p:sp>
      <p:sp>
        <p:nvSpPr>
          <p:cNvPr id="3" name="Slide Number Placeholder 2"/>
          <p:cNvSpPr>
            <a:spLocks noGrp="1"/>
          </p:cNvSpPr>
          <p:nvPr>
            <p:ph type="sldNum" sz="quarter" idx="4"/>
          </p:nvPr>
        </p:nvSpPr>
        <p:spPr/>
        <p:txBody>
          <a:bodyPr/>
          <a:lstStyle/>
          <a:p>
            <a:fld id="{793332C0-45F3-49F7-8962-3AD7701CBA4A}" type="slidenum">
              <a:rPr lang="en-US" smtClean="0"/>
              <a:pPr/>
              <a:t>24</a:t>
            </a:fld>
            <a:endParaRPr lang="en-US" dirty="0"/>
          </a:p>
        </p:txBody>
      </p:sp>
    </p:spTree>
    <p:extLst>
      <p:ext uri="{BB962C8B-B14F-4D97-AF65-F5344CB8AC3E}">
        <p14:creationId xmlns:p14="http://schemas.microsoft.com/office/powerpoint/2010/main" val="2031180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Ringdown</a:t>
            </a:r>
            <a:endParaRPr lang="en-US"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sp>
        <p:nvSpPr>
          <p:cNvPr id="6" name="Oval 14"/>
          <p:cNvSpPr>
            <a:spLocks noChangeArrowheads="1"/>
          </p:cNvSpPr>
          <p:nvPr/>
        </p:nvSpPr>
        <p:spPr bwMode="auto">
          <a:xfrm>
            <a:off x="2222500" y="862052"/>
            <a:ext cx="3416300" cy="3416300"/>
          </a:xfrm>
          <a:prstGeom prst="ellipse">
            <a:avLst/>
          </a:prstGeom>
          <a:solidFill>
            <a:schemeClr val="tx1"/>
          </a:solidFill>
          <a:ln w="38100">
            <a:solidFill>
              <a:srgbClr val="FF6600"/>
            </a:solidFill>
            <a:round/>
            <a:headEnd type="none" w="sm" len="sm"/>
            <a:tailEnd type="none" w="sm" len="sm"/>
          </a:ln>
          <a:effectLst/>
        </p:spPr>
        <p:txBody>
          <a:bodyPr wrap="none" anchor="ctr"/>
          <a:lstStyle/>
          <a:p>
            <a:endParaRPr lang="en-US"/>
          </a:p>
        </p:txBody>
      </p:sp>
      <p:grpSp>
        <p:nvGrpSpPr>
          <p:cNvPr id="7" name="Group 27"/>
          <p:cNvGrpSpPr>
            <a:grpSpLocks/>
          </p:cNvGrpSpPr>
          <p:nvPr/>
        </p:nvGrpSpPr>
        <p:grpSpPr bwMode="auto">
          <a:xfrm rot="5400000">
            <a:off x="5333207" y="2501145"/>
            <a:ext cx="349250" cy="201613"/>
            <a:chOff x="4141" y="2956"/>
            <a:chExt cx="828" cy="343"/>
          </a:xfrm>
          <a:solidFill>
            <a:schemeClr val="accent1"/>
          </a:solidFill>
        </p:grpSpPr>
        <p:sp>
          <p:nvSpPr>
            <p:cNvPr id="8" name="Rectangle 16" descr="Sand"/>
            <p:cNvSpPr>
              <a:spLocks noChangeArrowheads="1"/>
            </p:cNvSpPr>
            <p:nvPr/>
          </p:nvSpPr>
          <p:spPr bwMode="auto">
            <a:xfrm>
              <a:off x="4143" y="2964"/>
              <a:ext cx="826" cy="335"/>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7"/>
            <p:cNvSpPr>
              <a:spLocks noChangeShapeType="1"/>
            </p:cNvSpPr>
            <p:nvPr/>
          </p:nvSpPr>
          <p:spPr bwMode="auto">
            <a:xfrm>
              <a:off x="4143" y="2956"/>
              <a:ext cx="822" cy="4"/>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8"/>
            <p:cNvSpPr>
              <a:spLocks noChangeShapeType="1"/>
            </p:cNvSpPr>
            <p:nvPr/>
          </p:nvSpPr>
          <p:spPr bwMode="auto">
            <a:xfrm>
              <a:off x="4141" y="3282"/>
              <a:ext cx="826" cy="8"/>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32"/>
          <p:cNvGrpSpPr>
            <a:grpSpLocks/>
          </p:cNvGrpSpPr>
          <p:nvPr/>
        </p:nvGrpSpPr>
        <p:grpSpPr bwMode="auto">
          <a:xfrm rot="4539386">
            <a:off x="5291932" y="2110620"/>
            <a:ext cx="349250" cy="201613"/>
            <a:chOff x="4141" y="2956"/>
            <a:chExt cx="828" cy="343"/>
          </a:xfrm>
          <a:solidFill>
            <a:schemeClr val="accent1"/>
          </a:solidFill>
        </p:grpSpPr>
        <p:sp>
          <p:nvSpPr>
            <p:cNvPr id="12" name="Rectangle 33" descr="Sand"/>
            <p:cNvSpPr>
              <a:spLocks noChangeArrowheads="1"/>
            </p:cNvSpPr>
            <p:nvPr/>
          </p:nvSpPr>
          <p:spPr bwMode="auto">
            <a:xfrm>
              <a:off x="4143" y="2964"/>
              <a:ext cx="826" cy="335"/>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34"/>
            <p:cNvSpPr>
              <a:spLocks noChangeShapeType="1"/>
            </p:cNvSpPr>
            <p:nvPr/>
          </p:nvSpPr>
          <p:spPr bwMode="auto">
            <a:xfrm>
              <a:off x="4143" y="2956"/>
              <a:ext cx="822" cy="4"/>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35"/>
            <p:cNvSpPr>
              <a:spLocks noChangeShapeType="1"/>
            </p:cNvSpPr>
            <p:nvPr/>
          </p:nvSpPr>
          <p:spPr bwMode="auto">
            <a:xfrm>
              <a:off x="4141" y="3282"/>
              <a:ext cx="826" cy="8"/>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Oval 37"/>
          <p:cNvSpPr>
            <a:spLocks noChangeArrowheads="1"/>
          </p:cNvSpPr>
          <p:nvPr/>
        </p:nvSpPr>
        <p:spPr bwMode="auto">
          <a:xfrm>
            <a:off x="2489200" y="1128752"/>
            <a:ext cx="2882900" cy="2882900"/>
          </a:xfrm>
          <a:prstGeom prst="ellipse">
            <a:avLst/>
          </a:prstGeom>
          <a:solidFill>
            <a:schemeClr val="tx2">
              <a:lumMod val="65000"/>
              <a:lumOff val="35000"/>
            </a:schemeClr>
          </a:solidFill>
          <a:ln w="38100">
            <a:solidFill>
              <a:schemeClr val="bg2"/>
            </a:solidFill>
            <a:round/>
            <a:headEnd type="none" w="sm" len="sm"/>
            <a:tailEnd type="none" w="sm" len="sm"/>
          </a:ln>
          <a:effectLst/>
        </p:spPr>
        <p:txBody>
          <a:bodyPr wrap="none" anchor="ctr"/>
          <a:lstStyle/>
          <a:p>
            <a:endParaRPr lang="en-US"/>
          </a:p>
        </p:txBody>
      </p:sp>
      <p:sp>
        <p:nvSpPr>
          <p:cNvPr id="16" name="Oval 38"/>
          <p:cNvSpPr>
            <a:spLocks noChangeArrowheads="1"/>
          </p:cNvSpPr>
          <p:nvPr/>
        </p:nvSpPr>
        <p:spPr bwMode="auto">
          <a:xfrm>
            <a:off x="3098800" y="1738352"/>
            <a:ext cx="1663700" cy="1663700"/>
          </a:xfrm>
          <a:prstGeom prst="ellipse">
            <a:avLst/>
          </a:prstGeom>
          <a:solidFill>
            <a:schemeClr val="accent1"/>
          </a:solidFill>
          <a:ln w="38100">
            <a:solidFill>
              <a:schemeClr val="tx1"/>
            </a:solidFill>
            <a:round/>
            <a:headEnd type="none" w="sm" len="sm"/>
            <a:tailEnd type="none" w="sm" len="sm"/>
          </a:ln>
          <a:effectLst/>
        </p:spPr>
        <p:txBody>
          <a:bodyPr wrap="none" anchor="ctr"/>
          <a:lstStyle/>
          <a:p>
            <a:endParaRPr lang="en-US"/>
          </a:p>
        </p:txBody>
      </p:sp>
      <p:grpSp>
        <p:nvGrpSpPr>
          <p:cNvPr id="17" name="Group 40"/>
          <p:cNvGrpSpPr>
            <a:grpSpLocks/>
          </p:cNvGrpSpPr>
          <p:nvPr/>
        </p:nvGrpSpPr>
        <p:grpSpPr bwMode="auto">
          <a:xfrm>
            <a:off x="5429250" y="2030452"/>
            <a:ext cx="1206500" cy="1143000"/>
            <a:chOff x="1484" y="2996"/>
            <a:chExt cx="728" cy="760"/>
          </a:xfrm>
          <a:solidFill>
            <a:schemeClr val="accent1"/>
          </a:solidFill>
        </p:grpSpPr>
        <p:sp>
          <p:nvSpPr>
            <p:cNvPr id="18" name="AutoShape 41"/>
            <p:cNvSpPr>
              <a:spLocks noChangeArrowheads="1"/>
            </p:cNvSpPr>
            <p:nvPr/>
          </p:nvSpPr>
          <p:spPr bwMode="auto">
            <a:xfrm rot="5400000">
              <a:off x="1488" y="3032"/>
              <a:ext cx="760" cy="688"/>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42"/>
            <p:cNvSpPr>
              <a:spLocks noChangeArrowheads="1"/>
            </p:cNvSpPr>
            <p:nvPr/>
          </p:nvSpPr>
          <p:spPr bwMode="auto">
            <a:xfrm rot="5400000">
              <a:off x="1528" y="3104"/>
              <a:ext cx="544" cy="544"/>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43"/>
            <p:cNvSpPr>
              <a:spLocks noChangeArrowheads="1"/>
            </p:cNvSpPr>
            <p:nvPr/>
          </p:nvSpPr>
          <p:spPr bwMode="auto">
            <a:xfrm rot="5400000">
              <a:off x="1480" y="3168"/>
              <a:ext cx="424" cy="416"/>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44"/>
            <p:cNvSpPr>
              <a:spLocks noChangeArrowheads="1"/>
            </p:cNvSpPr>
            <p:nvPr/>
          </p:nvSpPr>
          <p:spPr bwMode="auto">
            <a:xfrm rot="5400000">
              <a:off x="1544" y="3248"/>
              <a:ext cx="208" cy="248"/>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 name="Group 45"/>
          <p:cNvGrpSpPr>
            <a:grpSpLocks/>
          </p:cNvGrpSpPr>
          <p:nvPr/>
        </p:nvGrpSpPr>
        <p:grpSpPr bwMode="auto">
          <a:xfrm flipH="1">
            <a:off x="5073650" y="2309852"/>
            <a:ext cx="368300" cy="571500"/>
            <a:chOff x="1484" y="2996"/>
            <a:chExt cx="728" cy="760"/>
          </a:xfrm>
          <a:solidFill>
            <a:schemeClr val="accent4"/>
          </a:solidFill>
        </p:grpSpPr>
        <p:sp>
          <p:nvSpPr>
            <p:cNvPr id="23" name="AutoShape 46"/>
            <p:cNvSpPr>
              <a:spLocks noChangeArrowheads="1"/>
            </p:cNvSpPr>
            <p:nvPr/>
          </p:nvSpPr>
          <p:spPr bwMode="auto">
            <a:xfrm rot="5400000">
              <a:off x="1488" y="3032"/>
              <a:ext cx="760" cy="688"/>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47"/>
            <p:cNvSpPr>
              <a:spLocks noChangeArrowheads="1"/>
            </p:cNvSpPr>
            <p:nvPr/>
          </p:nvSpPr>
          <p:spPr bwMode="auto">
            <a:xfrm rot="5400000">
              <a:off x="1528" y="3104"/>
              <a:ext cx="544" cy="544"/>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48"/>
            <p:cNvSpPr>
              <a:spLocks noChangeArrowheads="1"/>
            </p:cNvSpPr>
            <p:nvPr/>
          </p:nvSpPr>
          <p:spPr bwMode="auto">
            <a:xfrm rot="5400000">
              <a:off x="1480" y="3168"/>
              <a:ext cx="424" cy="416"/>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49"/>
            <p:cNvSpPr>
              <a:spLocks noChangeArrowheads="1"/>
            </p:cNvSpPr>
            <p:nvPr/>
          </p:nvSpPr>
          <p:spPr bwMode="auto">
            <a:xfrm rot="5400000">
              <a:off x="1544" y="3248"/>
              <a:ext cx="208" cy="248"/>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0"/>
          <p:cNvSpPr>
            <a:spLocks noChangeShapeType="1"/>
          </p:cNvSpPr>
          <p:nvPr/>
        </p:nvSpPr>
        <p:spPr bwMode="auto">
          <a:xfrm flipH="1" flipV="1">
            <a:off x="4191000" y="3643352"/>
            <a:ext cx="901700" cy="90170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51"/>
          <p:cNvSpPr txBox="1">
            <a:spLocks noChangeArrowheads="1"/>
          </p:cNvSpPr>
          <p:nvPr/>
        </p:nvSpPr>
        <p:spPr bwMode="auto">
          <a:xfrm>
            <a:off x="5086350" y="4292640"/>
            <a:ext cx="1951038" cy="396875"/>
          </a:xfrm>
          <a:prstGeom prst="rect">
            <a:avLst/>
          </a:prstGeom>
          <a:solidFill>
            <a:schemeClr val="bg1"/>
          </a:solidFill>
          <a:ln>
            <a:noFill/>
          </a:ln>
          <a:effectLst/>
        </p:spPr>
        <p:txBody>
          <a:bodyPr wrap="none">
            <a:spAutoFit/>
          </a:bodyPr>
          <a:lstStyle/>
          <a:p>
            <a:r>
              <a:rPr lang="en-US" altLang="en-US" sz="2000" dirty="0"/>
              <a:t>Backing Material</a:t>
            </a:r>
            <a:endParaRPr lang="en-US" altLang="en-US" dirty="0"/>
          </a:p>
        </p:txBody>
      </p:sp>
      <p:sp>
        <p:nvSpPr>
          <p:cNvPr id="29" name="Text Box 52"/>
          <p:cNvSpPr txBox="1">
            <a:spLocks noChangeArrowheads="1"/>
          </p:cNvSpPr>
          <p:nvPr/>
        </p:nvSpPr>
        <p:spPr bwMode="auto">
          <a:xfrm>
            <a:off x="1060450" y="3862427"/>
            <a:ext cx="1633332" cy="677108"/>
          </a:xfrm>
          <a:prstGeom prst="rect">
            <a:avLst/>
          </a:prstGeom>
          <a:solidFill>
            <a:schemeClr val="bg1"/>
          </a:solidFill>
          <a:ln>
            <a:noFill/>
          </a:ln>
          <a:effectLst/>
        </p:spPr>
        <p:txBody>
          <a:bodyPr wrap="none">
            <a:spAutoFit/>
          </a:bodyPr>
          <a:lstStyle/>
          <a:p>
            <a:r>
              <a:rPr lang="en-US" altLang="en-US" sz="2000" dirty="0"/>
              <a:t>Flex</a:t>
            </a:r>
            <a:r>
              <a:rPr lang="en-US" altLang="en-US" dirty="0"/>
              <a:t> </a:t>
            </a:r>
          </a:p>
          <a:p>
            <a:r>
              <a:rPr lang="en-US" altLang="en-US" sz="1800" dirty="0"/>
              <a:t>(flexible circuit)</a:t>
            </a:r>
            <a:endParaRPr lang="en-US" altLang="en-US" dirty="0"/>
          </a:p>
        </p:txBody>
      </p:sp>
      <p:sp>
        <p:nvSpPr>
          <p:cNvPr id="30" name="Line 53"/>
          <p:cNvSpPr>
            <a:spLocks noChangeShapeType="1"/>
          </p:cNvSpPr>
          <p:nvPr/>
        </p:nvSpPr>
        <p:spPr bwMode="auto">
          <a:xfrm flipV="1">
            <a:off x="1816100" y="3440152"/>
            <a:ext cx="622300" cy="71120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54"/>
          <p:cNvSpPr>
            <a:spLocks noChangeArrowheads="1"/>
          </p:cNvSpPr>
          <p:nvPr/>
        </p:nvSpPr>
        <p:spPr bwMode="auto">
          <a:xfrm>
            <a:off x="5410200" y="2525752"/>
            <a:ext cx="203200" cy="139700"/>
          </a:xfrm>
          <a:prstGeom prst="leftRightArrow">
            <a:avLst>
              <a:gd name="adj1" fmla="val 50000"/>
              <a:gd name="adj2" fmla="val 29091"/>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32" name="Text Box 56"/>
          <p:cNvSpPr txBox="1">
            <a:spLocks noChangeArrowheads="1"/>
          </p:cNvSpPr>
          <p:nvPr/>
        </p:nvSpPr>
        <p:spPr bwMode="auto">
          <a:xfrm>
            <a:off x="6381750" y="3467140"/>
            <a:ext cx="1049518" cy="400110"/>
          </a:xfrm>
          <a:prstGeom prst="rect">
            <a:avLst/>
          </a:prstGeom>
          <a:solidFill>
            <a:schemeClr val="bg1"/>
          </a:solidFill>
          <a:ln>
            <a:noFill/>
          </a:ln>
          <a:effectLst/>
        </p:spPr>
        <p:txBody>
          <a:bodyPr wrap="none">
            <a:spAutoFit/>
          </a:bodyPr>
          <a:lstStyle/>
          <a:p>
            <a:r>
              <a:rPr lang="en-US" altLang="en-US" sz="2000" dirty="0"/>
              <a:t>Element</a:t>
            </a:r>
            <a:endParaRPr lang="en-US" altLang="en-US" dirty="0"/>
          </a:p>
        </p:txBody>
      </p:sp>
      <p:grpSp>
        <p:nvGrpSpPr>
          <p:cNvPr id="33" name="Group 57"/>
          <p:cNvGrpSpPr>
            <a:grpSpLocks/>
          </p:cNvGrpSpPr>
          <p:nvPr/>
        </p:nvGrpSpPr>
        <p:grpSpPr bwMode="auto">
          <a:xfrm rot="17270422" flipV="1">
            <a:off x="5272882" y="2878970"/>
            <a:ext cx="349250" cy="201613"/>
            <a:chOff x="4141" y="2956"/>
            <a:chExt cx="828" cy="343"/>
          </a:xfrm>
          <a:solidFill>
            <a:schemeClr val="accent1"/>
          </a:solidFill>
        </p:grpSpPr>
        <p:sp>
          <p:nvSpPr>
            <p:cNvPr id="34" name="Rectangle 58" descr="Sand"/>
            <p:cNvSpPr>
              <a:spLocks noChangeArrowheads="1"/>
            </p:cNvSpPr>
            <p:nvPr/>
          </p:nvSpPr>
          <p:spPr bwMode="auto">
            <a:xfrm>
              <a:off x="4143" y="2964"/>
              <a:ext cx="826" cy="335"/>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59"/>
            <p:cNvSpPr>
              <a:spLocks noChangeShapeType="1"/>
            </p:cNvSpPr>
            <p:nvPr/>
          </p:nvSpPr>
          <p:spPr bwMode="auto">
            <a:xfrm>
              <a:off x="4143" y="2956"/>
              <a:ext cx="822" cy="4"/>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60"/>
            <p:cNvSpPr>
              <a:spLocks noChangeShapeType="1"/>
            </p:cNvSpPr>
            <p:nvPr/>
          </p:nvSpPr>
          <p:spPr bwMode="auto">
            <a:xfrm>
              <a:off x="4141" y="3282"/>
              <a:ext cx="826" cy="8"/>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 name="Group 61"/>
          <p:cNvGrpSpPr>
            <a:grpSpLocks/>
          </p:cNvGrpSpPr>
          <p:nvPr/>
        </p:nvGrpSpPr>
        <p:grpSpPr bwMode="auto">
          <a:xfrm rot="3797479">
            <a:off x="5158582" y="1755020"/>
            <a:ext cx="349250" cy="201613"/>
            <a:chOff x="4141" y="2956"/>
            <a:chExt cx="828" cy="343"/>
          </a:xfrm>
          <a:solidFill>
            <a:schemeClr val="accent1"/>
          </a:solidFill>
        </p:grpSpPr>
        <p:sp>
          <p:nvSpPr>
            <p:cNvPr id="38" name="Rectangle 62" descr="Sand"/>
            <p:cNvSpPr>
              <a:spLocks noChangeArrowheads="1"/>
            </p:cNvSpPr>
            <p:nvPr/>
          </p:nvSpPr>
          <p:spPr bwMode="auto">
            <a:xfrm>
              <a:off x="4143" y="2964"/>
              <a:ext cx="826" cy="335"/>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63"/>
            <p:cNvSpPr>
              <a:spLocks noChangeShapeType="1"/>
            </p:cNvSpPr>
            <p:nvPr/>
          </p:nvSpPr>
          <p:spPr bwMode="auto">
            <a:xfrm>
              <a:off x="4143" y="2956"/>
              <a:ext cx="822" cy="4"/>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64"/>
            <p:cNvSpPr>
              <a:spLocks noChangeShapeType="1"/>
            </p:cNvSpPr>
            <p:nvPr/>
          </p:nvSpPr>
          <p:spPr bwMode="auto">
            <a:xfrm>
              <a:off x="4141" y="3282"/>
              <a:ext cx="826" cy="8"/>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 name="Group 65"/>
          <p:cNvGrpSpPr>
            <a:grpSpLocks/>
          </p:cNvGrpSpPr>
          <p:nvPr/>
        </p:nvGrpSpPr>
        <p:grpSpPr bwMode="auto">
          <a:xfrm rot="17968105" flipV="1">
            <a:off x="5120482" y="3234570"/>
            <a:ext cx="349250" cy="201613"/>
            <a:chOff x="4141" y="2956"/>
            <a:chExt cx="828" cy="343"/>
          </a:xfrm>
          <a:solidFill>
            <a:schemeClr val="accent1"/>
          </a:solidFill>
        </p:grpSpPr>
        <p:sp>
          <p:nvSpPr>
            <p:cNvPr id="42" name="Rectangle 66" descr="Sand"/>
            <p:cNvSpPr>
              <a:spLocks noChangeArrowheads="1"/>
            </p:cNvSpPr>
            <p:nvPr/>
          </p:nvSpPr>
          <p:spPr bwMode="auto">
            <a:xfrm>
              <a:off x="4143" y="2964"/>
              <a:ext cx="826" cy="335"/>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67"/>
            <p:cNvSpPr>
              <a:spLocks noChangeShapeType="1"/>
            </p:cNvSpPr>
            <p:nvPr/>
          </p:nvSpPr>
          <p:spPr bwMode="auto">
            <a:xfrm>
              <a:off x="4143" y="2956"/>
              <a:ext cx="822" cy="4"/>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68"/>
            <p:cNvSpPr>
              <a:spLocks noChangeShapeType="1"/>
            </p:cNvSpPr>
            <p:nvPr/>
          </p:nvSpPr>
          <p:spPr bwMode="auto">
            <a:xfrm>
              <a:off x="4141" y="3282"/>
              <a:ext cx="826" cy="8"/>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 name="Group 69"/>
          <p:cNvGrpSpPr>
            <a:grpSpLocks/>
          </p:cNvGrpSpPr>
          <p:nvPr/>
        </p:nvGrpSpPr>
        <p:grpSpPr bwMode="auto">
          <a:xfrm rot="18683905" flipV="1">
            <a:off x="4898232" y="3545720"/>
            <a:ext cx="349250" cy="201613"/>
            <a:chOff x="4141" y="2956"/>
            <a:chExt cx="828" cy="343"/>
          </a:xfrm>
          <a:solidFill>
            <a:schemeClr val="accent1"/>
          </a:solidFill>
        </p:grpSpPr>
        <p:sp>
          <p:nvSpPr>
            <p:cNvPr id="46" name="Rectangle 70" descr="Sand"/>
            <p:cNvSpPr>
              <a:spLocks noChangeArrowheads="1"/>
            </p:cNvSpPr>
            <p:nvPr/>
          </p:nvSpPr>
          <p:spPr bwMode="auto">
            <a:xfrm>
              <a:off x="4143" y="2964"/>
              <a:ext cx="826" cy="335"/>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71"/>
            <p:cNvSpPr>
              <a:spLocks noChangeShapeType="1"/>
            </p:cNvSpPr>
            <p:nvPr/>
          </p:nvSpPr>
          <p:spPr bwMode="auto">
            <a:xfrm>
              <a:off x="4143" y="2956"/>
              <a:ext cx="822" cy="4"/>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72"/>
            <p:cNvSpPr>
              <a:spLocks noChangeShapeType="1"/>
            </p:cNvSpPr>
            <p:nvPr/>
          </p:nvSpPr>
          <p:spPr bwMode="auto">
            <a:xfrm>
              <a:off x="4141" y="3282"/>
              <a:ext cx="826" cy="8"/>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Group 73"/>
          <p:cNvGrpSpPr>
            <a:grpSpLocks/>
          </p:cNvGrpSpPr>
          <p:nvPr/>
        </p:nvGrpSpPr>
        <p:grpSpPr bwMode="auto">
          <a:xfrm rot="19531696" flipV="1">
            <a:off x="4613275" y="3773527"/>
            <a:ext cx="349250" cy="201613"/>
            <a:chOff x="4141" y="2956"/>
            <a:chExt cx="828" cy="343"/>
          </a:xfrm>
          <a:solidFill>
            <a:schemeClr val="accent1"/>
          </a:solidFill>
        </p:grpSpPr>
        <p:sp>
          <p:nvSpPr>
            <p:cNvPr id="50" name="Rectangle 74" descr="Sand"/>
            <p:cNvSpPr>
              <a:spLocks noChangeArrowheads="1"/>
            </p:cNvSpPr>
            <p:nvPr/>
          </p:nvSpPr>
          <p:spPr bwMode="auto">
            <a:xfrm>
              <a:off x="4143" y="2964"/>
              <a:ext cx="826" cy="335"/>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75"/>
            <p:cNvSpPr>
              <a:spLocks noChangeShapeType="1"/>
            </p:cNvSpPr>
            <p:nvPr/>
          </p:nvSpPr>
          <p:spPr bwMode="auto">
            <a:xfrm>
              <a:off x="4143" y="2956"/>
              <a:ext cx="822" cy="4"/>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76"/>
            <p:cNvSpPr>
              <a:spLocks noChangeShapeType="1"/>
            </p:cNvSpPr>
            <p:nvPr/>
          </p:nvSpPr>
          <p:spPr bwMode="auto">
            <a:xfrm>
              <a:off x="4141" y="3282"/>
              <a:ext cx="826" cy="8"/>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 name="Group 77"/>
          <p:cNvGrpSpPr>
            <a:grpSpLocks/>
          </p:cNvGrpSpPr>
          <p:nvPr/>
        </p:nvGrpSpPr>
        <p:grpSpPr bwMode="auto">
          <a:xfrm rot="3057251">
            <a:off x="4949032" y="1443870"/>
            <a:ext cx="349250" cy="201613"/>
            <a:chOff x="4141" y="2956"/>
            <a:chExt cx="828" cy="343"/>
          </a:xfrm>
          <a:solidFill>
            <a:schemeClr val="accent1"/>
          </a:solidFill>
        </p:grpSpPr>
        <p:sp>
          <p:nvSpPr>
            <p:cNvPr id="54" name="Rectangle 78" descr="Sand"/>
            <p:cNvSpPr>
              <a:spLocks noChangeArrowheads="1"/>
            </p:cNvSpPr>
            <p:nvPr/>
          </p:nvSpPr>
          <p:spPr bwMode="auto">
            <a:xfrm>
              <a:off x="4143" y="2964"/>
              <a:ext cx="826" cy="335"/>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79"/>
            <p:cNvSpPr>
              <a:spLocks noChangeShapeType="1"/>
            </p:cNvSpPr>
            <p:nvPr/>
          </p:nvSpPr>
          <p:spPr bwMode="auto">
            <a:xfrm>
              <a:off x="4143" y="2956"/>
              <a:ext cx="822" cy="4"/>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80"/>
            <p:cNvSpPr>
              <a:spLocks noChangeShapeType="1"/>
            </p:cNvSpPr>
            <p:nvPr/>
          </p:nvSpPr>
          <p:spPr bwMode="auto">
            <a:xfrm>
              <a:off x="4141" y="3282"/>
              <a:ext cx="826" cy="8"/>
            </a:xfrm>
            <a:prstGeom prst="line">
              <a:avLst/>
            </a:prstGeom>
            <a:grp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 name="Line 55"/>
          <p:cNvSpPr>
            <a:spLocks noChangeShapeType="1"/>
          </p:cNvSpPr>
          <p:nvPr/>
        </p:nvSpPr>
        <p:spPr bwMode="auto">
          <a:xfrm flipH="1" flipV="1">
            <a:off x="5486400" y="2754352"/>
            <a:ext cx="901700" cy="90170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Slide Number Placeholder 2"/>
          <p:cNvSpPr>
            <a:spLocks noGrp="1"/>
          </p:cNvSpPr>
          <p:nvPr>
            <p:ph type="sldNum" sz="quarter" idx="4"/>
          </p:nvPr>
        </p:nvSpPr>
        <p:spPr/>
        <p:txBody>
          <a:bodyPr/>
          <a:lstStyle/>
          <a:p>
            <a:fld id="{793332C0-45F3-49F7-8962-3AD7701CBA4A}" type="slidenum">
              <a:rPr lang="en-US" smtClean="0"/>
              <a:pPr/>
              <a:t>25</a:t>
            </a:fld>
            <a:endParaRPr lang="en-US" dirty="0"/>
          </a:p>
        </p:txBody>
      </p:sp>
    </p:spTree>
    <p:extLst>
      <p:ext uri="{BB962C8B-B14F-4D97-AF65-F5344CB8AC3E}">
        <p14:creationId xmlns:p14="http://schemas.microsoft.com/office/powerpoint/2010/main" val="1112633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did we discussed</a:t>
            </a:r>
            <a:endParaRPr lang="en-US" dirty="0"/>
          </a:p>
        </p:txBody>
      </p:sp>
      <p:sp>
        <p:nvSpPr>
          <p:cNvPr id="3" name="Text Placeholder 2"/>
          <p:cNvSpPr>
            <a:spLocks noGrp="1"/>
          </p:cNvSpPr>
          <p:nvPr>
            <p:ph type="body" sz="quarter" idx="13"/>
          </p:nvPr>
        </p:nvSpPr>
        <p:spPr/>
        <p:txBody>
          <a:bodyPr/>
          <a:lstStyle/>
          <a:p>
            <a:pPr marL="0" indent="0">
              <a:buNone/>
            </a:pPr>
            <a:r>
              <a:rPr lang="en-US" sz="1800" dirty="0"/>
              <a:t>How an ultrasound signal is generated</a:t>
            </a:r>
          </a:p>
          <a:p>
            <a:endParaRPr lang="en-US" sz="1800" dirty="0"/>
          </a:p>
          <a:p>
            <a:pPr marL="0" indent="0">
              <a:buNone/>
            </a:pPr>
            <a:r>
              <a:rPr lang="en-US" sz="1800" dirty="0"/>
              <a:t>IVUS image formation</a:t>
            </a:r>
          </a:p>
          <a:p>
            <a:endParaRPr lang="en-US" sz="1800" dirty="0"/>
          </a:p>
          <a:p>
            <a:pPr marL="0" indent="0">
              <a:buNone/>
            </a:pPr>
            <a:r>
              <a:rPr lang="en-US" sz="1800" dirty="0"/>
              <a:t>Catheter types and beams</a:t>
            </a:r>
          </a:p>
          <a:p>
            <a:endParaRPr lang="en-US" sz="1800" dirty="0"/>
          </a:p>
          <a:p>
            <a:pPr marL="0" indent="0">
              <a:buNone/>
            </a:pPr>
            <a:r>
              <a:rPr lang="en-US" sz="1800" dirty="0"/>
              <a:t>IVUS catheter construction</a:t>
            </a:r>
          </a:p>
          <a:p>
            <a:endParaRPr lang="en-US" sz="1600"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26</a:t>
            </a:fld>
            <a:endParaRPr lang="en-US" dirty="0"/>
          </a:p>
        </p:txBody>
      </p:sp>
    </p:spTree>
    <p:extLst>
      <p:ext uri="{BB962C8B-B14F-4D97-AF65-F5344CB8AC3E}">
        <p14:creationId xmlns:p14="http://schemas.microsoft.com/office/powerpoint/2010/main" val="2557746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28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Definitions and things to know before we get started</a:t>
            </a:r>
            <a:endParaRPr lang="en-US" dirty="0"/>
          </a:p>
        </p:txBody>
      </p:sp>
      <p:sp>
        <p:nvSpPr>
          <p:cNvPr id="3" name="Text Placeholder 2"/>
          <p:cNvSpPr>
            <a:spLocks noGrp="1"/>
          </p:cNvSpPr>
          <p:nvPr>
            <p:ph type="body" sz="quarter" idx="13"/>
          </p:nvPr>
        </p:nvSpPr>
        <p:spPr>
          <a:xfrm>
            <a:off x="504825" y="1079500"/>
            <a:ext cx="8135938" cy="3460750"/>
          </a:xfrm>
        </p:spPr>
        <p:txBody>
          <a:bodyPr/>
          <a:lstStyle/>
          <a:p>
            <a:r>
              <a:rPr lang="en-US" dirty="0" smtClean="0"/>
              <a:t>Frequency (</a:t>
            </a:r>
            <a:r>
              <a:rPr lang="en-US" dirty="0" err="1" smtClean="0"/>
              <a:t>mHz</a:t>
            </a:r>
            <a:r>
              <a:rPr lang="en-US" dirty="0" smtClean="0"/>
              <a:t>)</a:t>
            </a:r>
            <a:endParaRPr lang="en-US" dirty="0"/>
          </a:p>
          <a:p>
            <a:r>
              <a:rPr lang="en-US" dirty="0" smtClean="0"/>
              <a:t>Ultrasound wave </a:t>
            </a:r>
            <a:r>
              <a:rPr lang="en-US" dirty="0"/>
              <a:t>propagation </a:t>
            </a:r>
          </a:p>
          <a:p>
            <a:r>
              <a:rPr lang="en-US" dirty="0" smtClean="0"/>
              <a:t>Speed of sound in different medians </a:t>
            </a:r>
          </a:p>
          <a:p>
            <a:r>
              <a:rPr lang="en-US" dirty="0" smtClean="0"/>
              <a:t>Attenuation (z)</a:t>
            </a:r>
          </a:p>
          <a:p>
            <a:r>
              <a:rPr lang="en-US" dirty="0" smtClean="0"/>
              <a:t>Acoustic impedance </a:t>
            </a:r>
          </a:p>
          <a:p>
            <a:r>
              <a:rPr lang="en-US" dirty="0" smtClean="0"/>
              <a:t>Reciprocal effect</a:t>
            </a:r>
          </a:p>
          <a:p>
            <a:r>
              <a:rPr lang="en-US" dirty="0" smtClean="0"/>
              <a:t>Piezoelectric effect    </a:t>
            </a:r>
          </a:p>
          <a:p>
            <a:r>
              <a:rPr lang="en-US" dirty="0" smtClean="0"/>
              <a:t>Radiofrequency signal  </a:t>
            </a:r>
          </a:p>
          <a:p>
            <a:r>
              <a:rPr lang="en-US" dirty="0" smtClean="0"/>
              <a:t>Ultrasound envelope  </a:t>
            </a:r>
          </a:p>
          <a:p>
            <a:r>
              <a:rPr lang="en-US" dirty="0" smtClean="0"/>
              <a:t>Logarithmic compression </a:t>
            </a:r>
          </a:p>
          <a:p>
            <a:r>
              <a:rPr lang="en-US" dirty="0" smtClean="0"/>
              <a:t>dB and other units of measurement – see resource 3.</a:t>
            </a:r>
          </a:p>
          <a:p>
            <a:pPr marL="0" indent="0">
              <a:buNone/>
            </a:pPr>
            <a:endParaRPr lang="en-US" b="1" dirty="0" smtClean="0"/>
          </a:p>
          <a:p>
            <a:pPr marL="0" indent="0">
              <a:buNone/>
            </a:pPr>
            <a:r>
              <a:rPr lang="en-US" b="1" dirty="0" smtClean="0"/>
              <a:t>Three resources to assist you in learning the above information:</a:t>
            </a:r>
          </a:p>
          <a:p>
            <a:endParaRPr lang="en-US" dirty="0" smtClean="0"/>
          </a:p>
          <a:p>
            <a:endParaRPr lang="en-US" dirty="0" smtClean="0"/>
          </a:p>
          <a:p>
            <a:endParaRPr lang="en-US" dirty="0" smtClean="0"/>
          </a:p>
          <a:p>
            <a:endParaRPr lang="en-US"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sp>
        <p:nvSpPr>
          <p:cNvPr id="6" name="TextBox 5"/>
          <p:cNvSpPr txBox="1"/>
          <p:nvPr/>
        </p:nvSpPr>
        <p:spPr>
          <a:xfrm>
            <a:off x="829962" y="3762668"/>
            <a:ext cx="7526338" cy="788020"/>
          </a:xfrm>
          <a:prstGeom prst="rect">
            <a:avLst/>
          </a:prstGeom>
        </p:spPr>
        <p:txBody>
          <a:bodyPr vert="horz" wrap="square" lIns="0" tIns="0" rIns="0" bIns="0" spcCol="385658" rtlCol="0">
            <a:noAutofit/>
          </a:bodyPr>
          <a:lstStyle/>
          <a:p>
            <a:r>
              <a:rPr lang="en-US" sz="1200" dirty="0"/>
              <a:t>Pascal </a:t>
            </a:r>
            <a:r>
              <a:rPr lang="en-US" sz="1200" dirty="0" err="1"/>
              <a:t>Laugier</a:t>
            </a:r>
            <a:r>
              <a:rPr lang="en-US" sz="1200" dirty="0"/>
              <a:t> and Guillaume </a:t>
            </a:r>
            <a:r>
              <a:rPr lang="en-US" sz="1200" dirty="0" err="1" smtClean="0"/>
              <a:t>Ha¨ıat</a:t>
            </a:r>
            <a:r>
              <a:rPr lang="en-US" sz="1200" dirty="0" smtClean="0"/>
              <a:t>.  (2011) Bone Quantitative Ultrasound.  Chapter 2 Introduction to the Physics of Ultrasound.  Netherlands.  Springer.      </a:t>
            </a:r>
          </a:p>
          <a:p>
            <a:endParaRPr lang="en-US" sz="1200" dirty="0"/>
          </a:p>
          <a:p>
            <a:r>
              <a:rPr lang="en-US" sz="1200" dirty="0">
                <a:hlinkClick r:id="rId2"/>
              </a:rPr>
              <a:t>https://</a:t>
            </a:r>
            <a:r>
              <a:rPr lang="en-US" sz="1200" dirty="0" smtClean="0">
                <a:hlinkClick r:id="rId2"/>
              </a:rPr>
              <a:t>www.nde-ed.org/EducationResources/CommunityCollege/Ultrasonics/Physics/attenuation.htm</a:t>
            </a:r>
            <a:endParaRPr lang="en-US" sz="1200" dirty="0" smtClean="0"/>
          </a:p>
          <a:p>
            <a:endParaRPr lang="en-US" sz="1200" dirty="0"/>
          </a:p>
          <a:p>
            <a:r>
              <a:rPr lang="en-US" sz="1200" dirty="0">
                <a:hlinkClick r:id="rId3"/>
              </a:rPr>
              <a:t>https://</a:t>
            </a:r>
            <a:r>
              <a:rPr lang="en-US" sz="1200" dirty="0" smtClean="0">
                <a:hlinkClick r:id="rId3"/>
              </a:rPr>
              <a:t>www.nde-ed.org/GeneralResources/Formula/UTFormula/ultrasonicFormula.htm</a:t>
            </a:r>
            <a:r>
              <a:rPr lang="en-US" sz="1200" dirty="0" smtClean="0"/>
              <a:t>  </a:t>
            </a:r>
          </a:p>
          <a:p>
            <a:pPr marL="342900" indent="-342900">
              <a:buAutoNum type="arabicPeriod"/>
            </a:pPr>
            <a:endParaRPr lang="en-US" sz="1200" dirty="0" smtClean="0"/>
          </a:p>
        </p:txBody>
      </p:sp>
      <p:sp>
        <p:nvSpPr>
          <p:cNvPr id="7" name="Oval 6"/>
          <p:cNvSpPr/>
          <p:nvPr/>
        </p:nvSpPr>
        <p:spPr>
          <a:xfrm>
            <a:off x="500284" y="3757506"/>
            <a:ext cx="244279" cy="244279"/>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effectLst/>
              </a:rPr>
              <a:t>1</a:t>
            </a:r>
          </a:p>
        </p:txBody>
      </p:sp>
      <p:sp>
        <p:nvSpPr>
          <p:cNvPr id="8" name="Oval 7"/>
          <p:cNvSpPr/>
          <p:nvPr/>
        </p:nvSpPr>
        <p:spPr>
          <a:xfrm>
            <a:off x="505840" y="4270229"/>
            <a:ext cx="244279" cy="244279"/>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t>2</a:t>
            </a:r>
            <a:endParaRPr lang="en-US" sz="1400" dirty="0">
              <a:effectLst/>
            </a:endParaRPr>
          </a:p>
        </p:txBody>
      </p:sp>
      <p:sp>
        <p:nvSpPr>
          <p:cNvPr id="9" name="Oval 8"/>
          <p:cNvSpPr/>
          <p:nvPr/>
        </p:nvSpPr>
        <p:spPr>
          <a:xfrm>
            <a:off x="500283" y="4654106"/>
            <a:ext cx="244279" cy="244279"/>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dirty="0"/>
              <a:t>3</a:t>
            </a:r>
            <a:endParaRPr lang="en-US" sz="1400" dirty="0">
              <a:effectLst/>
            </a:endParaRPr>
          </a:p>
        </p:txBody>
      </p:sp>
      <p:sp>
        <p:nvSpPr>
          <p:cNvPr id="4" name="Slide Number Placeholder 3"/>
          <p:cNvSpPr>
            <a:spLocks noGrp="1"/>
          </p:cNvSpPr>
          <p:nvPr>
            <p:ph type="sldNum" sz="quarter" idx="4"/>
          </p:nvPr>
        </p:nvSpPr>
        <p:spPr/>
        <p:txBody>
          <a:bodyPr/>
          <a:lstStyle/>
          <a:p>
            <a:fld id="{793332C0-45F3-49F7-8962-3AD7701CBA4A}" type="slidenum">
              <a:rPr lang="en-US" smtClean="0"/>
              <a:pPr/>
              <a:t>3</a:t>
            </a:fld>
            <a:endParaRPr lang="en-US" dirty="0"/>
          </a:p>
        </p:txBody>
      </p:sp>
    </p:spTree>
    <p:extLst>
      <p:ext uri="{BB962C8B-B14F-4D97-AF65-F5344CB8AC3E}">
        <p14:creationId xmlns:p14="http://schemas.microsoft.com/office/powerpoint/2010/main" val="100005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28672" y="1539000"/>
            <a:ext cx="7519874" cy="1215000"/>
          </a:xfrm>
        </p:spPr>
        <p:txBody>
          <a:bodyPr/>
          <a:lstStyle/>
          <a:p>
            <a:r>
              <a:rPr lang="en-US" dirty="0" smtClean="0"/>
              <a:t>How an ultrasound signal is generated</a:t>
            </a:r>
            <a:endParaRPr lang="en-US" dirty="0"/>
          </a:p>
        </p:txBody>
      </p:sp>
      <p:sp>
        <p:nvSpPr>
          <p:cNvPr id="5" name="Footer Placeholder 4"/>
          <p:cNvSpPr>
            <a:spLocks noGrp="1"/>
          </p:cNvSpPr>
          <p:nvPr>
            <p:ph type="ftr" sz="quarter" idx="4294967295"/>
          </p:nvPr>
        </p:nvSpPr>
        <p:spPr>
          <a:xfrm>
            <a:off x="2633602" y="4884738"/>
            <a:ext cx="3910013" cy="107950"/>
          </a:xfrm>
        </p:spPr>
        <p:txBody>
          <a:bodyPr/>
          <a:lstStyle/>
          <a:p>
            <a:pPr algn="ctr"/>
            <a:r>
              <a:rPr lang="en-US" sz="1000" dirty="0" smtClean="0"/>
              <a:t>D000182230/A Internal Use Only Not for Distribution</a:t>
            </a:r>
            <a:endParaRPr lang="en-US" sz="1000" dirty="0"/>
          </a:p>
        </p:txBody>
      </p:sp>
      <p:sp>
        <p:nvSpPr>
          <p:cNvPr id="4" name="Slide Number Placeholder 3"/>
          <p:cNvSpPr txBox="1">
            <a:spLocks/>
          </p:cNvSpPr>
          <p:nvPr/>
        </p:nvSpPr>
        <p:spPr>
          <a:xfrm>
            <a:off x="182119" y="4848700"/>
            <a:ext cx="199973" cy="150200"/>
          </a:xfrm>
          <a:prstGeom prst="rect">
            <a:avLst/>
          </a:prstGeom>
        </p:spPr>
        <p:txBody>
          <a:bodyPr/>
          <a:lstStyle>
            <a:defPPr>
              <a:defRPr lang="de-DE"/>
            </a:defPPr>
            <a:lvl1pPr marL="0" algn="l" defTabSz="914278" rtl="0" eaLnBrk="1" latinLnBrk="0" hangingPunct="1">
              <a:defRPr sz="1800" kern="1200">
                <a:solidFill>
                  <a:schemeClr val="tx1"/>
                </a:solidFill>
                <a:latin typeface="+mn-lt"/>
                <a:ea typeface="+mn-ea"/>
                <a:cs typeface="+mn-cs"/>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r>
              <a:rPr lang="en-US" sz="900" dirty="0"/>
              <a:t>4</a:t>
            </a:r>
          </a:p>
        </p:txBody>
      </p:sp>
    </p:spTree>
    <p:extLst>
      <p:ext uri="{BB962C8B-B14F-4D97-AF65-F5344CB8AC3E}">
        <p14:creationId xmlns:p14="http://schemas.microsoft.com/office/powerpoint/2010/main" val="3531295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is ultrasound</a:t>
            </a:r>
            <a:endParaRPr lang="en-US" dirty="0"/>
          </a:p>
        </p:txBody>
      </p:sp>
      <p:sp>
        <p:nvSpPr>
          <p:cNvPr id="6" name="Rectangle 44"/>
          <p:cNvSpPr>
            <a:spLocks noChangeArrowheads="1"/>
          </p:cNvSpPr>
          <p:nvPr/>
        </p:nvSpPr>
        <p:spPr bwMode="auto">
          <a:xfrm>
            <a:off x="990600" y="832877"/>
            <a:ext cx="7385050" cy="157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spcAft>
                <a:spcPct val="50000"/>
              </a:spcAft>
              <a:buClr>
                <a:srgbClr val="F89D05"/>
              </a:buClr>
              <a:buFontTx/>
              <a:buChar char="•"/>
            </a:pPr>
            <a:endParaRPr lang="en-US" altLang="en-US" sz="2400" dirty="0" smtClean="0"/>
          </a:p>
          <a:p>
            <a:pPr algn="ctr">
              <a:spcAft>
                <a:spcPct val="50000"/>
              </a:spcAft>
              <a:buClr>
                <a:srgbClr val="F89D05"/>
              </a:buClr>
            </a:pPr>
            <a:r>
              <a:rPr lang="en-US" altLang="en-US" sz="2400" dirty="0" smtClean="0"/>
              <a:t>Frequency</a:t>
            </a:r>
            <a:endParaRPr lang="en-US" altLang="en-US" sz="2400" dirty="0"/>
          </a:p>
          <a:p>
            <a:pPr algn="ctr">
              <a:spcAft>
                <a:spcPct val="50000"/>
              </a:spcAft>
              <a:buClr>
                <a:srgbClr val="F89D05"/>
              </a:buClr>
              <a:buFontTx/>
              <a:buChar char="•"/>
            </a:pPr>
            <a:endParaRPr lang="en-US" altLang="en-US" sz="2400" dirty="0"/>
          </a:p>
        </p:txBody>
      </p:sp>
      <p:sp>
        <p:nvSpPr>
          <p:cNvPr id="7" name="Rectangle 45"/>
          <p:cNvSpPr>
            <a:spLocks noChangeArrowheads="1"/>
          </p:cNvSpPr>
          <p:nvPr/>
        </p:nvSpPr>
        <p:spPr bwMode="auto">
          <a:xfrm>
            <a:off x="990600" y="2013459"/>
            <a:ext cx="7385050" cy="433387"/>
          </a:xfrm>
          <a:prstGeom prst="rect">
            <a:avLst/>
          </a:prstGeom>
          <a:gradFill rotWithShape="0">
            <a:gsLst>
              <a:gs pos="0">
                <a:srgbClr val="FAFD00"/>
              </a:gs>
              <a:gs pos="100000">
                <a:srgbClr val="FAFD00">
                  <a:gamma/>
                  <a:shade val="46275"/>
                  <a:invGamma/>
                </a:srgb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46"/>
          <p:cNvSpPr>
            <a:spLocks noChangeArrowheads="1"/>
          </p:cNvSpPr>
          <p:nvPr/>
        </p:nvSpPr>
        <p:spPr bwMode="auto">
          <a:xfrm>
            <a:off x="804010" y="2596071"/>
            <a:ext cx="7072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10 Hz</a:t>
            </a:r>
          </a:p>
        </p:txBody>
      </p:sp>
      <p:sp>
        <p:nvSpPr>
          <p:cNvPr id="9" name="Rectangle 47"/>
          <p:cNvSpPr>
            <a:spLocks noChangeArrowheads="1"/>
          </p:cNvSpPr>
          <p:nvPr/>
        </p:nvSpPr>
        <p:spPr bwMode="auto">
          <a:xfrm>
            <a:off x="1677135" y="2610359"/>
            <a:ext cx="7072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40 Hz</a:t>
            </a:r>
          </a:p>
        </p:txBody>
      </p:sp>
      <p:sp>
        <p:nvSpPr>
          <p:cNvPr id="10" name="Rectangle 48"/>
          <p:cNvSpPr>
            <a:spLocks noChangeArrowheads="1"/>
          </p:cNvSpPr>
          <p:nvPr/>
        </p:nvSpPr>
        <p:spPr bwMode="auto">
          <a:xfrm>
            <a:off x="3266222" y="2638934"/>
            <a:ext cx="8114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20 kHz</a:t>
            </a:r>
          </a:p>
        </p:txBody>
      </p:sp>
      <p:sp>
        <p:nvSpPr>
          <p:cNvPr id="11" name="Rectangle 49"/>
          <p:cNvSpPr>
            <a:spLocks noChangeArrowheads="1"/>
          </p:cNvSpPr>
          <p:nvPr/>
        </p:nvSpPr>
        <p:spPr bwMode="auto">
          <a:xfrm>
            <a:off x="4756885" y="2708784"/>
            <a:ext cx="9284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100 kHz</a:t>
            </a:r>
          </a:p>
        </p:txBody>
      </p:sp>
      <p:sp>
        <p:nvSpPr>
          <p:cNvPr id="12" name="Rectangle 50"/>
          <p:cNvSpPr>
            <a:spLocks noChangeArrowheads="1"/>
          </p:cNvSpPr>
          <p:nvPr/>
        </p:nvSpPr>
        <p:spPr bwMode="auto">
          <a:xfrm>
            <a:off x="7650897" y="2723071"/>
            <a:ext cx="10214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100 MHz</a:t>
            </a:r>
          </a:p>
        </p:txBody>
      </p:sp>
      <p:sp>
        <p:nvSpPr>
          <p:cNvPr id="13" name="Rectangle 51"/>
          <p:cNvSpPr>
            <a:spLocks noChangeArrowheads="1"/>
          </p:cNvSpPr>
          <p:nvPr/>
        </p:nvSpPr>
        <p:spPr bwMode="auto">
          <a:xfrm>
            <a:off x="6368197" y="2702434"/>
            <a:ext cx="787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1 MHz</a:t>
            </a:r>
          </a:p>
        </p:txBody>
      </p:sp>
      <p:sp>
        <p:nvSpPr>
          <p:cNvPr id="14" name="Rectangle 52"/>
          <p:cNvSpPr>
            <a:spLocks noChangeArrowheads="1"/>
          </p:cNvSpPr>
          <p:nvPr/>
        </p:nvSpPr>
        <p:spPr bwMode="auto">
          <a:xfrm>
            <a:off x="596900" y="3359659"/>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t>‘Vibration’</a:t>
            </a:r>
          </a:p>
        </p:txBody>
      </p:sp>
      <p:sp>
        <p:nvSpPr>
          <p:cNvPr id="15" name="Rectangle 53"/>
          <p:cNvSpPr>
            <a:spLocks noChangeArrowheads="1"/>
          </p:cNvSpPr>
          <p:nvPr/>
        </p:nvSpPr>
        <p:spPr bwMode="auto">
          <a:xfrm>
            <a:off x="2065338" y="3348546"/>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t>Audible sound</a:t>
            </a:r>
          </a:p>
        </p:txBody>
      </p:sp>
      <p:sp>
        <p:nvSpPr>
          <p:cNvPr id="16" name="Rectangle 54"/>
          <p:cNvSpPr>
            <a:spLocks noChangeArrowheads="1"/>
          </p:cNvSpPr>
          <p:nvPr/>
        </p:nvSpPr>
        <p:spPr bwMode="auto">
          <a:xfrm>
            <a:off x="5175250" y="3340609"/>
            <a:ext cx="12250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t>Ultrasound</a:t>
            </a:r>
          </a:p>
        </p:txBody>
      </p:sp>
      <p:sp>
        <p:nvSpPr>
          <p:cNvPr id="17" name="Rectangle 55"/>
          <p:cNvSpPr>
            <a:spLocks noChangeArrowheads="1"/>
          </p:cNvSpPr>
          <p:nvPr/>
        </p:nvSpPr>
        <p:spPr bwMode="auto">
          <a:xfrm>
            <a:off x="5385972" y="4116896"/>
            <a:ext cx="13597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dirty="0"/>
              <a:t>Therapeutic </a:t>
            </a:r>
          </a:p>
          <a:p>
            <a:pPr algn="ctr"/>
            <a:r>
              <a:rPr lang="en-US" altLang="en-US" sz="1800" dirty="0"/>
              <a:t>Ultrasound</a:t>
            </a:r>
          </a:p>
        </p:txBody>
      </p:sp>
      <p:sp>
        <p:nvSpPr>
          <p:cNvPr id="18" name="Rectangle 56"/>
          <p:cNvSpPr>
            <a:spLocks noChangeArrowheads="1"/>
          </p:cNvSpPr>
          <p:nvPr/>
        </p:nvSpPr>
        <p:spPr bwMode="auto">
          <a:xfrm>
            <a:off x="6860361" y="4131184"/>
            <a:ext cx="12779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dirty="0"/>
              <a:t>Ultrasound </a:t>
            </a:r>
          </a:p>
          <a:p>
            <a:pPr algn="ctr"/>
            <a:r>
              <a:rPr lang="en-US" altLang="en-US" sz="1800" dirty="0"/>
              <a:t>Imaging</a:t>
            </a:r>
          </a:p>
        </p:txBody>
      </p:sp>
      <p:sp>
        <p:nvSpPr>
          <p:cNvPr id="19" name="Line 57"/>
          <p:cNvSpPr>
            <a:spLocks noChangeShapeType="1"/>
          </p:cNvSpPr>
          <p:nvPr/>
        </p:nvSpPr>
        <p:spPr bwMode="auto">
          <a:xfrm flipH="1">
            <a:off x="1204332" y="3030738"/>
            <a:ext cx="0" cy="369887"/>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58"/>
          <p:cNvSpPr>
            <a:spLocks noChangeShapeType="1"/>
          </p:cNvSpPr>
          <p:nvPr/>
        </p:nvSpPr>
        <p:spPr bwMode="auto">
          <a:xfrm>
            <a:off x="2051049" y="3013429"/>
            <a:ext cx="8209" cy="44344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9"/>
          <p:cNvSpPr>
            <a:spLocks noChangeShapeType="1"/>
          </p:cNvSpPr>
          <p:nvPr/>
        </p:nvSpPr>
        <p:spPr bwMode="auto">
          <a:xfrm>
            <a:off x="3651250" y="3005995"/>
            <a:ext cx="3175" cy="465751"/>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60"/>
          <p:cNvSpPr>
            <a:spLocks noChangeShapeType="1"/>
          </p:cNvSpPr>
          <p:nvPr/>
        </p:nvSpPr>
        <p:spPr bwMode="auto">
          <a:xfrm>
            <a:off x="5291138" y="3773996"/>
            <a:ext cx="0" cy="444500"/>
          </a:xfrm>
          <a:prstGeom prst="line">
            <a:avLst/>
          </a:prstGeom>
          <a:noFill/>
          <a:ln w="285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61"/>
          <p:cNvSpPr>
            <a:spLocks noChangeShapeType="1"/>
          </p:cNvSpPr>
          <p:nvPr/>
        </p:nvSpPr>
        <p:spPr bwMode="auto">
          <a:xfrm>
            <a:off x="6740525" y="3773996"/>
            <a:ext cx="0" cy="4445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62"/>
          <p:cNvSpPr>
            <a:spLocks noChangeShapeType="1"/>
          </p:cNvSpPr>
          <p:nvPr/>
        </p:nvSpPr>
        <p:spPr bwMode="auto">
          <a:xfrm flipV="1">
            <a:off x="6753225" y="3996246"/>
            <a:ext cx="1398588" cy="15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63"/>
          <p:cNvSpPr>
            <a:spLocks noChangeShapeType="1"/>
          </p:cNvSpPr>
          <p:nvPr/>
        </p:nvSpPr>
        <p:spPr bwMode="auto">
          <a:xfrm>
            <a:off x="2039938" y="3197734"/>
            <a:ext cx="1614487" cy="11112"/>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64"/>
          <p:cNvSpPr>
            <a:spLocks noChangeShapeType="1"/>
          </p:cNvSpPr>
          <p:nvPr/>
        </p:nvSpPr>
        <p:spPr bwMode="auto">
          <a:xfrm>
            <a:off x="8154988" y="3134234"/>
            <a:ext cx="0" cy="97631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65"/>
          <p:cNvSpPr>
            <a:spLocks noChangeShapeType="1"/>
          </p:cNvSpPr>
          <p:nvPr/>
        </p:nvSpPr>
        <p:spPr bwMode="auto">
          <a:xfrm flipV="1">
            <a:off x="5326063" y="3994659"/>
            <a:ext cx="1398587" cy="1587"/>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66"/>
          <p:cNvSpPr>
            <a:spLocks noChangeShapeType="1"/>
          </p:cNvSpPr>
          <p:nvPr/>
        </p:nvSpPr>
        <p:spPr bwMode="auto">
          <a:xfrm>
            <a:off x="3646488" y="3213609"/>
            <a:ext cx="4489450" cy="23812"/>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Footer Placeholder 2"/>
          <p:cNvSpPr>
            <a:spLocks noGrp="1"/>
          </p:cNvSpPr>
          <p:nvPr>
            <p:ph type="ftr" sz="quarter" idx="3"/>
          </p:nvPr>
        </p:nvSpPr>
        <p:spPr/>
        <p:txBody>
          <a:bodyPr/>
          <a:lstStyle/>
          <a:p>
            <a:pPr algn="ctr"/>
            <a:r>
              <a:rPr lang="en-US" sz="1000" dirty="0" smtClean="0"/>
              <a:t>D000182230/A Internal Use Only Not for Distribution</a:t>
            </a:r>
            <a:endParaRPr lang="en-US" sz="1000" dirty="0"/>
          </a:p>
        </p:txBody>
      </p:sp>
      <p:sp>
        <p:nvSpPr>
          <p:cNvPr id="4" name="Slide Number Placeholder 3"/>
          <p:cNvSpPr>
            <a:spLocks noGrp="1"/>
          </p:cNvSpPr>
          <p:nvPr>
            <p:ph type="sldNum" sz="quarter" idx="4"/>
          </p:nvPr>
        </p:nvSpPr>
        <p:spPr/>
        <p:txBody>
          <a:bodyPr/>
          <a:lstStyle/>
          <a:p>
            <a:fld id="{793332C0-45F3-49F7-8962-3AD7701CBA4A}" type="slidenum">
              <a:rPr lang="en-US" smtClean="0"/>
              <a:pPr/>
              <a:t>5</a:t>
            </a:fld>
            <a:endParaRPr lang="en-US" dirty="0"/>
          </a:p>
        </p:txBody>
      </p:sp>
    </p:spTree>
    <p:extLst>
      <p:ext uri="{BB962C8B-B14F-4D97-AF65-F5344CB8AC3E}">
        <p14:creationId xmlns:p14="http://schemas.microsoft.com/office/powerpoint/2010/main" val="272066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Wave propagation</a:t>
            </a:r>
            <a:endParaRPr lang="en-US" dirty="0"/>
          </a:p>
        </p:txBody>
      </p:sp>
      <p:pic>
        <p:nvPicPr>
          <p:cNvPr id="6" name="Picture 86" descr="wa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498640"/>
            <a:ext cx="5365750" cy="2436812"/>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87"/>
          <p:cNvSpPr>
            <a:spLocks/>
          </p:cNvSpPr>
          <p:nvPr/>
        </p:nvSpPr>
        <p:spPr bwMode="auto">
          <a:xfrm>
            <a:off x="4641850" y="2252702"/>
            <a:ext cx="2101850" cy="554038"/>
          </a:xfrm>
          <a:custGeom>
            <a:avLst/>
            <a:gdLst>
              <a:gd name="T0" fmla="*/ 0 w 1324"/>
              <a:gd name="T1" fmla="*/ 220 h 349"/>
              <a:gd name="T2" fmla="*/ 84 w 1324"/>
              <a:gd name="T3" fmla="*/ 128 h 349"/>
              <a:gd name="T4" fmla="*/ 184 w 1324"/>
              <a:gd name="T5" fmla="*/ 44 h 349"/>
              <a:gd name="T6" fmla="*/ 300 w 1324"/>
              <a:gd name="T7" fmla="*/ 12 h 349"/>
              <a:gd name="T8" fmla="*/ 460 w 1324"/>
              <a:gd name="T9" fmla="*/ 116 h 349"/>
              <a:gd name="T10" fmla="*/ 568 w 1324"/>
              <a:gd name="T11" fmla="*/ 264 h 349"/>
              <a:gd name="T12" fmla="*/ 720 w 1324"/>
              <a:gd name="T13" fmla="*/ 348 h 349"/>
              <a:gd name="T14" fmla="*/ 872 w 1324"/>
              <a:gd name="T15" fmla="*/ 256 h 349"/>
              <a:gd name="T16" fmla="*/ 1008 w 1324"/>
              <a:gd name="T17" fmla="*/ 156 h 349"/>
              <a:gd name="T18" fmla="*/ 1128 w 1324"/>
              <a:gd name="T19" fmla="*/ 176 h 349"/>
              <a:gd name="T20" fmla="*/ 1224 w 1324"/>
              <a:gd name="T21" fmla="*/ 252 h 349"/>
              <a:gd name="T22" fmla="*/ 1324 w 1324"/>
              <a:gd name="T23"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4" h="349">
                <a:moveTo>
                  <a:pt x="0" y="220"/>
                </a:moveTo>
                <a:cubicBezTo>
                  <a:pt x="19" y="215"/>
                  <a:pt x="51" y="156"/>
                  <a:pt x="84" y="128"/>
                </a:cubicBezTo>
                <a:cubicBezTo>
                  <a:pt x="115" y="99"/>
                  <a:pt x="148" y="63"/>
                  <a:pt x="184" y="44"/>
                </a:cubicBezTo>
                <a:cubicBezTo>
                  <a:pt x="220" y="25"/>
                  <a:pt x="254" y="0"/>
                  <a:pt x="300" y="12"/>
                </a:cubicBezTo>
                <a:cubicBezTo>
                  <a:pt x="346" y="24"/>
                  <a:pt x="415" y="74"/>
                  <a:pt x="460" y="116"/>
                </a:cubicBezTo>
                <a:cubicBezTo>
                  <a:pt x="505" y="158"/>
                  <a:pt x="525" y="225"/>
                  <a:pt x="568" y="264"/>
                </a:cubicBezTo>
                <a:cubicBezTo>
                  <a:pt x="611" y="303"/>
                  <a:pt x="669" y="349"/>
                  <a:pt x="720" y="348"/>
                </a:cubicBezTo>
                <a:cubicBezTo>
                  <a:pt x="771" y="347"/>
                  <a:pt x="824" y="288"/>
                  <a:pt x="872" y="256"/>
                </a:cubicBezTo>
                <a:cubicBezTo>
                  <a:pt x="932" y="204"/>
                  <a:pt x="952" y="176"/>
                  <a:pt x="1008" y="156"/>
                </a:cubicBezTo>
                <a:cubicBezTo>
                  <a:pt x="1053" y="148"/>
                  <a:pt x="1092" y="160"/>
                  <a:pt x="1128" y="176"/>
                </a:cubicBezTo>
                <a:cubicBezTo>
                  <a:pt x="1164" y="192"/>
                  <a:pt x="1191" y="223"/>
                  <a:pt x="1224" y="252"/>
                </a:cubicBezTo>
                <a:cubicBezTo>
                  <a:pt x="1233" y="266"/>
                  <a:pt x="1303" y="328"/>
                  <a:pt x="1324" y="34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Footer Placeholder 2"/>
          <p:cNvSpPr>
            <a:spLocks noGrp="1"/>
          </p:cNvSpPr>
          <p:nvPr>
            <p:ph type="ftr" sz="quarter" idx="3"/>
          </p:nvPr>
        </p:nvSpPr>
        <p:spPr/>
        <p:txBody>
          <a:bodyPr/>
          <a:lstStyle/>
          <a:p>
            <a:pPr algn="ctr"/>
            <a:r>
              <a:rPr lang="en-US" sz="1000" dirty="0" smtClean="0"/>
              <a:t>D000182230/A Internal Use Only Not for Distribution</a:t>
            </a:r>
            <a:endParaRPr lang="en-US" sz="1000" dirty="0"/>
          </a:p>
        </p:txBody>
      </p:sp>
      <p:sp>
        <p:nvSpPr>
          <p:cNvPr id="4" name="Rectangle 3"/>
          <p:cNvSpPr/>
          <p:nvPr/>
        </p:nvSpPr>
        <p:spPr>
          <a:xfrm>
            <a:off x="504825" y="942364"/>
            <a:ext cx="8135938" cy="3174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Key information:</a:t>
            </a:r>
          </a:p>
          <a:p>
            <a:endParaRPr lang="en-US" dirty="0" smtClean="0"/>
          </a:p>
          <a:p>
            <a:r>
              <a:rPr lang="en-US" dirty="0" smtClean="0"/>
              <a:t>Ultrasonic </a:t>
            </a:r>
            <a:r>
              <a:rPr lang="en-US" dirty="0"/>
              <a:t>testing is based on time-varying deformations or vibrations in materials, which is generally referred to as acoustics. All material substances are comprised of atoms, which may be forced into vibrational motion about their equilibrium positions</a:t>
            </a:r>
            <a:r>
              <a:rPr lang="en-US" dirty="0" smtClean="0"/>
              <a:t>.</a:t>
            </a:r>
          </a:p>
          <a:p>
            <a:endParaRPr lang="en-US" dirty="0"/>
          </a:p>
          <a:p>
            <a:r>
              <a:rPr lang="en-US" dirty="0" smtClean="0"/>
              <a:t> </a:t>
            </a:r>
            <a:endParaRPr lang="en-US" dirty="0"/>
          </a:p>
        </p:txBody>
      </p:sp>
      <p:sp>
        <p:nvSpPr>
          <p:cNvPr id="5" name="Slide Number Placeholder 4"/>
          <p:cNvSpPr>
            <a:spLocks noGrp="1"/>
          </p:cNvSpPr>
          <p:nvPr>
            <p:ph type="sldNum" sz="quarter" idx="4"/>
          </p:nvPr>
        </p:nvSpPr>
        <p:spPr/>
        <p:txBody>
          <a:bodyPr/>
          <a:lstStyle/>
          <a:p>
            <a:fld id="{793332C0-45F3-49F7-8962-3AD7701CBA4A}" type="slidenum">
              <a:rPr lang="en-US" smtClean="0"/>
              <a:pPr/>
              <a:t>6</a:t>
            </a:fld>
            <a:endParaRPr lang="en-US" dirty="0"/>
          </a:p>
        </p:txBody>
      </p:sp>
      <p:sp>
        <p:nvSpPr>
          <p:cNvPr id="8" name="TextBox 7"/>
          <p:cNvSpPr txBox="1"/>
          <p:nvPr/>
        </p:nvSpPr>
        <p:spPr>
          <a:xfrm>
            <a:off x="504825" y="4366518"/>
            <a:ext cx="8135938" cy="308225"/>
          </a:xfrm>
          <a:prstGeom prst="rect">
            <a:avLst/>
          </a:prstGeom>
        </p:spPr>
        <p:txBody>
          <a:bodyPr vert="horz" wrap="square" lIns="0" tIns="0" rIns="0" bIns="0" spcCol="385658" rtlCol="0">
            <a:noAutofit/>
          </a:bodyPr>
          <a:lstStyle/>
          <a:p>
            <a:r>
              <a:rPr lang="en-US" sz="1200" dirty="0" smtClean="0"/>
              <a:t>https</a:t>
            </a:r>
            <a:r>
              <a:rPr lang="en-US" sz="1200" dirty="0"/>
              <a:t>://www.nde-ed.org/EducationResources/CommunityCollege/Ultrasonics/Physics/wavepropagation.htm </a:t>
            </a:r>
          </a:p>
          <a:p>
            <a:endParaRPr lang="en-US" sz="1400" dirty="0" smtClean="0"/>
          </a:p>
        </p:txBody>
      </p:sp>
    </p:spTree>
    <p:extLst>
      <p:ext uri="{BB962C8B-B14F-4D97-AF65-F5344CB8AC3E}">
        <p14:creationId xmlns:p14="http://schemas.microsoft.com/office/powerpoint/2010/main" val="397525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Wave propagation</a:t>
            </a:r>
            <a:endParaRPr lang="en-US" dirty="0"/>
          </a:p>
        </p:txBody>
      </p:sp>
      <p:sp>
        <p:nvSpPr>
          <p:cNvPr id="6" name="Rectangle 17"/>
          <p:cNvSpPr>
            <a:spLocks noChangeArrowheads="1"/>
          </p:cNvSpPr>
          <p:nvPr/>
        </p:nvSpPr>
        <p:spPr bwMode="auto">
          <a:xfrm>
            <a:off x="2394921" y="3159125"/>
            <a:ext cx="1377173" cy="36933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dirty="0"/>
              <a:t>compression</a:t>
            </a:r>
          </a:p>
        </p:txBody>
      </p:sp>
      <p:sp>
        <p:nvSpPr>
          <p:cNvPr id="7" name="Rectangle 18"/>
          <p:cNvSpPr>
            <a:spLocks noChangeArrowheads="1"/>
          </p:cNvSpPr>
          <p:nvPr/>
        </p:nvSpPr>
        <p:spPr bwMode="auto">
          <a:xfrm>
            <a:off x="5919062" y="3224213"/>
            <a:ext cx="1209114" cy="36933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dirty="0"/>
              <a:t>rarefaction</a:t>
            </a:r>
          </a:p>
        </p:txBody>
      </p:sp>
      <p:sp>
        <p:nvSpPr>
          <p:cNvPr id="8" name="Rectangle 30" descr="Sand"/>
          <p:cNvSpPr>
            <a:spLocks noChangeArrowheads="1"/>
          </p:cNvSpPr>
          <p:nvPr/>
        </p:nvSpPr>
        <p:spPr bwMode="auto">
          <a:xfrm rot="16200000">
            <a:off x="853863" y="2194719"/>
            <a:ext cx="1311275" cy="531813"/>
          </a:xfrm>
          <a:prstGeom prst="rect">
            <a:avLst/>
          </a:prstGeom>
          <a:blipFill dpi="0" rotWithShape="0">
            <a:blip r:embed="rId3"/>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31"/>
          <p:cNvSpPr>
            <a:spLocks noChangeShapeType="1"/>
          </p:cNvSpPr>
          <p:nvPr/>
        </p:nvSpPr>
        <p:spPr bwMode="auto">
          <a:xfrm rot="16200000">
            <a:off x="581606" y="2460626"/>
            <a:ext cx="1304925" cy="63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32"/>
          <p:cNvSpPr>
            <a:spLocks noChangeShapeType="1"/>
          </p:cNvSpPr>
          <p:nvPr/>
        </p:nvSpPr>
        <p:spPr bwMode="auto">
          <a:xfrm rot="16200000">
            <a:off x="1130881" y="2438401"/>
            <a:ext cx="126047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42"/>
          <p:cNvSpPr>
            <a:spLocks noChangeArrowheads="1"/>
          </p:cNvSpPr>
          <p:nvPr/>
        </p:nvSpPr>
        <p:spPr bwMode="auto">
          <a:xfrm rot="16200000">
            <a:off x="1402345" y="3048000"/>
            <a:ext cx="171450" cy="517525"/>
          </a:xfrm>
          <a:prstGeom prst="upDownArrow">
            <a:avLst>
              <a:gd name="adj1" fmla="val 50000"/>
              <a:gd name="adj2" fmla="val 60370"/>
            </a:avLst>
          </a:prstGeom>
          <a:solidFill>
            <a:schemeClr val="accent1"/>
          </a:solidFill>
          <a:ln w="12700">
            <a:solidFill>
              <a:srgbClr val="FFFFFF"/>
            </a:solidFill>
            <a:miter lim="800000"/>
            <a:headEnd type="none" w="sm" len="sm"/>
            <a:tailEnd type="none" w="sm" len="sm"/>
          </a:ln>
          <a:effectLst/>
        </p:spPr>
        <p:txBody>
          <a:bodyPr wrap="none" anchor="ctr"/>
          <a:lstStyle/>
          <a:p>
            <a:endParaRPr lang="en-US"/>
          </a:p>
        </p:txBody>
      </p:sp>
      <p:sp>
        <p:nvSpPr>
          <p:cNvPr id="12" name="AutoShape 43"/>
          <p:cNvSpPr>
            <a:spLocks noChangeArrowheads="1"/>
          </p:cNvSpPr>
          <p:nvPr/>
        </p:nvSpPr>
        <p:spPr bwMode="auto">
          <a:xfrm rot="16200000">
            <a:off x="1402345" y="1371600"/>
            <a:ext cx="171450" cy="517525"/>
          </a:xfrm>
          <a:prstGeom prst="upDownArrow">
            <a:avLst>
              <a:gd name="adj1" fmla="val 50000"/>
              <a:gd name="adj2" fmla="val 60370"/>
            </a:avLst>
          </a:prstGeom>
          <a:solidFill>
            <a:schemeClr val="accent1"/>
          </a:solidFill>
          <a:ln w="12700">
            <a:solidFill>
              <a:srgbClr val="FFFFFF"/>
            </a:solidFill>
            <a:miter lim="800000"/>
            <a:headEnd type="none" w="sm" len="sm"/>
            <a:tailEnd type="none" w="sm" len="sm"/>
          </a:ln>
          <a:effectLst/>
        </p:spPr>
        <p:txBody>
          <a:bodyPr wrap="none" anchor="ctr"/>
          <a:lstStyle/>
          <a:p>
            <a:endParaRPr lang="en-US"/>
          </a:p>
        </p:txBody>
      </p:sp>
      <p:sp>
        <p:nvSpPr>
          <p:cNvPr id="13" name="Oval 45"/>
          <p:cNvSpPr>
            <a:spLocks noChangeArrowheads="1"/>
          </p:cNvSpPr>
          <p:nvPr/>
        </p:nvSpPr>
        <p:spPr bwMode="auto">
          <a:xfrm>
            <a:off x="2897769" y="2476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46"/>
          <p:cNvSpPr>
            <a:spLocks noChangeArrowheads="1"/>
          </p:cNvSpPr>
          <p:nvPr/>
        </p:nvSpPr>
        <p:spPr bwMode="auto">
          <a:xfrm>
            <a:off x="2783469" y="2209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47"/>
          <p:cNvSpPr>
            <a:spLocks noChangeArrowheads="1"/>
          </p:cNvSpPr>
          <p:nvPr/>
        </p:nvSpPr>
        <p:spPr bwMode="auto">
          <a:xfrm>
            <a:off x="2567569" y="2730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48"/>
          <p:cNvSpPr>
            <a:spLocks noChangeArrowheads="1"/>
          </p:cNvSpPr>
          <p:nvPr/>
        </p:nvSpPr>
        <p:spPr bwMode="auto">
          <a:xfrm>
            <a:off x="2897769" y="29337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49"/>
          <p:cNvSpPr>
            <a:spLocks noChangeArrowheads="1"/>
          </p:cNvSpPr>
          <p:nvPr/>
        </p:nvSpPr>
        <p:spPr bwMode="auto">
          <a:xfrm>
            <a:off x="2745369" y="19431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50"/>
          <p:cNvSpPr>
            <a:spLocks noChangeArrowheads="1"/>
          </p:cNvSpPr>
          <p:nvPr/>
        </p:nvSpPr>
        <p:spPr bwMode="auto">
          <a:xfrm>
            <a:off x="3139069" y="22860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51"/>
          <p:cNvSpPr>
            <a:spLocks noChangeArrowheads="1"/>
          </p:cNvSpPr>
          <p:nvPr/>
        </p:nvSpPr>
        <p:spPr bwMode="auto">
          <a:xfrm>
            <a:off x="3202569" y="2590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52"/>
          <p:cNvSpPr>
            <a:spLocks noChangeArrowheads="1"/>
          </p:cNvSpPr>
          <p:nvPr/>
        </p:nvSpPr>
        <p:spPr bwMode="auto">
          <a:xfrm>
            <a:off x="3088269" y="27686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53"/>
          <p:cNvSpPr>
            <a:spLocks noChangeArrowheads="1"/>
          </p:cNvSpPr>
          <p:nvPr/>
        </p:nvSpPr>
        <p:spPr bwMode="auto">
          <a:xfrm>
            <a:off x="3418469" y="24257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54"/>
          <p:cNvSpPr>
            <a:spLocks noChangeArrowheads="1"/>
          </p:cNvSpPr>
          <p:nvPr/>
        </p:nvSpPr>
        <p:spPr bwMode="auto">
          <a:xfrm>
            <a:off x="3824869" y="23876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55"/>
          <p:cNvSpPr>
            <a:spLocks noChangeArrowheads="1"/>
          </p:cNvSpPr>
          <p:nvPr/>
        </p:nvSpPr>
        <p:spPr bwMode="auto">
          <a:xfrm>
            <a:off x="3012069" y="2095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56"/>
          <p:cNvSpPr>
            <a:spLocks noChangeArrowheads="1"/>
          </p:cNvSpPr>
          <p:nvPr/>
        </p:nvSpPr>
        <p:spPr bwMode="auto">
          <a:xfrm>
            <a:off x="3634369" y="26924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57"/>
          <p:cNvSpPr>
            <a:spLocks noChangeArrowheads="1"/>
          </p:cNvSpPr>
          <p:nvPr/>
        </p:nvSpPr>
        <p:spPr bwMode="auto">
          <a:xfrm>
            <a:off x="3266069" y="19812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58"/>
          <p:cNvSpPr>
            <a:spLocks noChangeArrowheads="1"/>
          </p:cNvSpPr>
          <p:nvPr/>
        </p:nvSpPr>
        <p:spPr bwMode="auto">
          <a:xfrm>
            <a:off x="4040769" y="2095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59"/>
          <p:cNvSpPr>
            <a:spLocks noChangeArrowheads="1"/>
          </p:cNvSpPr>
          <p:nvPr/>
        </p:nvSpPr>
        <p:spPr bwMode="auto">
          <a:xfrm>
            <a:off x="4040769" y="2857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60"/>
          <p:cNvSpPr>
            <a:spLocks noChangeArrowheads="1"/>
          </p:cNvSpPr>
          <p:nvPr/>
        </p:nvSpPr>
        <p:spPr bwMode="auto">
          <a:xfrm>
            <a:off x="2821569" y="27559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61"/>
          <p:cNvSpPr>
            <a:spLocks noChangeArrowheads="1"/>
          </p:cNvSpPr>
          <p:nvPr/>
        </p:nvSpPr>
        <p:spPr bwMode="auto">
          <a:xfrm>
            <a:off x="4155069" y="25654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62"/>
          <p:cNvSpPr>
            <a:spLocks noChangeArrowheads="1"/>
          </p:cNvSpPr>
          <p:nvPr/>
        </p:nvSpPr>
        <p:spPr bwMode="auto">
          <a:xfrm>
            <a:off x="4612269" y="2463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63"/>
          <p:cNvSpPr>
            <a:spLocks noChangeArrowheads="1"/>
          </p:cNvSpPr>
          <p:nvPr/>
        </p:nvSpPr>
        <p:spPr bwMode="auto">
          <a:xfrm>
            <a:off x="4739269" y="2209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64"/>
          <p:cNvSpPr>
            <a:spLocks noChangeArrowheads="1"/>
          </p:cNvSpPr>
          <p:nvPr/>
        </p:nvSpPr>
        <p:spPr bwMode="auto">
          <a:xfrm>
            <a:off x="4701169" y="27686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65"/>
          <p:cNvSpPr>
            <a:spLocks noChangeArrowheads="1"/>
          </p:cNvSpPr>
          <p:nvPr/>
        </p:nvSpPr>
        <p:spPr bwMode="auto">
          <a:xfrm>
            <a:off x="4713869" y="2095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66"/>
          <p:cNvSpPr>
            <a:spLocks noChangeArrowheads="1"/>
          </p:cNvSpPr>
          <p:nvPr/>
        </p:nvSpPr>
        <p:spPr bwMode="auto">
          <a:xfrm>
            <a:off x="4917069" y="25019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67"/>
          <p:cNvSpPr>
            <a:spLocks noChangeArrowheads="1"/>
          </p:cNvSpPr>
          <p:nvPr/>
        </p:nvSpPr>
        <p:spPr bwMode="auto">
          <a:xfrm>
            <a:off x="4904369" y="27432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68"/>
          <p:cNvSpPr>
            <a:spLocks noChangeArrowheads="1"/>
          </p:cNvSpPr>
          <p:nvPr/>
        </p:nvSpPr>
        <p:spPr bwMode="auto">
          <a:xfrm>
            <a:off x="4993269" y="2209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69"/>
          <p:cNvSpPr>
            <a:spLocks noChangeArrowheads="1"/>
          </p:cNvSpPr>
          <p:nvPr/>
        </p:nvSpPr>
        <p:spPr bwMode="auto">
          <a:xfrm>
            <a:off x="5145669" y="29464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70"/>
          <p:cNvSpPr>
            <a:spLocks noChangeArrowheads="1"/>
          </p:cNvSpPr>
          <p:nvPr/>
        </p:nvSpPr>
        <p:spPr bwMode="auto">
          <a:xfrm>
            <a:off x="5412369" y="27940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71"/>
          <p:cNvSpPr>
            <a:spLocks noChangeArrowheads="1"/>
          </p:cNvSpPr>
          <p:nvPr/>
        </p:nvSpPr>
        <p:spPr bwMode="auto">
          <a:xfrm>
            <a:off x="5234569" y="23876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72"/>
          <p:cNvSpPr>
            <a:spLocks noChangeArrowheads="1"/>
          </p:cNvSpPr>
          <p:nvPr/>
        </p:nvSpPr>
        <p:spPr bwMode="auto">
          <a:xfrm>
            <a:off x="5158369" y="26289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73"/>
          <p:cNvSpPr>
            <a:spLocks noChangeArrowheads="1"/>
          </p:cNvSpPr>
          <p:nvPr/>
        </p:nvSpPr>
        <p:spPr bwMode="auto">
          <a:xfrm>
            <a:off x="5132969" y="19431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74"/>
          <p:cNvSpPr>
            <a:spLocks noChangeArrowheads="1"/>
          </p:cNvSpPr>
          <p:nvPr/>
        </p:nvSpPr>
        <p:spPr bwMode="auto">
          <a:xfrm>
            <a:off x="5361569" y="2095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75"/>
          <p:cNvSpPr>
            <a:spLocks noChangeArrowheads="1"/>
          </p:cNvSpPr>
          <p:nvPr/>
        </p:nvSpPr>
        <p:spPr bwMode="auto">
          <a:xfrm>
            <a:off x="5755269" y="26797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76"/>
          <p:cNvSpPr>
            <a:spLocks noChangeArrowheads="1"/>
          </p:cNvSpPr>
          <p:nvPr/>
        </p:nvSpPr>
        <p:spPr bwMode="auto">
          <a:xfrm>
            <a:off x="6034669" y="2209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77"/>
          <p:cNvSpPr>
            <a:spLocks noChangeArrowheads="1"/>
          </p:cNvSpPr>
          <p:nvPr/>
        </p:nvSpPr>
        <p:spPr bwMode="auto">
          <a:xfrm>
            <a:off x="5933069" y="25019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78"/>
          <p:cNvSpPr>
            <a:spLocks noChangeArrowheads="1"/>
          </p:cNvSpPr>
          <p:nvPr/>
        </p:nvSpPr>
        <p:spPr bwMode="auto">
          <a:xfrm>
            <a:off x="6288669" y="29210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79"/>
          <p:cNvSpPr>
            <a:spLocks noChangeArrowheads="1"/>
          </p:cNvSpPr>
          <p:nvPr/>
        </p:nvSpPr>
        <p:spPr bwMode="auto">
          <a:xfrm>
            <a:off x="6428369" y="26162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80"/>
          <p:cNvSpPr>
            <a:spLocks noChangeArrowheads="1"/>
          </p:cNvSpPr>
          <p:nvPr/>
        </p:nvSpPr>
        <p:spPr bwMode="auto">
          <a:xfrm>
            <a:off x="5780669" y="2095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81"/>
          <p:cNvSpPr>
            <a:spLocks noChangeArrowheads="1"/>
          </p:cNvSpPr>
          <p:nvPr/>
        </p:nvSpPr>
        <p:spPr bwMode="auto">
          <a:xfrm>
            <a:off x="6390269" y="2209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82"/>
          <p:cNvSpPr>
            <a:spLocks noChangeArrowheads="1"/>
          </p:cNvSpPr>
          <p:nvPr/>
        </p:nvSpPr>
        <p:spPr bwMode="auto">
          <a:xfrm>
            <a:off x="6707769" y="23876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83"/>
          <p:cNvSpPr>
            <a:spLocks noChangeArrowheads="1"/>
          </p:cNvSpPr>
          <p:nvPr/>
        </p:nvSpPr>
        <p:spPr bwMode="auto">
          <a:xfrm>
            <a:off x="6783969" y="26924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84"/>
          <p:cNvSpPr>
            <a:spLocks noChangeArrowheads="1"/>
          </p:cNvSpPr>
          <p:nvPr/>
        </p:nvSpPr>
        <p:spPr bwMode="auto">
          <a:xfrm>
            <a:off x="6885569" y="29210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85"/>
          <p:cNvSpPr>
            <a:spLocks noChangeArrowheads="1"/>
          </p:cNvSpPr>
          <p:nvPr/>
        </p:nvSpPr>
        <p:spPr bwMode="auto">
          <a:xfrm>
            <a:off x="5628269" y="24384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86"/>
          <p:cNvSpPr>
            <a:spLocks noChangeArrowheads="1"/>
          </p:cNvSpPr>
          <p:nvPr/>
        </p:nvSpPr>
        <p:spPr bwMode="auto">
          <a:xfrm>
            <a:off x="3304169" y="2209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87"/>
          <p:cNvSpPr>
            <a:spLocks noChangeArrowheads="1"/>
          </p:cNvSpPr>
          <p:nvPr/>
        </p:nvSpPr>
        <p:spPr bwMode="auto">
          <a:xfrm>
            <a:off x="5437769" y="2095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88"/>
          <p:cNvSpPr>
            <a:spLocks noChangeArrowheads="1"/>
          </p:cNvSpPr>
          <p:nvPr/>
        </p:nvSpPr>
        <p:spPr bwMode="auto">
          <a:xfrm>
            <a:off x="2872369" y="26543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89"/>
          <p:cNvSpPr>
            <a:spLocks noChangeArrowheads="1"/>
          </p:cNvSpPr>
          <p:nvPr/>
        </p:nvSpPr>
        <p:spPr bwMode="auto">
          <a:xfrm>
            <a:off x="5132969" y="2095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90"/>
          <p:cNvSpPr>
            <a:spLocks noChangeArrowheads="1"/>
          </p:cNvSpPr>
          <p:nvPr/>
        </p:nvSpPr>
        <p:spPr bwMode="auto">
          <a:xfrm>
            <a:off x="2529469" y="2095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91"/>
          <p:cNvSpPr>
            <a:spLocks noChangeArrowheads="1"/>
          </p:cNvSpPr>
          <p:nvPr/>
        </p:nvSpPr>
        <p:spPr bwMode="auto">
          <a:xfrm>
            <a:off x="2402469" y="22733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92"/>
          <p:cNvSpPr>
            <a:spLocks noChangeArrowheads="1"/>
          </p:cNvSpPr>
          <p:nvPr/>
        </p:nvSpPr>
        <p:spPr bwMode="auto">
          <a:xfrm>
            <a:off x="2465969" y="25781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93"/>
          <p:cNvSpPr>
            <a:spLocks noChangeArrowheads="1"/>
          </p:cNvSpPr>
          <p:nvPr/>
        </p:nvSpPr>
        <p:spPr bwMode="auto">
          <a:xfrm>
            <a:off x="2351669" y="27559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94"/>
          <p:cNvSpPr>
            <a:spLocks noChangeArrowheads="1"/>
          </p:cNvSpPr>
          <p:nvPr/>
        </p:nvSpPr>
        <p:spPr bwMode="auto">
          <a:xfrm>
            <a:off x="2681869" y="24130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95"/>
          <p:cNvSpPr>
            <a:spLocks noChangeArrowheads="1"/>
          </p:cNvSpPr>
          <p:nvPr/>
        </p:nvSpPr>
        <p:spPr bwMode="auto">
          <a:xfrm>
            <a:off x="2275469" y="2082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96"/>
          <p:cNvSpPr>
            <a:spLocks noChangeArrowheads="1"/>
          </p:cNvSpPr>
          <p:nvPr/>
        </p:nvSpPr>
        <p:spPr bwMode="auto">
          <a:xfrm>
            <a:off x="2554869" y="2209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97"/>
          <p:cNvSpPr>
            <a:spLocks noChangeArrowheads="1"/>
          </p:cNvSpPr>
          <p:nvPr/>
        </p:nvSpPr>
        <p:spPr bwMode="auto">
          <a:xfrm>
            <a:off x="5209169" y="28067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98"/>
          <p:cNvSpPr>
            <a:spLocks noChangeArrowheads="1"/>
          </p:cNvSpPr>
          <p:nvPr/>
        </p:nvSpPr>
        <p:spPr bwMode="auto">
          <a:xfrm>
            <a:off x="7380869" y="25400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99"/>
          <p:cNvSpPr>
            <a:spLocks noChangeArrowheads="1"/>
          </p:cNvSpPr>
          <p:nvPr/>
        </p:nvSpPr>
        <p:spPr bwMode="auto">
          <a:xfrm>
            <a:off x="7266569" y="22733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Oval 100"/>
          <p:cNvSpPr>
            <a:spLocks noChangeArrowheads="1"/>
          </p:cNvSpPr>
          <p:nvPr/>
        </p:nvSpPr>
        <p:spPr bwMode="auto">
          <a:xfrm>
            <a:off x="7380869" y="29972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101"/>
          <p:cNvSpPr>
            <a:spLocks noChangeArrowheads="1"/>
          </p:cNvSpPr>
          <p:nvPr/>
        </p:nvSpPr>
        <p:spPr bwMode="auto">
          <a:xfrm>
            <a:off x="7228469" y="20066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102"/>
          <p:cNvSpPr>
            <a:spLocks noChangeArrowheads="1"/>
          </p:cNvSpPr>
          <p:nvPr/>
        </p:nvSpPr>
        <p:spPr bwMode="auto">
          <a:xfrm>
            <a:off x="7622169" y="2349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103"/>
          <p:cNvSpPr>
            <a:spLocks noChangeArrowheads="1"/>
          </p:cNvSpPr>
          <p:nvPr/>
        </p:nvSpPr>
        <p:spPr bwMode="auto">
          <a:xfrm>
            <a:off x="7685669" y="26543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104"/>
          <p:cNvSpPr>
            <a:spLocks noChangeArrowheads="1"/>
          </p:cNvSpPr>
          <p:nvPr/>
        </p:nvSpPr>
        <p:spPr bwMode="auto">
          <a:xfrm>
            <a:off x="7571369" y="28321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105"/>
          <p:cNvSpPr>
            <a:spLocks noChangeArrowheads="1"/>
          </p:cNvSpPr>
          <p:nvPr/>
        </p:nvSpPr>
        <p:spPr bwMode="auto">
          <a:xfrm>
            <a:off x="7901569" y="24892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106"/>
          <p:cNvSpPr>
            <a:spLocks noChangeArrowheads="1"/>
          </p:cNvSpPr>
          <p:nvPr/>
        </p:nvSpPr>
        <p:spPr bwMode="auto">
          <a:xfrm>
            <a:off x="7495169" y="21590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107"/>
          <p:cNvSpPr>
            <a:spLocks noChangeArrowheads="1"/>
          </p:cNvSpPr>
          <p:nvPr/>
        </p:nvSpPr>
        <p:spPr bwMode="auto">
          <a:xfrm>
            <a:off x="7749169" y="20447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108"/>
          <p:cNvSpPr>
            <a:spLocks noChangeArrowheads="1"/>
          </p:cNvSpPr>
          <p:nvPr/>
        </p:nvSpPr>
        <p:spPr bwMode="auto">
          <a:xfrm>
            <a:off x="7304669" y="28194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109"/>
          <p:cNvSpPr>
            <a:spLocks noChangeArrowheads="1"/>
          </p:cNvSpPr>
          <p:nvPr/>
        </p:nvSpPr>
        <p:spPr bwMode="auto">
          <a:xfrm>
            <a:off x="7787269" y="22733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110"/>
          <p:cNvSpPr>
            <a:spLocks noChangeArrowheads="1"/>
          </p:cNvSpPr>
          <p:nvPr/>
        </p:nvSpPr>
        <p:spPr bwMode="auto">
          <a:xfrm>
            <a:off x="7355469" y="27178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111"/>
          <p:cNvSpPr>
            <a:spLocks noChangeArrowheads="1"/>
          </p:cNvSpPr>
          <p:nvPr/>
        </p:nvSpPr>
        <p:spPr bwMode="auto">
          <a:xfrm>
            <a:off x="7164969" y="24765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112"/>
          <p:cNvSpPr>
            <a:spLocks noChangeArrowheads="1"/>
          </p:cNvSpPr>
          <p:nvPr/>
        </p:nvSpPr>
        <p:spPr bwMode="auto">
          <a:xfrm>
            <a:off x="4193169" y="22479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113"/>
          <p:cNvSpPr>
            <a:spLocks noChangeArrowheads="1"/>
          </p:cNvSpPr>
          <p:nvPr/>
        </p:nvSpPr>
        <p:spPr bwMode="auto">
          <a:xfrm>
            <a:off x="5056769" y="28956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114"/>
          <p:cNvSpPr>
            <a:spLocks noChangeArrowheads="1"/>
          </p:cNvSpPr>
          <p:nvPr/>
        </p:nvSpPr>
        <p:spPr bwMode="auto">
          <a:xfrm>
            <a:off x="2834269" y="25654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115"/>
          <p:cNvSpPr>
            <a:spLocks noChangeArrowheads="1"/>
          </p:cNvSpPr>
          <p:nvPr/>
        </p:nvSpPr>
        <p:spPr bwMode="auto">
          <a:xfrm>
            <a:off x="7418969" y="24257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116"/>
          <p:cNvSpPr>
            <a:spLocks noChangeArrowheads="1"/>
          </p:cNvSpPr>
          <p:nvPr/>
        </p:nvSpPr>
        <p:spPr bwMode="auto">
          <a:xfrm>
            <a:off x="5386969" y="2540000"/>
            <a:ext cx="114300" cy="114300"/>
          </a:xfrm>
          <a:prstGeom prst="ellipse">
            <a:avLst/>
          </a:prstGeom>
          <a:solidFill>
            <a:srgbClr val="FBBB0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Footer Placeholder 2"/>
          <p:cNvSpPr>
            <a:spLocks noGrp="1"/>
          </p:cNvSpPr>
          <p:nvPr>
            <p:ph type="ftr" sz="quarter" idx="3"/>
          </p:nvPr>
        </p:nvSpPr>
        <p:spPr/>
        <p:txBody>
          <a:bodyPr/>
          <a:lstStyle/>
          <a:p>
            <a:pPr algn="ctr"/>
            <a:r>
              <a:rPr lang="en-US" sz="1000" smtClean="0"/>
              <a:t>D000182230/A Internal Use Only Not for Distribution</a:t>
            </a:r>
            <a:endParaRPr lang="en-US" sz="1000" dirty="0"/>
          </a:p>
        </p:txBody>
      </p:sp>
      <p:sp>
        <p:nvSpPr>
          <p:cNvPr id="4" name="Rectangle 3"/>
          <p:cNvSpPr/>
          <p:nvPr/>
        </p:nvSpPr>
        <p:spPr>
          <a:xfrm>
            <a:off x="504825" y="1079500"/>
            <a:ext cx="8279579" cy="3174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Key information:</a:t>
            </a:r>
          </a:p>
          <a:p>
            <a:endParaRPr lang="en-US" dirty="0" smtClean="0">
              <a:solidFill>
                <a:schemeClr val="bg1"/>
              </a:solidFill>
            </a:endParaRPr>
          </a:p>
          <a:p>
            <a:r>
              <a:rPr lang="en-US" dirty="0" smtClean="0">
                <a:solidFill>
                  <a:schemeClr val="bg1"/>
                </a:solidFill>
              </a:rPr>
              <a:t>In </a:t>
            </a:r>
            <a:r>
              <a:rPr lang="en-US" dirty="0">
                <a:solidFill>
                  <a:schemeClr val="bg1"/>
                </a:solidFill>
              </a:rPr>
              <a:t>longitudinal waves, the oscillations occur in the longitudinal direction or the direction of wave propagation. Since compressional and </a:t>
            </a:r>
            <a:r>
              <a:rPr lang="en-US" dirty="0" err="1">
                <a:solidFill>
                  <a:schemeClr val="bg1"/>
                </a:solidFill>
              </a:rPr>
              <a:t>dilational</a:t>
            </a:r>
            <a:r>
              <a:rPr lang="en-US" dirty="0">
                <a:solidFill>
                  <a:schemeClr val="bg1"/>
                </a:solidFill>
              </a:rPr>
              <a:t> forces are active in these waves, they are also called pressure or compressional waves. </a:t>
            </a:r>
            <a:r>
              <a:rPr lang="en-US" dirty="0" smtClean="0">
                <a:solidFill>
                  <a:schemeClr val="bg1"/>
                </a:solidFill>
              </a:rPr>
              <a:t> Compression </a:t>
            </a:r>
            <a:r>
              <a:rPr lang="en-US" dirty="0">
                <a:solidFill>
                  <a:schemeClr val="bg1"/>
                </a:solidFill>
              </a:rPr>
              <a:t>waves can be generated in liquids, as well as solids because the energy travels through the atomic structure by a series of compressions and expansion (rarefaction) movements.</a:t>
            </a:r>
          </a:p>
          <a:p>
            <a:endParaRPr lang="en-US" dirty="0" smtClean="0">
              <a:solidFill>
                <a:schemeClr val="tx1"/>
              </a:solidFill>
            </a:endParaRPr>
          </a:p>
          <a:p>
            <a:endParaRPr lang="en-US" dirty="0">
              <a:solidFill>
                <a:schemeClr val="tx1"/>
              </a:solidFill>
            </a:endParaRPr>
          </a:p>
        </p:txBody>
      </p:sp>
      <p:sp>
        <p:nvSpPr>
          <p:cNvPr id="5" name="Slide Number Placeholder 4"/>
          <p:cNvSpPr>
            <a:spLocks noGrp="1"/>
          </p:cNvSpPr>
          <p:nvPr>
            <p:ph type="sldNum" sz="quarter" idx="4"/>
          </p:nvPr>
        </p:nvSpPr>
        <p:spPr/>
        <p:txBody>
          <a:bodyPr/>
          <a:lstStyle/>
          <a:p>
            <a:fld id="{793332C0-45F3-49F7-8962-3AD7701CBA4A}" type="slidenum">
              <a:rPr lang="en-US" smtClean="0"/>
              <a:pPr/>
              <a:t>7</a:t>
            </a:fld>
            <a:endParaRPr lang="en-US" dirty="0"/>
          </a:p>
        </p:txBody>
      </p:sp>
      <p:sp>
        <p:nvSpPr>
          <p:cNvPr id="85" name="TextBox 84"/>
          <p:cNvSpPr txBox="1"/>
          <p:nvPr/>
        </p:nvSpPr>
        <p:spPr>
          <a:xfrm>
            <a:off x="504825" y="4294168"/>
            <a:ext cx="8289854" cy="308225"/>
          </a:xfrm>
          <a:prstGeom prst="rect">
            <a:avLst/>
          </a:prstGeom>
        </p:spPr>
        <p:txBody>
          <a:bodyPr vert="horz" wrap="square" lIns="0" tIns="0" rIns="0" bIns="0" spcCol="385658" rtlCol="0">
            <a:noAutofit/>
          </a:bodyPr>
          <a:lstStyle/>
          <a:p>
            <a:r>
              <a:rPr lang="en-US" sz="1400" dirty="0" smtClean="0"/>
              <a:t>https</a:t>
            </a:r>
            <a:r>
              <a:rPr lang="en-US" sz="1400" dirty="0"/>
              <a:t>://www.nde-ed.org/EducationResources/CommunityCollege/Ultrasonics/Physics/wavepropagation.htm </a:t>
            </a:r>
          </a:p>
          <a:p>
            <a:endParaRPr lang="en-US" sz="1400" dirty="0" smtClean="0"/>
          </a:p>
        </p:txBody>
      </p:sp>
    </p:spTree>
    <p:extLst>
      <p:ext uri="{BB962C8B-B14F-4D97-AF65-F5344CB8AC3E}">
        <p14:creationId xmlns:p14="http://schemas.microsoft.com/office/powerpoint/2010/main" val="209652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Speed of sound and attenuation</a:t>
            </a:r>
            <a:endParaRPr lang="en-US"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sp>
        <p:nvSpPr>
          <p:cNvPr id="6" name="Rectangle 89"/>
          <p:cNvSpPr>
            <a:spLocks noChangeArrowheads="1"/>
          </p:cNvSpPr>
          <p:nvPr/>
        </p:nvSpPr>
        <p:spPr bwMode="auto">
          <a:xfrm>
            <a:off x="2455747" y="2762095"/>
            <a:ext cx="3975100" cy="990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 name="Rectangle 90"/>
          <p:cNvSpPr>
            <a:spLocks noChangeArrowheads="1"/>
          </p:cNvSpPr>
          <p:nvPr/>
        </p:nvSpPr>
        <p:spPr bwMode="auto">
          <a:xfrm>
            <a:off x="2468447" y="1771495"/>
            <a:ext cx="3975100" cy="990600"/>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8" name="Line 87"/>
          <p:cNvSpPr>
            <a:spLocks noChangeShapeType="1"/>
          </p:cNvSpPr>
          <p:nvPr/>
        </p:nvSpPr>
        <p:spPr bwMode="auto">
          <a:xfrm>
            <a:off x="2189047" y="2749395"/>
            <a:ext cx="44450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88"/>
          <p:cNvSpPr>
            <a:spLocks noChangeArrowheads="1"/>
          </p:cNvSpPr>
          <p:nvPr/>
        </p:nvSpPr>
        <p:spPr bwMode="auto">
          <a:xfrm>
            <a:off x="2606560" y="1806420"/>
            <a:ext cx="425450" cy="366713"/>
          </a:xfrm>
          <a:prstGeom prst="rect">
            <a:avLst/>
          </a:prstGeom>
          <a:solidFill>
            <a:schemeClr val="bg1"/>
          </a:solidFill>
          <a:ln w="12700">
            <a:solidFill>
              <a:schemeClr val="tx1"/>
            </a:solidFill>
            <a:miter lim="800000"/>
            <a:headEnd type="none" w="sm" len="sm"/>
            <a:tailEnd type="none" w="sm" len="sm"/>
          </a:ln>
          <a:effectLst/>
        </p:spPr>
        <p:txBody>
          <a:bodyPr wrap="none">
            <a:spAutoFit/>
          </a:bodyPr>
          <a:lstStyle/>
          <a:p>
            <a:pPr algn="ctr"/>
            <a:r>
              <a:rPr lang="en-US" altLang="en-US" sz="1800" dirty="0"/>
              <a:t>air</a:t>
            </a:r>
          </a:p>
        </p:txBody>
      </p:sp>
      <p:sp>
        <p:nvSpPr>
          <p:cNvPr id="10" name="Rectangle 91"/>
          <p:cNvSpPr>
            <a:spLocks noChangeArrowheads="1"/>
          </p:cNvSpPr>
          <p:nvPr/>
        </p:nvSpPr>
        <p:spPr bwMode="auto">
          <a:xfrm>
            <a:off x="2469129" y="3262158"/>
            <a:ext cx="725712" cy="369332"/>
          </a:xfrm>
          <a:prstGeom prst="rect">
            <a:avLst/>
          </a:prstGeom>
          <a:solidFill>
            <a:schemeClr val="bg1"/>
          </a:solidFill>
          <a:ln w="12700">
            <a:solidFill>
              <a:schemeClr val="tx1"/>
            </a:solidFill>
            <a:miter lim="800000"/>
            <a:headEnd type="none" w="sm" len="sm"/>
            <a:tailEnd type="none" w="sm" len="sm"/>
          </a:ln>
          <a:effectLst/>
        </p:spPr>
        <p:txBody>
          <a:bodyPr wrap="none">
            <a:spAutoFit/>
          </a:bodyPr>
          <a:lstStyle/>
          <a:p>
            <a:pPr algn="ctr"/>
            <a:r>
              <a:rPr lang="en-US" altLang="en-US" sz="1800"/>
              <a:t>water</a:t>
            </a:r>
          </a:p>
        </p:txBody>
      </p:sp>
      <p:graphicFrame>
        <p:nvGraphicFramePr>
          <p:cNvPr id="11" name="Object 92"/>
          <p:cNvGraphicFramePr>
            <a:graphicFrameLocks noChangeAspect="1"/>
          </p:cNvGraphicFramePr>
          <p:nvPr>
            <p:extLst>
              <p:ext uri="{D42A27DB-BD31-4B8C-83A1-F6EECF244321}">
                <p14:modId xmlns:p14="http://schemas.microsoft.com/office/powerpoint/2010/main" val="964292118"/>
              </p:ext>
            </p:extLst>
          </p:nvPr>
        </p:nvGraphicFramePr>
        <p:xfrm>
          <a:off x="1258772" y="2106458"/>
          <a:ext cx="885825" cy="1085850"/>
        </p:xfrm>
        <a:graphic>
          <a:graphicData uri="http://schemas.openxmlformats.org/presentationml/2006/ole">
            <mc:AlternateContent xmlns:mc="http://schemas.openxmlformats.org/markup-compatibility/2006">
              <mc:Choice xmlns:v="urn:schemas-microsoft-com:vml" Requires="v">
                <p:oleObj spid="_x0000_s1061" name="Clip" r:id="rId4" imgW="3212280" imgH="3935520" progId="MS_ClipArt_Gallery.2">
                  <p:embed/>
                </p:oleObj>
              </mc:Choice>
              <mc:Fallback>
                <p:oleObj name="Clip" r:id="rId4" imgW="3212280" imgH="3935520" progId="MS_ClipArt_Gallery.2">
                  <p:embed/>
                  <p:pic>
                    <p:nvPicPr>
                      <p:cNvPr id="64604" name="Object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772" y="2106458"/>
                        <a:ext cx="885825" cy="108585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 name="Group 109"/>
          <p:cNvGrpSpPr>
            <a:grpSpLocks/>
          </p:cNvGrpSpPr>
          <p:nvPr/>
        </p:nvGrpSpPr>
        <p:grpSpPr bwMode="auto">
          <a:xfrm flipH="1">
            <a:off x="6597535" y="2108045"/>
            <a:ext cx="787400" cy="1163638"/>
            <a:chOff x="4601" y="764"/>
            <a:chExt cx="616" cy="1173"/>
          </a:xfrm>
          <a:solidFill>
            <a:schemeClr val="bg2"/>
          </a:solidFill>
        </p:grpSpPr>
        <p:sp>
          <p:nvSpPr>
            <p:cNvPr id="13" name="Freeform 103"/>
            <p:cNvSpPr>
              <a:spLocks/>
            </p:cNvSpPr>
            <p:nvPr/>
          </p:nvSpPr>
          <p:spPr bwMode="auto">
            <a:xfrm>
              <a:off x="4601" y="1124"/>
              <a:ext cx="241" cy="398"/>
            </a:xfrm>
            <a:custGeom>
              <a:avLst/>
              <a:gdLst>
                <a:gd name="T0" fmla="*/ 383 w 724"/>
                <a:gd name="T1" fmla="*/ 178 h 1196"/>
                <a:gd name="T2" fmla="*/ 458 w 724"/>
                <a:gd name="T3" fmla="*/ 103 h 1196"/>
                <a:gd name="T4" fmla="*/ 561 w 724"/>
                <a:gd name="T5" fmla="*/ 30 h 1196"/>
                <a:gd name="T6" fmla="*/ 635 w 724"/>
                <a:gd name="T7" fmla="*/ 0 h 1196"/>
                <a:gd name="T8" fmla="*/ 724 w 724"/>
                <a:gd name="T9" fmla="*/ 6 h 1196"/>
                <a:gd name="T10" fmla="*/ 724 w 724"/>
                <a:gd name="T11" fmla="*/ 75 h 1196"/>
                <a:gd name="T12" fmla="*/ 679 w 724"/>
                <a:gd name="T13" fmla="*/ 133 h 1196"/>
                <a:gd name="T14" fmla="*/ 596 w 724"/>
                <a:gd name="T15" fmla="*/ 178 h 1196"/>
                <a:gd name="T16" fmla="*/ 389 w 724"/>
                <a:gd name="T17" fmla="*/ 271 h 1196"/>
                <a:gd name="T18" fmla="*/ 191 w 724"/>
                <a:gd name="T19" fmla="*/ 385 h 1196"/>
                <a:gd name="T20" fmla="*/ 107 w 724"/>
                <a:gd name="T21" fmla="*/ 414 h 1196"/>
                <a:gd name="T22" fmla="*/ 79 w 724"/>
                <a:gd name="T23" fmla="*/ 458 h 1196"/>
                <a:gd name="T24" fmla="*/ 107 w 724"/>
                <a:gd name="T25" fmla="*/ 503 h 1196"/>
                <a:gd name="T26" fmla="*/ 280 w 724"/>
                <a:gd name="T27" fmla="*/ 669 h 1196"/>
                <a:gd name="T28" fmla="*/ 359 w 724"/>
                <a:gd name="T29" fmla="*/ 724 h 1196"/>
                <a:gd name="T30" fmla="*/ 477 w 724"/>
                <a:gd name="T31" fmla="*/ 817 h 1196"/>
                <a:gd name="T32" fmla="*/ 596 w 724"/>
                <a:gd name="T33" fmla="*/ 906 h 1196"/>
                <a:gd name="T34" fmla="*/ 590 w 724"/>
                <a:gd name="T35" fmla="*/ 951 h 1196"/>
                <a:gd name="T36" fmla="*/ 501 w 724"/>
                <a:gd name="T37" fmla="*/ 965 h 1196"/>
                <a:gd name="T38" fmla="*/ 369 w 724"/>
                <a:gd name="T39" fmla="*/ 965 h 1196"/>
                <a:gd name="T40" fmla="*/ 285 w 724"/>
                <a:gd name="T41" fmla="*/ 1010 h 1196"/>
                <a:gd name="T42" fmla="*/ 255 w 724"/>
                <a:gd name="T43" fmla="*/ 1123 h 1196"/>
                <a:gd name="T44" fmla="*/ 255 w 724"/>
                <a:gd name="T45" fmla="*/ 1182 h 1196"/>
                <a:gd name="T46" fmla="*/ 221 w 724"/>
                <a:gd name="T47" fmla="*/ 1196 h 1196"/>
                <a:gd name="T48" fmla="*/ 166 w 724"/>
                <a:gd name="T49" fmla="*/ 1143 h 1196"/>
                <a:gd name="T50" fmla="*/ 176 w 724"/>
                <a:gd name="T51" fmla="*/ 1048 h 1196"/>
                <a:gd name="T52" fmla="*/ 225 w 724"/>
                <a:gd name="T53" fmla="*/ 980 h 1196"/>
                <a:gd name="T54" fmla="*/ 324 w 724"/>
                <a:gd name="T55" fmla="*/ 921 h 1196"/>
                <a:gd name="T56" fmla="*/ 432 w 724"/>
                <a:gd name="T57" fmla="*/ 892 h 1196"/>
                <a:gd name="T58" fmla="*/ 442 w 724"/>
                <a:gd name="T59" fmla="*/ 862 h 1196"/>
                <a:gd name="T60" fmla="*/ 389 w 724"/>
                <a:gd name="T61" fmla="*/ 803 h 1196"/>
                <a:gd name="T62" fmla="*/ 162 w 724"/>
                <a:gd name="T63" fmla="*/ 655 h 1196"/>
                <a:gd name="T64" fmla="*/ 93 w 724"/>
                <a:gd name="T65" fmla="*/ 596 h 1196"/>
                <a:gd name="T66" fmla="*/ 28 w 724"/>
                <a:gd name="T67" fmla="*/ 517 h 1196"/>
                <a:gd name="T68" fmla="*/ 0 w 724"/>
                <a:gd name="T69" fmla="*/ 428 h 1196"/>
                <a:gd name="T70" fmla="*/ 18 w 724"/>
                <a:gd name="T71" fmla="*/ 375 h 1196"/>
                <a:gd name="T72" fmla="*/ 132 w 724"/>
                <a:gd name="T73" fmla="*/ 340 h 1196"/>
                <a:gd name="T74" fmla="*/ 270 w 724"/>
                <a:gd name="T75" fmla="*/ 281 h 1196"/>
                <a:gd name="T76" fmla="*/ 359 w 724"/>
                <a:gd name="T77" fmla="*/ 221 h 1196"/>
                <a:gd name="T78" fmla="*/ 383 w 724"/>
                <a:gd name="T79" fmla="*/ 17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4" h="1196">
                  <a:moveTo>
                    <a:pt x="383" y="178"/>
                  </a:moveTo>
                  <a:lnTo>
                    <a:pt x="458" y="103"/>
                  </a:lnTo>
                  <a:lnTo>
                    <a:pt x="561" y="30"/>
                  </a:lnTo>
                  <a:lnTo>
                    <a:pt x="635" y="0"/>
                  </a:lnTo>
                  <a:lnTo>
                    <a:pt x="724" y="6"/>
                  </a:lnTo>
                  <a:lnTo>
                    <a:pt x="724" y="75"/>
                  </a:lnTo>
                  <a:lnTo>
                    <a:pt x="679" y="133"/>
                  </a:lnTo>
                  <a:lnTo>
                    <a:pt x="596" y="178"/>
                  </a:lnTo>
                  <a:lnTo>
                    <a:pt x="389" y="271"/>
                  </a:lnTo>
                  <a:lnTo>
                    <a:pt x="191" y="385"/>
                  </a:lnTo>
                  <a:lnTo>
                    <a:pt x="107" y="414"/>
                  </a:lnTo>
                  <a:lnTo>
                    <a:pt x="79" y="458"/>
                  </a:lnTo>
                  <a:lnTo>
                    <a:pt x="107" y="503"/>
                  </a:lnTo>
                  <a:lnTo>
                    <a:pt x="280" y="669"/>
                  </a:lnTo>
                  <a:lnTo>
                    <a:pt x="359" y="724"/>
                  </a:lnTo>
                  <a:lnTo>
                    <a:pt x="477" y="817"/>
                  </a:lnTo>
                  <a:lnTo>
                    <a:pt x="596" y="906"/>
                  </a:lnTo>
                  <a:lnTo>
                    <a:pt x="590" y="951"/>
                  </a:lnTo>
                  <a:lnTo>
                    <a:pt x="501" y="965"/>
                  </a:lnTo>
                  <a:lnTo>
                    <a:pt x="369" y="965"/>
                  </a:lnTo>
                  <a:lnTo>
                    <a:pt x="285" y="1010"/>
                  </a:lnTo>
                  <a:lnTo>
                    <a:pt x="255" y="1123"/>
                  </a:lnTo>
                  <a:lnTo>
                    <a:pt x="255" y="1182"/>
                  </a:lnTo>
                  <a:lnTo>
                    <a:pt x="221" y="1196"/>
                  </a:lnTo>
                  <a:lnTo>
                    <a:pt x="166" y="1143"/>
                  </a:lnTo>
                  <a:lnTo>
                    <a:pt x="176" y="1048"/>
                  </a:lnTo>
                  <a:lnTo>
                    <a:pt x="225" y="980"/>
                  </a:lnTo>
                  <a:lnTo>
                    <a:pt x="324" y="921"/>
                  </a:lnTo>
                  <a:lnTo>
                    <a:pt x="432" y="892"/>
                  </a:lnTo>
                  <a:lnTo>
                    <a:pt x="442" y="862"/>
                  </a:lnTo>
                  <a:lnTo>
                    <a:pt x="389" y="803"/>
                  </a:lnTo>
                  <a:lnTo>
                    <a:pt x="162" y="655"/>
                  </a:lnTo>
                  <a:lnTo>
                    <a:pt x="93" y="596"/>
                  </a:lnTo>
                  <a:lnTo>
                    <a:pt x="28" y="517"/>
                  </a:lnTo>
                  <a:lnTo>
                    <a:pt x="0" y="428"/>
                  </a:lnTo>
                  <a:lnTo>
                    <a:pt x="18" y="375"/>
                  </a:lnTo>
                  <a:lnTo>
                    <a:pt x="132" y="340"/>
                  </a:lnTo>
                  <a:lnTo>
                    <a:pt x="270" y="281"/>
                  </a:lnTo>
                  <a:lnTo>
                    <a:pt x="359" y="221"/>
                  </a:lnTo>
                  <a:lnTo>
                    <a:pt x="383" y="178"/>
                  </a:lnTo>
                  <a:close/>
                </a:path>
              </a:pathLst>
            </a:custGeom>
            <a:grpFill/>
            <a:ln w="9525">
              <a:solidFill>
                <a:srgbClr val="000000"/>
              </a:solidFill>
              <a:round/>
              <a:headEnd/>
              <a:tailEnd/>
            </a:ln>
          </p:spPr>
          <p:txBody>
            <a:bodyPr/>
            <a:lstStyle/>
            <a:p>
              <a:endParaRPr lang="en-US"/>
            </a:p>
          </p:txBody>
        </p:sp>
        <p:sp>
          <p:nvSpPr>
            <p:cNvPr id="14" name="Freeform 104"/>
            <p:cNvSpPr>
              <a:spLocks/>
            </p:cNvSpPr>
            <p:nvPr/>
          </p:nvSpPr>
          <p:spPr bwMode="auto">
            <a:xfrm>
              <a:off x="4816" y="1106"/>
              <a:ext cx="168" cy="382"/>
            </a:xfrm>
            <a:custGeom>
              <a:avLst/>
              <a:gdLst>
                <a:gd name="T0" fmla="*/ 108 w 504"/>
                <a:gd name="T1" fmla="*/ 87 h 1146"/>
                <a:gd name="T2" fmla="*/ 152 w 504"/>
                <a:gd name="T3" fmla="*/ 14 h 1146"/>
                <a:gd name="T4" fmla="*/ 207 w 504"/>
                <a:gd name="T5" fmla="*/ 0 h 1146"/>
                <a:gd name="T6" fmla="*/ 281 w 504"/>
                <a:gd name="T7" fmla="*/ 0 h 1146"/>
                <a:gd name="T8" fmla="*/ 375 w 504"/>
                <a:gd name="T9" fmla="*/ 53 h 1146"/>
                <a:gd name="T10" fmla="*/ 434 w 504"/>
                <a:gd name="T11" fmla="*/ 172 h 1146"/>
                <a:gd name="T12" fmla="*/ 478 w 504"/>
                <a:gd name="T13" fmla="*/ 324 h 1146"/>
                <a:gd name="T14" fmla="*/ 504 w 504"/>
                <a:gd name="T15" fmla="*/ 481 h 1146"/>
                <a:gd name="T16" fmla="*/ 504 w 504"/>
                <a:gd name="T17" fmla="*/ 694 h 1146"/>
                <a:gd name="T18" fmla="*/ 450 w 504"/>
                <a:gd name="T19" fmla="*/ 925 h 1146"/>
                <a:gd name="T20" fmla="*/ 371 w 504"/>
                <a:gd name="T21" fmla="*/ 1061 h 1146"/>
                <a:gd name="T22" fmla="*/ 266 w 504"/>
                <a:gd name="T23" fmla="*/ 1130 h 1146"/>
                <a:gd name="T24" fmla="*/ 168 w 504"/>
                <a:gd name="T25" fmla="*/ 1146 h 1146"/>
                <a:gd name="T26" fmla="*/ 93 w 504"/>
                <a:gd name="T27" fmla="*/ 1101 h 1146"/>
                <a:gd name="T28" fmla="*/ 34 w 504"/>
                <a:gd name="T29" fmla="*/ 1047 h 1146"/>
                <a:gd name="T30" fmla="*/ 18 w 504"/>
                <a:gd name="T31" fmla="*/ 959 h 1146"/>
                <a:gd name="T32" fmla="*/ 0 w 504"/>
                <a:gd name="T33" fmla="*/ 791 h 1146"/>
                <a:gd name="T34" fmla="*/ 14 w 504"/>
                <a:gd name="T35" fmla="*/ 584 h 1146"/>
                <a:gd name="T36" fmla="*/ 59 w 504"/>
                <a:gd name="T37" fmla="*/ 369 h 1146"/>
                <a:gd name="T38" fmla="*/ 87 w 504"/>
                <a:gd name="T39" fmla="*/ 215 h 1146"/>
                <a:gd name="T40" fmla="*/ 108 w 504"/>
                <a:gd name="T41" fmla="*/ 87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1146">
                  <a:moveTo>
                    <a:pt x="108" y="87"/>
                  </a:moveTo>
                  <a:lnTo>
                    <a:pt x="152" y="14"/>
                  </a:lnTo>
                  <a:lnTo>
                    <a:pt x="207" y="0"/>
                  </a:lnTo>
                  <a:lnTo>
                    <a:pt x="281" y="0"/>
                  </a:lnTo>
                  <a:lnTo>
                    <a:pt x="375" y="53"/>
                  </a:lnTo>
                  <a:lnTo>
                    <a:pt x="434" y="172"/>
                  </a:lnTo>
                  <a:lnTo>
                    <a:pt x="478" y="324"/>
                  </a:lnTo>
                  <a:lnTo>
                    <a:pt x="504" y="481"/>
                  </a:lnTo>
                  <a:lnTo>
                    <a:pt x="504" y="694"/>
                  </a:lnTo>
                  <a:lnTo>
                    <a:pt x="450" y="925"/>
                  </a:lnTo>
                  <a:lnTo>
                    <a:pt x="371" y="1061"/>
                  </a:lnTo>
                  <a:lnTo>
                    <a:pt x="266" y="1130"/>
                  </a:lnTo>
                  <a:lnTo>
                    <a:pt x="168" y="1146"/>
                  </a:lnTo>
                  <a:lnTo>
                    <a:pt x="93" y="1101"/>
                  </a:lnTo>
                  <a:lnTo>
                    <a:pt x="34" y="1047"/>
                  </a:lnTo>
                  <a:lnTo>
                    <a:pt x="18" y="959"/>
                  </a:lnTo>
                  <a:lnTo>
                    <a:pt x="0" y="791"/>
                  </a:lnTo>
                  <a:lnTo>
                    <a:pt x="14" y="584"/>
                  </a:lnTo>
                  <a:lnTo>
                    <a:pt x="59" y="369"/>
                  </a:lnTo>
                  <a:lnTo>
                    <a:pt x="87" y="215"/>
                  </a:lnTo>
                  <a:lnTo>
                    <a:pt x="108" y="87"/>
                  </a:lnTo>
                  <a:close/>
                </a:path>
              </a:pathLst>
            </a:custGeom>
            <a:grpFill/>
            <a:ln w="9525">
              <a:solidFill>
                <a:srgbClr val="000000"/>
              </a:solidFill>
              <a:round/>
              <a:headEnd/>
              <a:tailEnd/>
            </a:ln>
          </p:spPr>
          <p:txBody>
            <a:bodyPr/>
            <a:lstStyle/>
            <a:p>
              <a:endParaRPr lang="en-US"/>
            </a:p>
          </p:txBody>
        </p:sp>
        <p:sp>
          <p:nvSpPr>
            <p:cNvPr id="15" name="Freeform 105"/>
            <p:cNvSpPr>
              <a:spLocks/>
            </p:cNvSpPr>
            <p:nvPr/>
          </p:nvSpPr>
          <p:spPr bwMode="auto">
            <a:xfrm>
              <a:off x="4862" y="1438"/>
              <a:ext cx="98" cy="499"/>
            </a:xfrm>
            <a:custGeom>
              <a:avLst/>
              <a:gdLst>
                <a:gd name="T0" fmla="*/ 142 w 295"/>
                <a:gd name="T1" fmla="*/ 264 h 1495"/>
                <a:gd name="T2" fmla="*/ 102 w 295"/>
                <a:gd name="T3" fmla="*/ 166 h 1495"/>
                <a:gd name="T4" fmla="*/ 102 w 295"/>
                <a:gd name="T5" fmla="*/ 59 h 1495"/>
                <a:gd name="T6" fmla="*/ 157 w 295"/>
                <a:gd name="T7" fmla="*/ 0 h 1495"/>
                <a:gd name="T8" fmla="*/ 220 w 295"/>
                <a:gd name="T9" fmla="*/ 28 h 1495"/>
                <a:gd name="T10" fmla="*/ 265 w 295"/>
                <a:gd name="T11" fmla="*/ 132 h 1495"/>
                <a:gd name="T12" fmla="*/ 289 w 295"/>
                <a:gd name="T13" fmla="*/ 308 h 1495"/>
                <a:gd name="T14" fmla="*/ 295 w 295"/>
                <a:gd name="T15" fmla="*/ 530 h 1495"/>
                <a:gd name="T16" fmla="*/ 279 w 295"/>
                <a:gd name="T17" fmla="*/ 722 h 1495"/>
                <a:gd name="T18" fmla="*/ 250 w 295"/>
                <a:gd name="T19" fmla="*/ 929 h 1495"/>
                <a:gd name="T20" fmla="*/ 250 w 295"/>
                <a:gd name="T21" fmla="*/ 1179 h 1495"/>
                <a:gd name="T22" fmla="*/ 289 w 295"/>
                <a:gd name="T23" fmla="*/ 1282 h 1495"/>
                <a:gd name="T24" fmla="*/ 275 w 295"/>
                <a:gd name="T25" fmla="*/ 1331 h 1495"/>
                <a:gd name="T26" fmla="*/ 206 w 295"/>
                <a:gd name="T27" fmla="*/ 1347 h 1495"/>
                <a:gd name="T28" fmla="*/ 132 w 295"/>
                <a:gd name="T29" fmla="*/ 1416 h 1495"/>
                <a:gd name="T30" fmla="*/ 98 w 295"/>
                <a:gd name="T31" fmla="*/ 1475 h 1495"/>
                <a:gd name="T32" fmla="*/ 15 w 295"/>
                <a:gd name="T33" fmla="*/ 1495 h 1495"/>
                <a:gd name="T34" fmla="*/ 0 w 295"/>
                <a:gd name="T35" fmla="*/ 1430 h 1495"/>
                <a:gd name="T36" fmla="*/ 29 w 295"/>
                <a:gd name="T37" fmla="*/ 1376 h 1495"/>
                <a:gd name="T38" fmla="*/ 132 w 295"/>
                <a:gd name="T39" fmla="*/ 1331 h 1495"/>
                <a:gd name="T40" fmla="*/ 206 w 295"/>
                <a:gd name="T41" fmla="*/ 1298 h 1495"/>
                <a:gd name="T42" fmla="*/ 230 w 295"/>
                <a:gd name="T43" fmla="*/ 1268 h 1495"/>
                <a:gd name="T44" fmla="*/ 201 w 295"/>
                <a:gd name="T45" fmla="*/ 1185 h 1495"/>
                <a:gd name="T46" fmla="*/ 177 w 295"/>
                <a:gd name="T47" fmla="*/ 1017 h 1495"/>
                <a:gd name="T48" fmla="*/ 171 w 295"/>
                <a:gd name="T49" fmla="*/ 816 h 1495"/>
                <a:gd name="T50" fmla="*/ 177 w 295"/>
                <a:gd name="T51" fmla="*/ 682 h 1495"/>
                <a:gd name="T52" fmla="*/ 186 w 295"/>
                <a:gd name="T53" fmla="*/ 501 h 1495"/>
                <a:gd name="T54" fmla="*/ 171 w 295"/>
                <a:gd name="T55" fmla="*/ 339 h 1495"/>
                <a:gd name="T56" fmla="*/ 142 w 295"/>
                <a:gd name="T57" fmla="*/ 264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5" h="1495">
                  <a:moveTo>
                    <a:pt x="142" y="264"/>
                  </a:moveTo>
                  <a:lnTo>
                    <a:pt x="102" y="166"/>
                  </a:lnTo>
                  <a:lnTo>
                    <a:pt x="102" y="59"/>
                  </a:lnTo>
                  <a:lnTo>
                    <a:pt x="157" y="0"/>
                  </a:lnTo>
                  <a:lnTo>
                    <a:pt x="220" y="28"/>
                  </a:lnTo>
                  <a:lnTo>
                    <a:pt x="265" y="132"/>
                  </a:lnTo>
                  <a:lnTo>
                    <a:pt x="289" y="308"/>
                  </a:lnTo>
                  <a:lnTo>
                    <a:pt x="295" y="530"/>
                  </a:lnTo>
                  <a:lnTo>
                    <a:pt x="279" y="722"/>
                  </a:lnTo>
                  <a:lnTo>
                    <a:pt x="250" y="929"/>
                  </a:lnTo>
                  <a:lnTo>
                    <a:pt x="250" y="1179"/>
                  </a:lnTo>
                  <a:lnTo>
                    <a:pt x="289" y="1282"/>
                  </a:lnTo>
                  <a:lnTo>
                    <a:pt x="275" y="1331"/>
                  </a:lnTo>
                  <a:lnTo>
                    <a:pt x="206" y="1347"/>
                  </a:lnTo>
                  <a:lnTo>
                    <a:pt x="132" y="1416"/>
                  </a:lnTo>
                  <a:lnTo>
                    <a:pt x="98" y="1475"/>
                  </a:lnTo>
                  <a:lnTo>
                    <a:pt x="15" y="1495"/>
                  </a:lnTo>
                  <a:lnTo>
                    <a:pt x="0" y="1430"/>
                  </a:lnTo>
                  <a:lnTo>
                    <a:pt x="29" y="1376"/>
                  </a:lnTo>
                  <a:lnTo>
                    <a:pt x="132" y="1331"/>
                  </a:lnTo>
                  <a:lnTo>
                    <a:pt x="206" y="1298"/>
                  </a:lnTo>
                  <a:lnTo>
                    <a:pt x="230" y="1268"/>
                  </a:lnTo>
                  <a:lnTo>
                    <a:pt x="201" y="1185"/>
                  </a:lnTo>
                  <a:lnTo>
                    <a:pt x="177" y="1017"/>
                  </a:lnTo>
                  <a:lnTo>
                    <a:pt x="171" y="816"/>
                  </a:lnTo>
                  <a:lnTo>
                    <a:pt x="177" y="682"/>
                  </a:lnTo>
                  <a:lnTo>
                    <a:pt x="186" y="501"/>
                  </a:lnTo>
                  <a:lnTo>
                    <a:pt x="171" y="339"/>
                  </a:lnTo>
                  <a:lnTo>
                    <a:pt x="142" y="264"/>
                  </a:lnTo>
                  <a:close/>
                </a:path>
              </a:pathLst>
            </a:custGeom>
            <a:grpFill/>
            <a:ln w="9525">
              <a:solidFill>
                <a:srgbClr val="000000"/>
              </a:solidFill>
              <a:round/>
              <a:headEnd/>
              <a:tailEnd/>
            </a:ln>
          </p:spPr>
          <p:txBody>
            <a:bodyPr/>
            <a:lstStyle/>
            <a:p>
              <a:endParaRPr lang="en-US"/>
            </a:p>
          </p:txBody>
        </p:sp>
        <p:sp>
          <p:nvSpPr>
            <p:cNvPr id="16" name="Freeform 106"/>
            <p:cNvSpPr>
              <a:spLocks/>
            </p:cNvSpPr>
            <p:nvPr/>
          </p:nvSpPr>
          <p:spPr bwMode="auto">
            <a:xfrm>
              <a:off x="4725" y="1439"/>
              <a:ext cx="152" cy="497"/>
            </a:xfrm>
            <a:custGeom>
              <a:avLst/>
              <a:gdLst>
                <a:gd name="T0" fmla="*/ 281 w 458"/>
                <a:gd name="T1" fmla="*/ 138 h 1492"/>
                <a:gd name="T2" fmla="*/ 330 w 458"/>
                <a:gd name="T3" fmla="*/ 45 h 1492"/>
                <a:gd name="T4" fmla="*/ 389 w 458"/>
                <a:gd name="T5" fmla="*/ 0 h 1492"/>
                <a:gd name="T6" fmla="*/ 458 w 458"/>
                <a:gd name="T7" fmla="*/ 29 h 1492"/>
                <a:gd name="T8" fmla="*/ 448 w 458"/>
                <a:gd name="T9" fmla="*/ 118 h 1492"/>
                <a:gd name="T10" fmla="*/ 404 w 458"/>
                <a:gd name="T11" fmla="*/ 181 h 1492"/>
                <a:gd name="T12" fmla="*/ 316 w 458"/>
                <a:gd name="T13" fmla="*/ 340 h 1492"/>
                <a:gd name="T14" fmla="*/ 257 w 458"/>
                <a:gd name="T15" fmla="*/ 492 h 1492"/>
                <a:gd name="T16" fmla="*/ 222 w 458"/>
                <a:gd name="T17" fmla="*/ 654 h 1492"/>
                <a:gd name="T18" fmla="*/ 227 w 458"/>
                <a:gd name="T19" fmla="*/ 812 h 1492"/>
                <a:gd name="T20" fmla="*/ 281 w 458"/>
                <a:gd name="T21" fmla="*/ 1023 h 1492"/>
                <a:gd name="T22" fmla="*/ 326 w 458"/>
                <a:gd name="T23" fmla="*/ 1226 h 1492"/>
                <a:gd name="T24" fmla="*/ 389 w 458"/>
                <a:gd name="T25" fmla="*/ 1313 h 1492"/>
                <a:gd name="T26" fmla="*/ 385 w 458"/>
                <a:gd name="T27" fmla="*/ 1364 h 1492"/>
                <a:gd name="T28" fmla="*/ 330 w 458"/>
                <a:gd name="T29" fmla="*/ 1388 h 1492"/>
                <a:gd name="T30" fmla="*/ 207 w 458"/>
                <a:gd name="T31" fmla="*/ 1407 h 1492"/>
                <a:gd name="T32" fmla="*/ 119 w 458"/>
                <a:gd name="T33" fmla="*/ 1461 h 1492"/>
                <a:gd name="T34" fmla="*/ 74 w 458"/>
                <a:gd name="T35" fmla="*/ 1492 h 1492"/>
                <a:gd name="T36" fmla="*/ 0 w 458"/>
                <a:gd name="T37" fmla="*/ 1423 h 1492"/>
                <a:gd name="T38" fmla="*/ 16 w 458"/>
                <a:gd name="T39" fmla="*/ 1378 h 1492"/>
                <a:gd name="T40" fmla="*/ 89 w 458"/>
                <a:gd name="T41" fmla="*/ 1348 h 1492"/>
                <a:gd name="T42" fmla="*/ 182 w 458"/>
                <a:gd name="T43" fmla="*/ 1334 h 1492"/>
                <a:gd name="T44" fmla="*/ 271 w 458"/>
                <a:gd name="T45" fmla="*/ 1334 h 1492"/>
                <a:gd name="T46" fmla="*/ 286 w 458"/>
                <a:gd name="T47" fmla="*/ 1305 h 1492"/>
                <a:gd name="T48" fmla="*/ 271 w 458"/>
                <a:gd name="T49" fmla="*/ 1255 h 1492"/>
                <a:gd name="T50" fmla="*/ 197 w 458"/>
                <a:gd name="T51" fmla="*/ 1064 h 1492"/>
                <a:gd name="T52" fmla="*/ 148 w 458"/>
                <a:gd name="T53" fmla="*/ 875 h 1492"/>
                <a:gd name="T54" fmla="*/ 123 w 458"/>
                <a:gd name="T55" fmla="*/ 739 h 1492"/>
                <a:gd name="T56" fmla="*/ 119 w 458"/>
                <a:gd name="T57" fmla="*/ 611 h 1492"/>
                <a:gd name="T58" fmla="*/ 138 w 458"/>
                <a:gd name="T59" fmla="*/ 487 h 1492"/>
                <a:gd name="T60" fmla="*/ 182 w 458"/>
                <a:gd name="T61" fmla="*/ 360 h 1492"/>
                <a:gd name="T62" fmla="*/ 251 w 458"/>
                <a:gd name="T63" fmla="*/ 192 h 1492"/>
                <a:gd name="T64" fmla="*/ 281 w 458"/>
                <a:gd name="T65" fmla="*/ 138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8" h="1492">
                  <a:moveTo>
                    <a:pt x="281" y="138"/>
                  </a:moveTo>
                  <a:lnTo>
                    <a:pt x="330" y="45"/>
                  </a:lnTo>
                  <a:lnTo>
                    <a:pt x="389" y="0"/>
                  </a:lnTo>
                  <a:lnTo>
                    <a:pt x="458" y="29"/>
                  </a:lnTo>
                  <a:lnTo>
                    <a:pt x="448" y="118"/>
                  </a:lnTo>
                  <a:lnTo>
                    <a:pt x="404" y="181"/>
                  </a:lnTo>
                  <a:lnTo>
                    <a:pt x="316" y="340"/>
                  </a:lnTo>
                  <a:lnTo>
                    <a:pt x="257" y="492"/>
                  </a:lnTo>
                  <a:lnTo>
                    <a:pt x="222" y="654"/>
                  </a:lnTo>
                  <a:lnTo>
                    <a:pt x="227" y="812"/>
                  </a:lnTo>
                  <a:lnTo>
                    <a:pt x="281" y="1023"/>
                  </a:lnTo>
                  <a:lnTo>
                    <a:pt x="326" y="1226"/>
                  </a:lnTo>
                  <a:lnTo>
                    <a:pt x="389" y="1313"/>
                  </a:lnTo>
                  <a:lnTo>
                    <a:pt x="385" y="1364"/>
                  </a:lnTo>
                  <a:lnTo>
                    <a:pt x="330" y="1388"/>
                  </a:lnTo>
                  <a:lnTo>
                    <a:pt x="207" y="1407"/>
                  </a:lnTo>
                  <a:lnTo>
                    <a:pt x="119" y="1461"/>
                  </a:lnTo>
                  <a:lnTo>
                    <a:pt x="74" y="1492"/>
                  </a:lnTo>
                  <a:lnTo>
                    <a:pt x="0" y="1423"/>
                  </a:lnTo>
                  <a:lnTo>
                    <a:pt x="16" y="1378"/>
                  </a:lnTo>
                  <a:lnTo>
                    <a:pt x="89" y="1348"/>
                  </a:lnTo>
                  <a:lnTo>
                    <a:pt x="182" y="1334"/>
                  </a:lnTo>
                  <a:lnTo>
                    <a:pt x="271" y="1334"/>
                  </a:lnTo>
                  <a:lnTo>
                    <a:pt x="286" y="1305"/>
                  </a:lnTo>
                  <a:lnTo>
                    <a:pt x="271" y="1255"/>
                  </a:lnTo>
                  <a:lnTo>
                    <a:pt x="197" y="1064"/>
                  </a:lnTo>
                  <a:lnTo>
                    <a:pt x="148" y="875"/>
                  </a:lnTo>
                  <a:lnTo>
                    <a:pt x="123" y="739"/>
                  </a:lnTo>
                  <a:lnTo>
                    <a:pt x="119" y="611"/>
                  </a:lnTo>
                  <a:lnTo>
                    <a:pt x="138" y="487"/>
                  </a:lnTo>
                  <a:lnTo>
                    <a:pt x="182" y="360"/>
                  </a:lnTo>
                  <a:lnTo>
                    <a:pt x="251" y="192"/>
                  </a:lnTo>
                  <a:lnTo>
                    <a:pt x="281" y="138"/>
                  </a:lnTo>
                  <a:close/>
                </a:path>
              </a:pathLst>
            </a:custGeom>
            <a:grpFill/>
            <a:ln w="9525">
              <a:solidFill>
                <a:srgbClr val="000000"/>
              </a:solidFill>
              <a:round/>
              <a:headEnd/>
              <a:tailEnd/>
            </a:ln>
          </p:spPr>
          <p:txBody>
            <a:bodyPr/>
            <a:lstStyle/>
            <a:p>
              <a:endParaRPr lang="en-US"/>
            </a:p>
          </p:txBody>
        </p:sp>
        <p:sp>
          <p:nvSpPr>
            <p:cNvPr id="17" name="Freeform 107"/>
            <p:cNvSpPr>
              <a:spLocks/>
            </p:cNvSpPr>
            <p:nvPr/>
          </p:nvSpPr>
          <p:spPr bwMode="auto">
            <a:xfrm>
              <a:off x="4754" y="820"/>
              <a:ext cx="197" cy="259"/>
            </a:xfrm>
            <a:custGeom>
              <a:avLst/>
              <a:gdLst>
                <a:gd name="T0" fmla="*/ 216 w 591"/>
                <a:gd name="T1" fmla="*/ 650 h 778"/>
                <a:gd name="T2" fmla="*/ 260 w 591"/>
                <a:gd name="T3" fmla="*/ 748 h 778"/>
                <a:gd name="T4" fmla="*/ 364 w 591"/>
                <a:gd name="T5" fmla="*/ 778 h 778"/>
                <a:gd name="T6" fmla="*/ 453 w 591"/>
                <a:gd name="T7" fmla="*/ 768 h 778"/>
                <a:gd name="T8" fmla="*/ 526 w 591"/>
                <a:gd name="T9" fmla="*/ 705 h 778"/>
                <a:gd name="T10" fmla="*/ 585 w 591"/>
                <a:gd name="T11" fmla="*/ 576 h 778"/>
                <a:gd name="T12" fmla="*/ 591 w 591"/>
                <a:gd name="T13" fmla="*/ 423 h 778"/>
                <a:gd name="T14" fmla="*/ 571 w 591"/>
                <a:gd name="T15" fmla="*/ 290 h 778"/>
                <a:gd name="T16" fmla="*/ 488 w 591"/>
                <a:gd name="T17" fmla="*/ 142 h 778"/>
                <a:gd name="T18" fmla="*/ 427 w 591"/>
                <a:gd name="T19" fmla="*/ 73 h 778"/>
                <a:gd name="T20" fmla="*/ 364 w 591"/>
                <a:gd name="T21" fmla="*/ 30 h 778"/>
                <a:gd name="T22" fmla="*/ 305 w 591"/>
                <a:gd name="T23" fmla="*/ 0 h 778"/>
                <a:gd name="T24" fmla="*/ 202 w 591"/>
                <a:gd name="T25" fmla="*/ 10 h 778"/>
                <a:gd name="T26" fmla="*/ 147 w 591"/>
                <a:gd name="T27" fmla="*/ 99 h 778"/>
                <a:gd name="T28" fmla="*/ 118 w 591"/>
                <a:gd name="T29" fmla="*/ 192 h 778"/>
                <a:gd name="T30" fmla="*/ 118 w 591"/>
                <a:gd name="T31" fmla="*/ 340 h 778"/>
                <a:gd name="T32" fmla="*/ 143 w 591"/>
                <a:gd name="T33" fmla="*/ 482 h 778"/>
                <a:gd name="T34" fmla="*/ 171 w 591"/>
                <a:gd name="T35" fmla="*/ 561 h 778"/>
                <a:gd name="T36" fmla="*/ 9 w 591"/>
                <a:gd name="T37" fmla="*/ 679 h 778"/>
                <a:gd name="T38" fmla="*/ 0 w 591"/>
                <a:gd name="T39" fmla="*/ 724 h 778"/>
                <a:gd name="T40" fmla="*/ 25 w 591"/>
                <a:gd name="T41" fmla="*/ 748 h 778"/>
                <a:gd name="T42" fmla="*/ 202 w 591"/>
                <a:gd name="T43" fmla="*/ 616 h 778"/>
                <a:gd name="T44" fmla="*/ 216 w 591"/>
                <a:gd name="T45" fmla="*/ 65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1" h="778">
                  <a:moveTo>
                    <a:pt x="216" y="650"/>
                  </a:moveTo>
                  <a:lnTo>
                    <a:pt x="260" y="748"/>
                  </a:lnTo>
                  <a:lnTo>
                    <a:pt x="364" y="778"/>
                  </a:lnTo>
                  <a:lnTo>
                    <a:pt x="453" y="768"/>
                  </a:lnTo>
                  <a:lnTo>
                    <a:pt x="526" y="705"/>
                  </a:lnTo>
                  <a:lnTo>
                    <a:pt x="585" y="576"/>
                  </a:lnTo>
                  <a:lnTo>
                    <a:pt x="591" y="423"/>
                  </a:lnTo>
                  <a:lnTo>
                    <a:pt x="571" y="290"/>
                  </a:lnTo>
                  <a:lnTo>
                    <a:pt x="488" y="142"/>
                  </a:lnTo>
                  <a:lnTo>
                    <a:pt x="427" y="73"/>
                  </a:lnTo>
                  <a:lnTo>
                    <a:pt x="364" y="30"/>
                  </a:lnTo>
                  <a:lnTo>
                    <a:pt x="305" y="0"/>
                  </a:lnTo>
                  <a:lnTo>
                    <a:pt x="202" y="10"/>
                  </a:lnTo>
                  <a:lnTo>
                    <a:pt x="147" y="99"/>
                  </a:lnTo>
                  <a:lnTo>
                    <a:pt x="118" y="192"/>
                  </a:lnTo>
                  <a:lnTo>
                    <a:pt x="118" y="340"/>
                  </a:lnTo>
                  <a:lnTo>
                    <a:pt x="143" y="482"/>
                  </a:lnTo>
                  <a:lnTo>
                    <a:pt x="171" y="561"/>
                  </a:lnTo>
                  <a:lnTo>
                    <a:pt x="9" y="679"/>
                  </a:lnTo>
                  <a:lnTo>
                    <a:pt x="0" y="724"/>
                  </a:lnTo>
                  <a:lnTo>
                    <a:pt x="25" y="748"/>
                  </a:lnTo>
                  <a:lnTo>
                    <a:pt x="202" y="616"/>
                  </a:lnTo>
                  <a:lnTo>
                    <a:pt x="216" y="650"/>
                  </a:lnTo>
                  <a:close/>
                </a:path>
              </a:pathLst>
            </a:custGeom>
            <a:grpFill/>
            <a:ln w="9525">
              <a:solidFill>
                <a:srgbClr val="000000"/>
              </a:solidFill>
              <a:round/>
              <a:headEnd/>
              <a:tailEnd/>
            </a:ln>
          </p:spPr>
          <p:txBody>
            <a:bodyPr/>
            <a:lstStyle/>
            <a:p>
              <a:endParaRPr lang="en-US"/>
            </a:p>
          </p:txBody>
        </p:sp>
        <p:sp>
          <p:nvSpPr>
            <p:cNvPr id="18" name="Freeform 108"/>
            <p:cNvSpPr>
              <a:spLocks/>
            </p:cNvSpPr>
            <p:nvPr/>
          </p:nvSpPr>
          <p:spPr bwMode="auto">
            <a:xfrm>
              <a:off x="4826" y="764"/>
              <a:ext cx="391" cy="435"/>
            </a:xfrm>
            <a:custGeom>
              <a:avLst/>
              <a:gdLst>
                <a:gd name="T0" fmla="*/ 782 w 1175"/>
                <a:gd name="T1" fmla="*/ 901 h 1303"/>
                <a:gd name="T2" fmla="*/ 723 w 1175"/>
                <a:gd name="T3" fmla="*/ 960 h 1303"/>
                <a:gd name="T4" fmla="*/ 599 w 1175"/>
                <a:gd name="T5" fmla="*/ 1033 h 1303"/>
                <a:gd name="T6" fmla="*/ 487 w 1175"/>
                <a:gd name="T7" fmla="*/ 1078 h 1303"/>
                <a:gd name="T8" fmla="*/ 408 w 1175"/>
                <a:gd name="T9" fmla="*/ 1122 h 1303"/>
                <a:gd name="T10" fmla="*/ 333 w 1175"/>
                <a:gd name="T11" fmla="*/ 1181 h 1303"/>
                <a:gd name="T12" fmla="*/ 325 w 1175"/>
                <a:gd name="T13" fmla="*/ 1285 h 1303"/>
                <a:gd name="T14" fmla="*/ 398 w 1175"/>
                <a:gd name="T15" fmla="*/ 1303 h 1303"/>
                <a:gd name="T16" fmla="*/ 585 w 1175"/>
                <a:gd name="T17" fmla="*/ 1196 h 1303"/>
                <a:gd name="T18" fmla="*/ 723 w 1175"/>
                <a:gd name="T19" fmla="*/ 1068 h 1303"/>
                <a:gd name="T20" fmla="*/ 885 w 1175"/>
                <a:gd name="T21" fmla="*/ 905 h 1303"/>
                <a:gd name="T22" fmla="*/ 1017 w 1175"/>
                <a:gd name="T23" fmla="*/ 802 h 1303"/>
                <a:gd name="T24" fmla="*/ 1131 w 1175"/>
                <a:gd name="T25" fmla="*/ 723 h 1303"/>
                <a:gd name="T26" fmla="*/ 1175 w 1175"/>
                <a:gd name="T27" fmla="*/ 684 h 1303"/>
                <a:gd name="T28" fmla="*/ 1160 w 1175"/>
                <a:gd name="T29" fmla="*/ 635 h 1303"/>
                <a:gd name="T30" fmla="*/ 1106 w 1175"/>
                <a:gd name="T31" fmla="*/ 566 h 1303"/>
                <a:gd name="T32" fmla="*/ 910 w 1175"/>
                <a:gd name="T33" fmla="*/ 459 h 1303"/>
                <a:gd name="T34" fmla="*/ 723 w 1175"/>
                <a:gd name="T35" fmla="*/ 360 h 1303"/>
                <a:gd name="T36" fmla="*/ 496 w 1175"/>
                <a:gd name="T37" fmla="*/ 256 h 1303"/>
                <a:gd name="T38" fmla="*/ 412 w 1175"/>
                <a:gd name="T39" fmla="*/ 197 h 1303"/>
                <a:gd name="T40" fmla="*/ 325 w 1175"/>
                <a:gd name="T41" fmla="*/ 118 h 1303"/>
                <a:gd name="T42" fmla="*/ 236 w 1175"/>
                <a:gd name="T43" fmla="*/ 31 h 1303"/>
                <a:gd name="T44" fmla="*/ 157 w 1175"/>
                <a:gd name="T45" fmla="*/ 0 h 1303"/>
                <a:gd name="T46" fmla="*/ 0 w 1175"/>
                <a:gd name="T47" fmla="*/ 110 h 1303"/>
                <a:gd name="T48" fmla="*/ 10 w 1175"/>
                <a:gd name="T49" fmla="*/ 212 h 1303"/>
                <a:gd name="T50" fmla="*/ 39 w 1175"/>
                <a:gd name="T51" fmla="*/ 252 h 1303"/>
                <a:gd name="T52" fmla="*/ 118 w 1175"/>
                <a:gd name="T53" fmla="*/ 236 h 1303"/>
                <a:gd name="T54" fmla="*/ 103 w 1175"/>
                <a:gd name="T55" fmla="*/ 193 h 1303"/>
                <a:gd name="T56" fmla="*/ 73 w 1175"/>
                <a:gd name="T57" fmla="*/ 177 h 1303"/>
                <a:gd name="T58" fmla="*/ 59 w 1175"/>
                <a:gd name="T59" fmla="*/ 124 h 1303"/>
                <a:gd name="T60" fmla="*/ 147 w 1175"/>
                <a:gd name="T61" fmla="*/ 65 h 1303"/>
                <a:gd name="T62" fmla="*/ 221 w 1175"/>
                <a:gd name="T63" fmla="*/ 124 h 1303"/>
                <a:gd name="T64" fmla="*/ 221 w 1175"/>
                <a:gd name="T65" fmla="*/ 177 h 1303"/>
                <a:gd name="T66" fmla="*/ 191 w 1175"/>
                <a:gd name="T67" fmla="*/ 242 h 1303"/>
                <a:gd name="T68" fmla="*/ 215 w 1175"/>
                <a:gd name="T69" fmla="*/ 286 h 1303"/>
                <a:gd name="T70" fmla="*/ 364 w 1175"/>
                <a:gd name="T71" fmla="*/ 325 h 1303"/>
                <a:gd name="T72" fmla="*/ 422 w 1175"/>
                <a:gd name="T73" fmla="*/ 271 h 1303"/>
                <a:gd name="T74" fmla="*/ 619 w 1175"/>
                <a:gd name="T75" fmla="*/ 390 h 1303"/>
                <a:gd name="T76" fmla="*/ 782 w 1175"/>
                <a:gd name="T77" fmla="*/ 463 h 1303"/>
                <a:gd name="T78" fmla="*/ 871 w 1175"/>
                <a:gd name="T79" fmla="*/ 508 h 1303"/>
                <a:gd name="T80" fmla="*/ 958 w 1175"/>
                <a:gd name="T81" fmla="*/ 552 h 1303"/>
                <a:gd name="T82" fmla="*/ 1027 w 1175"/>
                <a:gd name="T83" fmla="*/ 611 h 1303"/>
                <a:gd name="T84" fmla="*/ 1072 w 1175"/>
                <a:gd name="T85" fmla="*/ 670 h 1303"/>
                <a:gd name="T86" fmla="*/ 1032 w 1175"/>
                <a:gd name="T87" fmla="*/ 713 h 1303"/>
                <a:gd name="T88" fmla="*/ 938 w 1175"/>
                <a:gd name="T89" fmla="*/ 773 h 1303"/>
                <a:gd name="T90" fmla="*/ 841 w 1175"/>
                <a:gd name="T91" fmla="*/ 841 h 1303"/>
                <a:gd name="T92" fmla="*/ 782 w 1175"/>
                <a:gd name="T93" fmla="*/ 901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5" h="1303">
                  <a:moveTo>
                    <a:pt x="782" y="901"/>
                  </a:moveTo>
                  <a:lnTo>
                    <a:pt x="723" y="960"/>
                  </a:lnTo>
                  <a:lnTo>
                    <a:pt x="599" y="1033"/>
                  </a:lnTo>
                  <a:lnTo>
                    <a:pt x="487" y="1078"/>
                  </a:lnTo>
                  <a:lnTo>
                    <a:pt x="408" y="1122"/>
                  </a:lnTo>
                  <a:lnTo>
                    <a:pt x="333" y="1181"/>
                  </a:lnTo>
                  <a:lnTo>
                    <a:pt x="325" y="1285"/>
                  </a:lnTo>
                  <a:lnTo>
                    <a:pt x="398" y="1303"/>
                  </a:lnTo>
                  <a:lnTo>
                    <a:pt x="585" y="1196"/>
                  </a:lnTo>
                  <a:lnTo>
                    <a:pt x="723" y="1068"/>
                  </a:lnTo>
                  <a:lnTo>
                    <a:pt x="885" y="905"/>
                  </a:lnTo>
                  <a:lnTo>
                    <a:pt x="1017" y="802"/>
                  </a:lnTo>
                  <a:lnTo>
                    <a:pt x="1131" y="723"/>
                  </a:lnTo>
                  <a:lnTo>
                    <a:pt x="1175" y="684"/>
                  </a:lnTo>
                  <a:lnTo>
                    <a:pt x="1160" y="635"/>
                  </a:lnTo>
                  <a:lnTo>
                    <a:pt x="1106" y="566"/>
                  </a:lnTo>
                  <a:lnTo>
                    <a:pt x="910" y="459"/>
                  </a:lnTo>
                  <a:lnTo>
                    <a:pt x="723" y="360"/>
                  </a:lnTo>
                  <a:lnTo>
                    <a:pt x="496" y="256"/>
                  </a:lnTo>
                  <a:lnTo>
                    <a:pt x="412" y="197"/>
                  </a:lnTo>
                  <a:lnTo>
                    <a:pt x="325" y="118"/>
                  </a:lnTo>
                  <a:lnTo>
                    <a:pt x="236" y="31"/>
                  </a:lnTo>
                  <a:lnTo>
                    <a:pt x="157" y="0"/>
                  </a:lnTo>
                  <a:lnTo>
                    <a:pt x="0" y="110"/>
                  </a:lnTo>
                  <a:lnTo>
                    <a:pt x="10" y="212"/>
                  </a:lnTo>
                  <a:lnTo>
                    <a:pt x="39" y="252"/>
                  </a:lnTo>
                  <a:lnTo>
                    <a:pt x="118" y="236"/>
                  </a:lnTo>
                  <a:lnTo>
                    <a:pt x="103" y="193"/>
                  </a:lnTo>
                  <a:lnTo>
                    <a:pt x="73" y="177"/>
                  </a:lnTo>
                  <a:lnTo>
                    <a:pt x="59" y="124"/>
                  </a:lnTo>
                  <a:lnTo>
                    <a:pt x="147" y="65"/>
                  </a:lnTo>
                  <a:lnTo>
                    <a:pt x="221" y="124"/>
                  </a:lnTo>
                  <a:lnTo>
                    <a:pt x="221" y="177"/>
                  </a:lnTo>
                  <a:lnTo>
                    <a:pt x="191" y="242"/>
                  </a:lnTo>
                  <a:lnTo>
                    <a:pt x="215" y="286"/>
                  </a:lnTo>
                  <a:lnTo>
                    <a:pt x="364" y="325"/>
                  </a:lnTo>
                  <a:lnTo>
                    <a:pt x="422" y="271"/>
                  </a:lnTo>
                  <a:lnTo>
                    <a:pt x="619" y="390"/>
                  </a:lnTo>
                  <a:lnTo>
                    <a:pt x="782" y="463"/>
                  </a:lnTo>
                  <a:lnTo>
                    <a:pt x="871" y="508"/>
                  </a:lnTo>
                  <a:lnTo>
                    <a:pt x="958" y="552"/>
                  </a:lnTo>
                  <a:lnTo>
                    <a:pt x="1027" y="611"/>
                  </a:lnTo>
                  <a:lnTo>
                    <a:pt x="1072" y="670"/>
                  </a:lnTo>
                  <a:lnTo>
                    <a:pt x="1032" y="713"/>
                  </a:lnTo>
                  <a:lnTo>
                    <a:pt x="938" y="773"/>
                  </a:lnTo>
                  <a:lnTo>
                    <a:pt x="841" y="841"/>
                  </a:lnTo>
                  <a:lnTo>
                    <a:pt x="782" y="901"/>
                  </a:lnTo>
                  <a:close/>
                </a:path>
              </a:pathLst>
            </a:custGeom>
            <a:grpFill/>
            <a:ln w="9525">
              <a:solidFill>
                <a:srgbClr val="000000"/>
              </a:solidFill>
              <a:round/>
              <a:headEnd/>
              <a:tailEnd/>
            </a:ln>
          </p:spPr>
          <p:txBody>
            <a:bodyPr/>
            <a:lstStyle/>
            <a:p>
              <a:endParaRPr lang="en-US"/>
            </a:p>
          </p:txBody>
        </p:sp>
      </p:grpSp>
      <p:grpSp>
        <p:nvGrpSpPr>
          <p:cNvPr id="19" name="Group 114"/>
          <p:cNvGrpSpPr>
            <a:grpSpLocks/>
          </p:cNvGrpSpPr>
          <p:nvPr/>
        </p:nvGrpSpPr>
        <p:grpSpPr bwMode="auto">
          <a:xfrm>
            <a:off x="1814397" y="1949295"/>
            <a:ext cx="673100" cy="774700"/>
            <a:chOff x="1484" y="2996"/>
            <a:chExt cx="728" cy="760"/>
          </a:xfrm>
          <a:solidFill>
            <a:schemeClr val="accent1"/>
          </a:solidFill>
        </p:grpSpPr>
        <p:sp>
          <p:nvSpPr>
            <p:cNvPr id="20" name="AutoShape 110"/>
            <p:cNvSpPr>
              <a:spLocks noChangeArrowheads="1"/>
            </p:cNvSpPr>
            <p:nvPr/>
          </p:nvSpPr>
          <p:spPr bwMode="auto">
            <a:xfrm rot="5400000">
              <a:off x="1488" y="3032"/>
              <a:ext cx="760" cy="688"/>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111"/>
            <p:cNvSpPr>
              <a:spLocks noChangeArrowheads="1"/>
            </p:cNvSpPr>
            <p:nvPr/>
          </p:nvSpPr>
          <p:spPr bwMode="auto">
            <a:xfrm rot="5400000">
              <a:off x="1528" y="3104"/>
              <a:ext cx="544" cy="544"/>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112"/>
            <p:cNvSpPr>
              <a:spLocks noChangeArrowheads="1"/>
            </p:cNvSpPr>
            <p:nvPr/>
          </p:nvSpPr>
          <p:spPr bwMode="auto">
            <a:xfrm rot="5400000">
              <a:off x="1480" y="3168"/>
              <a:ext cx="424" cy="416"/>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13"/>
            <p:cNvSpPr>
              <a:spLocks noChangeArrowheads="1"/>
            </p:cNvSpPr>
            <p:nvPr/>
          </p:nvSpPr>
          <p:spPr bwMode="auto">
            <a:xfrm rot="5400000">
              <a:off x="1544" y="3248"/>
              <a:ext cx="208" cy="248"/>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 name="Group 115"/>
          <p:cNvGrpSpPr>
            <a:grpSpLocks/>
          </p:cNvGrpSpPr>
          <p:nvPr/>
        </p:nvGrpSpPr>
        <p:grpSpPr bwMode="auto">
          <a:xfrm>
            <a:off x="6348297" y="2038195"/>
            <a:ext cx="419100" cy="495300"/>
            <a:chOff x="1484" y="2996"/>
            <a:chExt cx="728" cy="760"/>
          </a:xfrm>
          <a:solidFill>
            <a:schemeClr val="accent1"/>
          </a:solidFill>
        </p:grpSpPr>
        <p:sp>
          <p:nvSpPr>
            <p:cNvPr id="25" name="AutoShape 116"/>
            <p:cNvSpPr>
              <a:spLocks noChangeArrowheads="1"/>
            </p:cNvSpPr>
            <p:nvPr/>
          </p:nvSpPr>
          <p:spPr bwMode="auto">
            <a:xfrm rot="5400000">
              <a:off x="1488" y="3032"/>
              <a:ext cx="760" cy="688"/>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117"/>
            <p:cNvSpPr>
              <a:spLocks noChangeArrowheads="1"/>
            </p:cNvSpPr>
            <p:nvPr/>
          </p:nvSpPr>
          <p:spPr bwMode="auto">
            <a:xfrm rot="5400000">
              <a:off x="1528" y="3104"/>
              <a:ext cx="544" cy="544"/>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118"/>
            <p:cNvSpPr>
              <a:spLocks noChangeArrowheads="1"/>
            </p:cNvSpPr>
            <p:nvPr/>
          </p:nvSpPr>
          <p:spPr bwMode="auto">
            <a:xfrm rot="5400000">
              <a:off x="1480" y="3168"/>
              <a:ext cx="424" cy="416"/>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119"/>
            <p:cNvSpPr>
              <a:spLocks noChangeArrowheads="1"/>
            </p:cNvSpPr>
            <p:nvPr/>
          </p:nvSpPr>
          <p:spPr bwMode="auto">
            <a:xfrm rot="5400000">
              <a:off x="1544" y="3248"/>
              <a:ext cx="208" cy="248"/>
            </a:xfrm>
            <a:custGeom>
              <a:avLst/>
              <a:gdLst>
                <a:gd name="G0" fmla="+- 9469 0 0"/>
                <a:gd name="G1" fmla="+- -11696938 0 0"/>
                <a:gd name="G2" fmla="+- 0 0 -11696938"/>
                <a:gd name="T0" fmla="*/ 0 256 1"/>
                <a:gd name="T1" fmla="*/ 180 256 1"/>
                <a:gd name="G3" fmla="+- -11696938 T0 T1"/>
                <a:gd name="T2" fmla="*/ 0 256 1"/>
                <a:gd name="T3" fmla="*/ 90 256 1"/>
                <a:gd name="G4" fmla="+- -11696938 T2 T3"/>
                <a:gd name="G5" fmla="*/ G4 2 1"/>
                <a:gd name="T4" fmla="*/ 90 256 1"/>
                <a:gd name="T5" fmla="*/ 0 256 1"/>
                <a:gd name="G6" fmla="+- -11696938 T4 T5"/>
                <a:gd name="G7" fmla="*/ G6 2 1"/>
                <a:gd name="G8" fmla="abs -116969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469"/>
                <a:gd name="G18" fmla="*/ 9469 1 2"/>
                <a:gd name="G19" fmla="+- G18 5400 0"/>
                <a:gd name="G20" fmla="cos G19 -11696938"/>
                <a:gd name="G21" fmla="sin G19 -11696938"/>
                <a:gd name="G22" fmla="+- G20 10800 0"/>
                <a:gd name="G23" fmla="+- G21 10800 0"/>
                <a:gd name="G24" fmla="+- 10800 0 G20"/>
                <a:gd name="G25" fmla="+- 9469 10800 0"/>
                <a:gd name="G26" fmla="?: G9 G17 G25"/>
                <a:gd name="G27" fmla="?: G9 0 21600"/>
                <a:gd name="G28" fmla="cos 10800 -11696938"/>
                <a:gd name="G29" fmla="sin 10800 -11696938"/>
                <a:gd name="G30" fmla="sin 9469 -11696938"/>
                <a:gd name="G31" fmla="+- G28 10800 0"/>
                <a:gd name="G32" fmla="+- G29 10800 0"/>
                <a:gd name="G33" fmla="+- G30 10800 0"/>
                <a:gd name="G34" fmla="?: G4 0 G31"/>
                <a:gd name="G35" fmla="?: -11696938 G34 0"/>
                <a:gd name="G36" fmla="?: G6 G35 G31"/>
                <a:gd name="G37" fmla="+- 21600 0 G36"/>
                <a:gd name="G38" fmla="?: G4 0 G33"/>
                <a:gd name="G39" fmla="?: -11696938 G38 G32"/>
                <a:gd name="G40" fmla="?: G6 G39 0"/>
                <a:gd name="G41" fmla="?: G4 G32 21600"/>
                <a:gd name="G42" fmla="?: G6 G41 G33"/>
                <a:gd name="T12" fmla="*/ 10800 w 21600"/>
                <a:gd name="T13" fmla="*/ 0 h 21600"/>
                <a:gd name="T14" fmla="*/ 668 w 21600"/>
                <a:gd name="T15" fmla="*/ 10531 h 21600"/>
                <a:gd name="T16" fmla="*/ 10800 w 21600"/>
                <a:gd name="T17" fmla="*/ 1331 h 21600"/>
                <a:gd name="T18" fmla="*/ 20932 w 21600"/>
                <a:gd name="T19" fmla="*/ 1053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334" y="10549"/>
                  </a:moveTo>
                  <a:cubicBezTo>
                    <a:pt x="1470" y="5418"/>
                    <a:pt x="5668" y="1331"/>
                    <a:pt x="10800" y="1331"/>
                  </a:cubicBezTo>
                  <a:cubicBezTo>
                    <a:pt x="15931" y="1331"/>
                    <a:pt x="20129" y="5418"/>
                    <a:pt x="20265" y="10549"/>
                  </a:cubicBezTo>
                  <a:lnTo>
                    <a:pt x="21596" y="10513"/>
                  </a:lnTo>
                  <a:cubicBezTo>
                    <a:pt x="21441" y="4662"/>
                    <a:pt x="16653" y="0"/>
                    <a:pt x="10799" y="0"/>
                  </a:cubicBezTo>
                  <a:cubicBezTo>
                    <a:pt x="4946" y="0"/>
                    <a:pt x="158" y="4662"/>
                    <a:pt x="3" y="10513"/>
                  </a:cubicBezTo>
                  <a:close/>
                </a:path>
              </a:pathLst>
            </a:custGeom>
            <a:gr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801384" y="1315092"/>
            <a:ext cx="7561780" cy="3010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r>
              <a:rPr lang="en-US" dirty="0" smtClean="0"/>
              <a:t>Key information:</a:t>
            </a:r>
          </a:p>
          <a:p>
            <a:endParaRPr lang="en-US" dirty="0" smtClean="0">
              <a:solidFill>
                <a:schemeClr val="tx1"/>
              </a:solidFill>
            </a:endParaRPr>
          </a:p>
          <a:p>
            <a:r>
              <a:rPr lang="en-US" dirty="0" smtClean="0">
                <a:solidFill>
                  <a:schemeClr val="bg1"/>
                </a:solidFill>
              </a:rPr>
              <a:t>When sound travels through a medium, its intensity diminishes with distance. Scattering is the reflection of the sound in directions other than its original direction of propagation.  Absorption is the conversion of the sound energy to other forms of energy.  The combined effect of scattering and absorption is called</a:t>
            </a:r>
            <a:r>
              <a:rPr lang="en-US" b="1" dirty="0" smtClean="0">
                <a:solidFill>
                  <a:schemeClr val="bg1"/>
                </a:solidFill>
              </a:rPr>
              <a:t> attenuation</a:t>
            </a:r>
            <a:r>
              <a:rPr lang="en-US" dirty="0" smtClean="0">
                <a:solidFill>
                  <a:schemeClr val="bg1"/>
                </a:solidFill>
              </a:rPr>
              <a:t>. </a:t>
            </a:r>
          </a:p>
          <a:p>
            <a:endParaRPr lang="en-US" dirty="0">
              <a:solidFill>
                <a:schemeClr val="bg1"/>
              </a:solidFill>
            </a:endParaRPr>
          </a:p>
          <a:p>
            <a:endParaRPr lang="en-US" dirty="0" smtClean="0">
              <a:solidFill>
                <a:schemeClr val="bg1"/>
              </a:solidFill>
            </a:endParaRPr>
          </a:p>
          <a:p>
            <a:r>
              <a:rPr lang="en-US" dirty="0" smtClean="0">
                <a:solidFill>
                  <a:schemeClr val="bg1"/>
                </a:solidFill>
              </a:rPr>
              <a:t> </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793332C0-45F3-49F7-8962-3AD7701CBA4A}" type="slidenum">
              <a:rPr lang="en-US" smtClean="0"/>
              <a:pPr/>
              <a:t>8</a:t>
            </a:fld>
            <a:endParaRPr lang="en-US" dirty="0"/>
          </a:p>
        </p:txBody>
      </p:sp>
      <p:sp>
        <p:nvSpPr>
          <p:cNvPr id="29" name="TextBox 28"/>
          <p:cNvSpPr txBox="1"/>
          <p:nvPr/>
        </p:nvSpPr>
        <p:spPr>
          <a:xfrm>
            <a:off x="801384" y="4392066"/>
            <a:ext cx="7561780" cy="277403"/>
          </a:xfrm>
          <a:prstGeom prst="rect">
            <a:avLst/>
          </a:prstGeom>
        </p:spPr>
        <p:txBody>
          <a:bodyPr vert="horz" wrap="square" lIns="0" tIns="0" rIns="0" bIns="0" spcCol="385658" rtlCol="0">
            <a:noAutofit/>
          </a:bodyPr>
          <a:lstStyle/>
          <a:p>
            <a:r>
              <a:rPr lang="en-US" sz="1400" dirty="0"/>
              <a:t>https://www.nde-ed.org/EducationResources/CommunityCollege/Ultrasonics/Physics/attenuation.htm </a:t>
            </a:r>
          </a:p>
          <a:p>
            <a:endParaRPr lang="en-US" sz="1400" dirty="0" smtClean="0"/>
          </a:p>
        </p:txBody>
      </p:sp>
    </p:spTree>
    <p:extLst>
      <p:ext uri="{BB962C8B-B14F-4D97-AF65-F5344CB8AC3E}">
        <p14:creationId xmlns:p14="http://schemas.microsoft.com/office/powerpoint/2010/main" val="3915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Speed of sound and attenuation</a:t>
            </a:r>
            <a:endParaRPr lang="en-US" dirty="0"/>
          </a:p>
        </p:txBody>
      </p:sp>
      <p:sp>
        <p:nvSpPr>
          <p:cNvPr id="5" name="Footer Placeholder 4"/>
          <p:cNvSpPr>
            <a:spLocks noGrp="1"/>
          </p:cNvSpPr>
          <p:nvPr>
            <p:ph type="ftr" sz="quarter" idx="3"/>
          </p:nvPr>
        </p:nvSpPr>
        <p:spPr/>
        <p:txBody>
          <a:bodyPr/>
          <a:lstStyle/>
          <a:p>
            <a:pPr algn="ctr"/>
            <a:r>
              <a:rPr lang="en-US" sz="1000" smtClean="0"/>
              <a:t>D000182230/A Internal Use Only Not for Distribution</a:t>
            </a:r>
            <a:endParaRPr lang="en-US" sz="1000" dirty="0"/>
          </a:p>
        </p:txBody>
      </p:sp>
      <p:sp>
        <p:nvSpPr>
          <p:cNvPr id="6" name="Rectangle 6"/>
          <p:cNvSpPr>
            <a:spLocks noGrp="1" noChangeArrowheads="1"/>
          </p:cNvSpPr>
          <p:nvPr>
            <p:ph type="body" sz="quarter" idx="13"/>
          </p:nvPr>
        </p:nvSpPr>
        <p:spPr bwMode="auto">
          <a:xfrm>
            <a:off x="504825" y="1079500"/>
            <a:ext cx="8135938" cy="252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indent="0">
              <a:spcAft>
                <a:spcPct val="50000"/>
              </a:spcAft>
              <a:buClr>
                <a:srgbClr val="F89D05"/>
              </a:buClr>
              <a:buNone/>
            </a:pPr>
            <a:r>
              <a:rPr lang="en-US" altLang="en-US" sz="2000" u="sng" dirty="0" smtClean="0"/>
              <a:t>Speed </a:t>
            </a:r>
            <a:r>
              <a:rPr lang="en-US" altLang="en-US" sz="2000" u="sng" dirty="0"/>
              <a:t>of </a:t>
            </a:r>
            <a:r>
              <a:rPr lang="en-US" altLang="en-US" sz="2000" u="sng" dirty="0" smtClean="0"/>
              <a:t>sound</a:t>
            </a:r>
          </a:p>
          <a:p>
            <a:pPr marL="0" indent="0">
              <a:spcAft>
                <a:spcPct val="50000"/>
              </a:spcAft>
              <a:buClr>
                <a:srgbClr val="F89D05"/>
              </a:buClr>
              <a:buNone/>
            </a:pPr>
            <a:r>
              <a:rPr lang="en-US" altLang="en-US" sz="1800" dirty="0" smtClean="0"/>
              <a:t>1500 </a:t>
            </a:r>
            <a:r>
              <a:rPr lang="en-US" altLang="en-US" sz="1800" dirty="0"/>
              <a:t>m/s in </a:t>
            </a:r>
            <a:r>
              <a:rPr lang="en-US" altLang="en-US" sz="1800" dirty="0" smtClean="0"/>
              <a:t>water</a:t>
            </a:r>
            <a:r>
              <a:rPr lang="en-US" altLang="en-US" sz="1800" baseline="30000" dirty="0" smtClean="0"/>
              <a:t>1</a:t>
            </a:r>
          </a:p>
          <a:p>
            <a:pPr marL="0" indent="0">
              <a:spcAft>
                <a:spcPct val="50000"/>
              </a:spcAft>
              <a:buClr>
                <a:srgbClr val="F89D05"/>
              </a:buClr>
              <a:buNone/>
            </a:pPr>
            <a:r>
              <a:rPr lang="en-US" altLang="en-US" sz="1800" dirty="0" smtClean="0"/>
              <a:t>1570 </a:t>
            </a:r>
            <a:r>
              <a:rPr lang="en-US" altLang="en-US" sz="1800" dirty="0"/>
              <a:t>m/s in </a:t>
            </a:r>
            <a:r>
              <a:rPr lang="en-US" altLang="en-US" sz="1800" dirty="0" smtClean="0"/>
              <a:t>blood</a:t>
            </a:r>
            <a:r>
              <a:rPr lang="en-US" altLang="en-US" sz="1800" baseline="30000" dirty="0" smtClean="0"/>
              <a:t>2</a:t>
            </a:r>
          </a:p>
          <a:p>
            <a:pPr marL="0" indent="0">
              <a:spcAft>
                <a:spcPct val="50000"/>
              </a:spcAft>
              <a:buClr>
                <a:srgbClr val="F89D05"/>
              </a:buClr>
              <a:buNone/>
            </a:pPr>
            <a:r>
              <a:rPr lang="en-US" altLang="en-US" sz="1800" dirty="0" smtClean="0"/>
              <a:t>330 </a:t>
            </a:r>
            <a:r>
              <a:rPr lang="en-US" altLang="en-US" sz="1800" dirty="0"/>
              <a:t>m/s in </a:t>
            </a:r>
            <a:r>
              <a:rPr lang="en-US" altLang="en-US" sz="1800" dirty="0" smtClean="0"/>
              <a:t>air</a:t>
            </a:r>
            <a:r>
              <a:rPr lang="en-US" altLang="en-US" sz="1800" baseline="30000" dirty="0" smtClean="0"/>
              <a:t>3</a:t>
            </a:r>
            <a:endParaRPr lang="en-US" altLang="en-US" sz="1800" baseline="30000" dirty="0"/>
          </a:p>
          <a:p>
            <a:pPr marL="0" indent="0">
              <a:spcAft>
                <a:spcPct val="50000"/>
              </a:spcAft>
              <a:buClr>
                <a:srgbClr val="F89D05"/>
              </a:buClr>
              <a:buNone/>
            </a:pPr>
            <a:endParaRPr lang="en-US" altLang="en-US" sz="2400" dirty="0" smtClean="0"/>
          </a:p>
          <a:p>
            <a:pPr marL="0" indent="0">
              <a:spcAft>
                <a:spcPct val="50000"/>
              </a:spcAft>
              <a:buClr>
                <a:srgbClr val="F89D05"/>
              </a:buClr>
              <a:buNone/>
            </a:pPr>
            <a:r>
              <a:rPr lang="en-US" altLang="en-US" sz="2000" u="sng" dirty="0" smtClean="0"/>
              <a:t>Attenuation</a:t>
            </a:r>
          </a:p>
          <a:p>
            <a:pPr marL="0" indent="0">
              <a:spcAft>
                <a:spcPct val="50000"/>
              </a:spcAft>
              <a:buClr>
                <a:srgbClr val="F89D05"/>
              </a:buClr>
              <a:buNone/>
            </a:pPr>
            <a:r>
              <a:rPr lang="en-US" altLang="en-US" sz="1800" dirty="0" smtClean="0"/>
              <a:t>Scattering </a:t>
            </a:r>
            <a:r>
              <a:rPr lang="en-US" altLang="en-US" sz="1800" dirty="0"/>
              <a:t>and absorption; </a:t>
            </a:r>
            <a:r>
              <a:rPr lang="en-US" altLang="en-US" sz="1800" dirty="0" smtClean="0"/>
              <a:t>usually measured in </a:t>
            </a:r>
            <a:r>
              <a:rPr lang="en-US" altLang="en-US" sz="1800" dirty="0"/>
              <a:t>dB/cm (e.g., 0.5 dB/cm)</a:t>
            </a:r>
          </a:p>
        </p:txBody>
      </p:sp>
      <p:sp>
        <p:nvSpPr>
          <p:cNvPr id="3" name="TextBox 2"/>
          <p:cNvSpPr txBox="1"/>
          <p:nvPr/>
        </p:nvSpPr>
        <p:spPr>
          <a:xfrm>
            <a:off x="504825" y="3863083"/>
            <a:ext cx="7087777" cy="760288"/>
          </a:xfrm>
          <a:prstGeom prst="rect">
            <a:avLst/>
          </a:prstGeom>
        </p:spPr>
        <p:txBody>
          <a:bodyPr vert="horz" wrap="square" lIns="0" tIns="0" rIns="0" bIns="0" spcCol="385658" rtlCol="0">
            <a:noAutofit/>
          </a:bodyPr>
          <a:lstStyle/>
          <a:p>
            <a:pPr marL="342900" indent="-342900">
              <a:buAutoNum type="arabicPeriod"/>
            </a:pPr>
            <a:r>
              <a:rPr lang="en-US" dirty="0" smtClean="0">
                <a:hlinkClick r:id="rId3"/>
              </a:rPr>
              <a:t>https</a:t>
            </a:r>
            <a:r>
              <a:rPr lang="en-US" dirty="0">
                <a:hlinkClick r:id="rId3"/>
              </a:rPr>
              <a:t>://</a:t>
            </a:r>
            <a:r>
              <a:rPr lang="en-US" dirty="0" smtClean="0">
                <a:hlinkClick r:id="rId3"/>
              </a:rPr>
              <a:t>hypertextbook.com/facts/2000/NickyDu.shtml</a:t>
            </a:r>
            <a:endParaRPr lang="en-US" dirty="0"/>
          </a:p>
          <a:p>
            <a:pPr marL="342900" indent="-342900">
              <a:buAutoNum type="arabicPeriod"/>
            </a:pPr>
            <a:r>
              <a:rPr lang="en-US" dirty="0">
                <a:hlinkClick r:id="rId4"/>
              </a:rPr>
              <a:t>http://</a:t>
            </a:r>
            <a:r>
              <a:rPr lang="en-US" dirty="0" smtClean="0">
                <a:hlinkClick r:id="rId4"/>
              </a:rPr>
              <a:t>hyperphysics.phy-astr.gsu.edu/hbase/Sound/usound2.html</a:t>
            </a:r>
            <a:r>
              <a:rPr lang="en-US" dirty="0" smtClean="0"/>
              <a:t> </a:t>
            </a:r>
          </a:p>
          <a:p>
            <a:pPr marL="342900" indent="-342900">
              <a:buFont typeface="+mj-lt"/>
              <a:buAutoNum type="arabicPeriod"/>
            </a:pPr>
            <a:r>
              <a:rPr lang="en-US" dirty="0" smtClean="0">
                <a:hlinkClick r:id="rId5"/>
              </a:rPr>
              <a:t>http</a:t>
            </a:r>
            <a:r>
              <a:rPr lang="en-US" dirty="0">
                <a:hlinkClick r:id="rId5"/>
              </a:rPr>
              <a:t>://</a:t>
            </a:r>
            <a:r>
              <a:rPr lang="en-US" dirty="0" smtClean="0">
                <a:hlinkClick r:id="rId5"/>
              </a:rPr>
              <a:t>www.sengpielaudio.com/calculator-speedsound.htm</a:t>
            </a:r>
            <a:r>
              <a:rPr lang="en-US" dirty="0" smtClean="0"/>
              <a:t> </a:t>
            </a:r>
          </a:p>
          <a:p>
            <a:endParaRPr lang="en-US" dirty="0" smtClean="0"/>
          </a:p>
        </p:txBody>
      </p:sp>
      <p:sp>
        <p:nvSpPr>
          <p:cNvPr id="4" name="Slide Number Placeholder 3"/>
          <p:cNvSpPr>
            <a:spLocks noGrp="1"/>
          </p:cNvSpPr>
          <p:nvPr>
            <p:ph type="sldNum" sz="quarter" idx="4"/>
          </p:nvPr>
        </p:nvSpPr>
        <p:spPr/>
        <p:txBody>
          <a:bodyPr/>
          <a:lstStyle/>
          <a:p>
            <a:fld id="{793332C0-45F3-49F7-8962-3AD7701CBA4A}" type="slidenum">
              <a:rPr lang="en-US" smtClean="0"/>
              <a:pPr/>
              <a:t>9</a:t>
            </a:fld>
            <a:endParaRPr lang="en-US" dirty="0"/>
          </a:p>
        </p:txBody>
      </p:sp>
    </p:spTree>
    <p:extLst>
      <p:ext uri="{BB962C8B-B14F-4D97-AF65-F5344CB8AC3E}">
        <p14:creationId xmlns:p14="http://schemas.microsoft.com/office/powerpoint/2010/main" val="11455608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3.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4.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5.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6.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7.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8.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9.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0.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1.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2.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9.xml><?xml version="1.0" encoding="utf-8"?>
<p:tagLst xmlns:a="http://schemas.openxmlformats.org/drawingml/2006/main" xmlns:r="http://schemas.openxmlformats.org/officeDocument/2006/relationships" xmlns:p="http://schemas.openxmlformats.org/presentationml/2006/main">
  <p:tag name="SHAPECLASSNAME" val="CustFormEnd001Rectangle"/>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8.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heme/theme1.xml><?xml version="1.0" encoding="utf-8"?>
<a:theme xmlns:a="http://schemas.openxmlformats.org/drawingml/2006/main" name="presentation_template_16x9_mar15">
  <a:themeElements>
    <a:clrScheme name="PhilipsTheme_2.3">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PhilipsTheme_fonts_2.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spcCol="385658" rtlCol="0">
        <a:noAutofit/>
      </a:bodyPr>
      <a:lstStyle>
        <a:defPPr>
          <a:defRPr smtClean="0"/>
        </a:defPPr>
      </a:lstStyle>
    </a:txDef>
  </a:objectDefaults>
  <a:extraClrSchemeLst/>
  <a:extLst>
    <a:ext uri="{05A4C25C-085E-4340-85A3-A5531E510DB2}">
      <thm15:themeFamily xmlns:thm15="http://schemas.microsoft.com/office/thememl/2012/main" name="brief for presentation_template_16x9_150218.pptx" id="{7BC8F1D8-ABA4-4582-8B6F-BE7EF9D477AC}" vid="{3804DEDD-1C30-477B-B626-0954805C9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Onscreen;1033;Pos2;Date1;Presentation Widescreen</Template>
  <TotalTime>0</TotalTime>
  <Words>1757</Words>
  <Application>Microsoft Office PowerPoint</Application>
  <PresentationFormat>On-screen Show (16:9)</PresentationFormat>
  <Paragraphs>295</Paragraphs>
  <Slides>27</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Symbol</vt:lpstr>
      <vt:lpstr>presentation_template_16x9_mar15</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Unser, John</dc:creator>
  <dc:description>Version 6.4 - 1.1</dc:description>
  <cp:lastModifiedBy>Lucia, Robin</cp:lastModifiedBy>
  <cp:revision>34</cp:revision>
  <dcterms:created xsi:type="dcterms:W3CDTF">2017-09-28T22:21:26Z</dcterms:created>
  <dcterms:modified xsi:type="dcterms:W3CDTF">2017-11-01T21:48:39Z</dcterms:modified>
  <cp:category>DLP_IC: Unclassified</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Design">
    <vt:lpwstr>Presentation</vt:lpwstr>
  </property>
  <property fmtid="{D5CDD505-2E9C-101B-9397-08002B2CF9AE}" pid="3" name="WizKit Template Version">
    <vt:i4>4</vt:i4>
  </property>
  <property fmtid="{D5CDD505-2E9C-101B-9397-08002B2CF9AE}" pid="4" name="WizKit Template Type">
    <vt:lpwstr>Widescreen</vt:lpwstr>
  </property>
</Properties>
</file>