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60" r:id="rId2"/>
    <p:sldId id="262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31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3" r:id="rId50"/>
    <p:sldId id="314" r:id="rId51"/>
    <p:sldId id="315" r:id="rId52"/>
    <p:sldId id="316" r:id="rId53"/>
    <p:sldId id="317" r:id="rId54"/>
  </p:sldIdLst>
  <p:sldSz cx="9144000" cy="6858000" type="screen4x3"/>
  <p:notesSz cx="6858000" cy="9144000"/>
  <p:custDataLst>
    <p:tags r:id="rId57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931" autoAdjust="0"/>
  </p:normalViewPr>
  <p:slideViewPr>
    <p:cSldViewPr snapToGrid="0">
      <p:cViewPr>
        <p:scale>
          <a:sx n="60" d="100"/>
          <a:sy n="60" d="100"/>
        </p:scale>
        <p:origin x="-516" y="-102"/>
      </p:cViewPr>
      <p:guideLst>
        <p:guide orient="horz" pos="3499"/>
        <p:guide pos="8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534B0F40-F6A6-404B-BBD3-4EF7B3159B2D}" type="datetime1">
              <a:rPr lang="en-US"/>
              <a:pPr>
                <a:defRPr/>
              </a:pPr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857A5764-18AF-4B86-93E8-E4EB68A29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771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C9C4EE1D-3556-4983-B0C4-56B9DFCB0492}" type="datetime1">
              <a:rPr lang="en-US"/>
              <a:pPr>
                <a:defRPr/>
              </a:pPr>
              <a:t>1/26/2016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FD85D1FE-E275-43ED-9B13-66CB86E65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164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MS PGothic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85D1FE-E275-43ED-9B13-66CB86E65D5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73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A6B390B-D370-4259-B24F-912DBAEF450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E3FFDE3-4CE4-4557-AC9F-153846D5EE87}" type="slidenum">
              <a:rPr lang="en-US" altLang="en-US" sz="1300">
                <a:latin typeface="Arial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 sz="1300">
              <a:latin typeface="Arial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z="10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5EA2E9A-6FA2-496D-8496-BF33886C46F0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Calibri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65DA3E1-4671-4612-BA9B-79C061DD2C3D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Calibri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65DA3E1-4671-4612-BA9B-79C061DD2C3D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fld id="{460ED4F9-BE1C-4717-8DBB-F64ED64FBD2A}" type="slidenum">
              <a:rPr lang="en-US" altLang="en-US" smtClean="0">
                <a:latin typeface="Arial" charset="0"/>
              </a:rPr>
              <a:pPr defTabSz="914400" eaLnBrk="1" hangingPunct="1">
                <a:spcBef>
                  <a:spcPct val="0"/>
                </a:spcBef>
              </a:pPr>
              <a:t>12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11" descr="ppt_graphic_Clinical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5" t="9602" b="30634"/>
          <a:stretch>
            <a:fillRect/>
          </a:stretch>
        </p:blipFill>
        <p:spPr bwMode="auto">
          <a:xfrm>
            <a:off x="141288" y="152400"/>
            <a:ext cx="8875712" cy="657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25"/>
          <p:cNvSpPr>
            <a:spLocks noChangeArrowheads="1"/>
          </p:cNvSpPr>
          <p:nvPr userDrawn="1"/>
        </p:nvSpPr>
        <p:spPr bwMode="auto">
          <a:xfrm>
            <a:off x="195263" y="171450"/>
            <a:ext cx="8739187" cy="6510338"/>
          </a:xfrm>
          <a:prstGeom prst="roundRect">
            <a:avLst>
              <a:gd name="adj" fmla="val 310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TextBox 20"/>
          <p:cNvSpPr txBox="1">
            <a:spLocks noChangeArrowheads="1"/>
          </p:cNvSpPr>
          <p:nvPr userDrawn="1"/>
        </p:nvSpPr>
        <p:spPr bwMode="auto">
          <a:xfrm>
            <a:off x="-873125" y="2574925"/>
            <a:ext cx="185737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8" name="TextBox 22"/>
          <p:cNvSpPr txBox="1">
            <a:spLocks noChangeArrowheads="1"/>
          </p:cNvSpPr>
          <p:nvPr userDrawn="1"/>
        </p:nvSpPr>
        <p:spPr bwMode="auto">
          <a:xfrm>
            <a:off x="-754063" y="1270000"/>
            <a:ext cx="185738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9010650" y="303213"/>
            <a:ext cx="133350" cy="1096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 userDrawn="1"/>
        </p:nvSpPr>
        <p:spPr>
          <a:xfrm>
            <a:off x="136525" y="147638"/>
            <a:ext cx="8870950" cy="6573837"/>
          </a:xfrm>
          <a:prstGeom prst="rect">
            <a:avLst/>
          </a:prstGeom>
          <a:noFill/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7" descr="Spec_logo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6045200"/>
            <a:ext cx="21828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5589" y="2889218"/>
            <a:ext cx="6005810" cy="1371600"/>
          </a:xfrm>
        </p:spPr>
        <p:txBody>
          <a:bodyPr anchor="t">
            <a:normAutofit/>
          </a:bodyPr>
          <a:lstStyle>
            <a:lvl1pPr>
              <a:defRPr sz="4000" cap="all">
                <a:solidFill>
                  <a:srgbClr val="0069A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5589" y="2569178"/>
            <a:ext cx="5029200" cy="457200"/>
          </a:xfrm>
        </p:spPr>
        <p:txBody>
          <a:bodyPr rIns="0">
            <a:normAutofit/>
          </a:bodyPr>
          <a:lstStyle>
            <a:lvl1pPr marL="0" indent="0" algn="l">
              <a:buNone/>
              <a:defRPr sz="2000" b="1">
                <a:solidFill>
                  <a:srgbClr val="40404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52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Light Blue Bottom_RoundedCorners_30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20"/>
          <a:stretch>
            <a:fillRect/>
          </a:stretch>
        </p:blipFill>
        <p:spPr bwMode="auto">
          <a:xfrm>
            <a:off x="142875" y="5316538"/>
            <a:ext cx="8867775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25"/>
          <p:cNvSpPr>
            <a:spLocks noChangeArrowheads="1"/>
          </p:cNvSpPr>
          <p:nvPr userDrawn="1"/>
        </p:nvSpPr>
        <p:spPr bwMode="auto">
          <a:xfrm>
            <a:off x="195263" y="171450"/>
            <a:ext cx="8739187" cy="6510338"/>
          </a:xfrm>
          <a:prstGeom prst="roundRect">
            <a:avLst>
              <a:gd name="adj" fmla="val 310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TextBox 20"/>
          <p:cNvSpPr txBox="1">
            <a:spLocks noChangeArrowheads="1"/>
          </p:cNvSpPr>
          <p:nvPr userDrawn="1"/>
        </p:nvSpPr>
        <p:spPr bwMode="auto">
          <a:xfrm>
            <a:off x="-873125" y="2574925"/>
            <a:ext cx="185737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7" name="TextBox 22"/>
          <p:cNvSpPr txBox="1">
            <a:spLocks noChangeArrowheads="1"/>
          </p:cNvSpPr>
          <p:nvPr userDrawn="1"/>
        </p:nvSpPr>
        <p:spPr bwMode="auto">
          <a:xfrm>
            <a:off x="-754063" y="1270000"/>
            <a:ext cx="185738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9466263" y="18113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9" name="Rectangle 8"/>
          <p:cNvSpPr>
            <a:spLocks noChangeAspect="1"/>
          </p:cNvSpPr>
          <p:nvPr userDrawn="1"/>
        </p:nvSpPr>
        <p:spPr>
          <a:xfrm>
            <a:off x="136525" y="123825"/>
            <a:ext cx="8870950" cy="6610350"/>
          </a:xfrm>
          <a:prstGeom prst="rect">
            <a:avLst/>
          </a:prstGeom>
          <a:noFill/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7" descr="Spec_logo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6045200"/>
            <a:ext cx="21828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59876-5A4F-4E5F-8113-68DF01AC3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3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42119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ppt_graphic_Clinical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5" t="9602" b="30634"/>
          <a:stretch>
            <a:fillRect/>
          </a:stretch>
        </p:blipFill>
        <p:spPr bwMode="auto">
          <a:xfrm>
            <a:off x="141288" y="152400"/>
            <a:ext cx="8875712" cy="657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25"/>
          <p:cNvSpPr>
            <a:spLocks noChangeArrowheads="1"/>
          </p:cNvSpPr>
          <p:nvPr userDrawn="1"/>
        </p:nvSpPr>
        <p:spPr bwMode="auto">
          <a:xfrm>
            <a:off x="195263" y="171450"/>
            <a:ext cx="8739187" cy="6510338"/>
          </a:xfrm>
          <a:prstGeom prst="roundRect">
            <a:avLst>
              <a:gd name="adj" fmla="val 310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TextBox 20"/>
          <p:cNvSpPr txBox="1">
            <a:spLocks noChangeArrowheads="1"/>
          </p:cNvSpPr>
          <p:nvPr userDrawn="1"/>
        </p:nvSpPr>
        <p:spPr bwMode="auto">
          <a:xfrm>
            <a:off x="-873125" y="2574925"/>
            <a:ext cx="185737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7" name="TextBox 22"/>
          <p:cNvSpPr txBox="1">
            <a:spLocks noChangeArrowheads="1"/>
          </p:cNvSpPr>
          <p:nvPr userDrawn="1"/>
        </p:nvSpPr>
        <p:spPr bwMode="auto">
          <a:xfrm>
            <a:off x="-754063" y="1270000"/>
            <a:ext cx="185738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0" y="2979738"/>
            <a:ext cx="138113" cy="2627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>
            <a:spLocks noChangeAspect="1"/>
          </p:cNvSpPr>
          <p:nvPr userDrawn="1"/>
        </p:nvSpPr>
        <p:spPr>
          <a:xfrm>
            <a:off x="136525" y="147638"/>
            <a:ext cx="8870950" cy="6573837"/>
          </a:xfrm>
          <a:prstGeom prst="rect">
            <a:avLst/>
          </a:prstGeom>
          <a:noFill/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7" descr="Spec_logo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6045200"/>
            <a:ext cx="21828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02" y="2923502"/>
            <a:ext cx="5029200" cy="1231106"/>
          </a:xfrm>
        </p:spPr>
        <p:txBody>
          <a:bodyPr anchor="t">
            <a:spAutoFit/>
          </a:bodyPr>
          <a:lstStyle>
            <a:lvl1pPr algn="l">
              <a:defRPr sz="4000" b="1" cap="all" baseline="0">
                <a:solidFill>
                  <a:srgbClr val="0069A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702" y="2603462"/>
            <a:ext cx="5029200" cy="45720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40404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453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776224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908050" y="6253163"/>
            <a:ext cx="51117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©2016 Spectranetics. All Rights Reserved. Approved for External Distribution  D028370-00 Jan2016</a:t>
            </a:r>
          </a:p>
        </p:txBody>
      </p:sp>
    </p:spTree>
    <p:extLst>
      <p:ext uri="{BB962C8B-B14F-4D97-AF65-F5344CB8AC3E}">
        <p14:creationId xmlns:p14="http://schemas.microsoft.com/office/powerpoint/2010/main" val="209983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722438"/>
            <a:ext cx="4381500" cy="4678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722438"/>
            <a:ext cx="4381500" cy="4678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6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Light Blue Bottom_RoundedCorners_50K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" r="1424" b="42888"/>
          <a:stretch>
            <a:fillRect/>
          </a:stretch>
        </p:blipFill>
        <p:spPr bwMode="auto">
          <a:xfrm>
            <a:off x="141288" y="5132388"/>
            <a:ext cx="8872537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ounded Rectangle 25"/>
          <p:cNvSpPr>
            <a:spLocks noChangeArrowheads="1"/>
          </p:cNvSpPr>
          <p:nvPr/>
        </p:nvSpPr>
        <p:spPr bwMode="auto">
          <a:xfrm>
            <a:off x="195263" y="171450"/>
            <a:ext cx="8739187" cy="6510338"/>
          </a:xfrm>
          <a:prstGeom prst="roundRect">
            <a:avLst>
              <a:gd name="adj" fmla="val 310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28" name="TextBox 20"/>
          <p:cNvSpPr txBox="1">
            <a:spLocks noChangeArrowheads="1"/>
          </p:cNvSpPr>
          <p:nvPr/>
        </p:nvSpPr>
        <p:spPr bwMode="auto">
          <a:xfrm>
            <a:off x="-873125" y="2574925"/>
            <a:ext cx="185737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7840663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1" name="TextBox 22"/>
          <p:cNvSpPr txBox="1">
            <a:spLocks noChangeArrowheads="1"/>
          </p:cNvSpPr>
          <p:nvPr/>
        </p:nvSpPr>
        <p:spPr bwMode="auto">
          <a:xfrm>
            <a:off x="-754063" y="1270000"/>
            <a:ext cx="185738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938" y="6437313"/>
            <a:ext cx="320675" cy="2873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#</a:t>
            </a:r>
          </a:p>
        </p:txBody>
      </p:sp>
      <p:sp>
        <p:nvSpPr>
          <p:cNvPr id="35" name="Rectangle 34"/>
          <p:cNvSpPr>
            <a:spLocks noChangeAspect="1"/>
          </p:cNvSpPr>
          <p:nvPr/>
        </p:nvSpPr>
        <p:spPr>
          <a:xfrm>
            <a:off x="136525" y="123825"/>
            <a:ext cx="8870950" cy="66103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4" name="Picture 7" descr="Spec_logo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6045200"/>
            <a:ext cx="21828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5" r:id="rId3"/>
    <p:sldLayoutId id="2147484188" r:id="rId4"/>
    <p:sldLayoutId id="2147484189" r:id="rId5"/>
    <p:sldLayoutId id="214748419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Calibri"/>
          <a:ea typeface="MS PGothic" pitchFamily="34" charset="-128"/>
          <a:cs typeface="Calibri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MS PGothic" pitchFamily="34" charset="-128"/>
          <a:cs typeface="Calibri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MS PGothic" pitchFamily="34" charset="-128"/>
          <a:cs typeface="Calibri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MS PGothic" pitchFamily="34" charset="-128"/>
          <a:cs typeface="Calibri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MS PGothic" pitchFamily="34" charset="-128"/>
          <a:cs typeface="Calibri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169863" indent="-169863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Calibri"/>
          <a:ea typeface="MS PGothic" pitchFamily="34" charset="-128"/>
          <a:cs typeface="Calibri"/>
        </a:defRPr>
      </a:lvl1pPr>
      <a:lvl2pPr marL="398463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Calibri"/>
          <a:ea typeface="MS PGothic" pitchFamily="34" charset="-128"/>
          <a:cs typeface="Calibri"/>
        </a:defRPr>
      </a:lvl2pPr>
      <a:lvl3pPr marL="576263" indent="-1778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Calibri"/>
          <a:ea typeface="MS PGothic" pitchFamily="34" charset="-128"/>
          <a:cs typeface="Calibri"/>
        </a:defRPr>
      </a:lvl3pPr>
      <a:lvl4pPr marL="804863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Calibri"/>
          <a:ea typeface="MS PGothic" pitchFamily="34" charset="-128"/>
          <a:cs typeface="Calibri"/>
        </a:defRPr>
      </a:lvl4pPr>
      <a:lvl5pPr marL="1033463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Calibri"/>
          <a:ea typeface="MS PGothic" pitchFamily="34" charset="-128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9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Relationship Id="rId9" Type="http://schemas.openxmlformats.org/officeDocument/2006/relationships/image" Target="../media/image3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2.xml"/><Relationship Id="rId4" Type="http://schemas.openxmlformats.org/officeDocument/2006/relationships/image" Target="../media/image6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3.xml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4.xml"/><Relationship Id="rId4" Type="http://schemas.openxmlformats.org/officeDocument/2006/relationships/image" Target="../media/image67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5.xml"/><Relationship Id="rId4" Type="http://schemas.openxmlformats.org/officeDocument/2006/relationships/image" Target="../media/image69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video" Target="15OPB3gr60_40_8sept_guide.avi" TargetMode="External"/><Relationship Id="rId7" Type="http://schemas.openxmlformats.org/officeDocument/2006/relationships/image" Target="../media/image14.png"/><Relationship Id="rId2" Type="http://schemas.openxmlformats.org/officeDocument/2006/relationships/video" Target="15OPB3gr45_25_3sep_guide.avi" TargetMode="Externa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1420813" y="2033752"/>
            <a:ext cx="6851650" cy="188102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800" dirty="0" smtClean="0">
                <a:ea typeface="ＭＳ Ｐゴシック" charset="-128"/>
              </a:rPr>
              <a:t>Laser Science and Coronary Laser technique</a:t>
            </a:r>
            <a:endParaRPr lang="en-US" sz="4800" dirty="0">
              <a:ea typeface="ＭＳ Ｐゴシック" charset="-128"/>
            </a:endParaRPr>
          </a:p>
        </p:txBody>
      </p:sp>
      <p:sp>
        <p:nvSpPr>
          <p:cNvPr id="7171" name="Subtitle 11"/>
          <p:cNvSpPr>
            <a:spLocks noGrp="1"/>
          </p:cNvSpPr>
          <p:nvPr>
            <p:ph type="subTitle" idx="1"/>
          </p:nvPr>
        </p:nvSpPr>
        <p:spPr>
          <a:xfrm>
            <a:off x="1789113" y="4776952"/>
            <a:ext cx="6003925" cy="1328573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Tom Miller</a:t>
            </a:r>
          </a:p>
          <a:p>
            <a:pPr algn="ctr"/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Sr. National Training Manager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303213"/>
            <a:ext cx="7840663" cy="568325"/>
          </a:xfrm>
        </p:spPr>
        <p:txBody>
          <a:bodyPr/>
          <a:lstStyle/>
          <a:p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ELCA Laser Catheters</a:t>
            </a:r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37313"/>
            <a:ext cx="320675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smtClean="0">
                <a:solidFill>
                  <a:schemeClr val="tx1"/>
                </a:solidFill>
              </a:rPr>
              <a:t>#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128343" y="1411015"/>
            <a:ext cx="662712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Type – Concentric vs Eccentric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Size – 2/3 or 1mm rule</a:t>
            </a:r>
          </a:p>
          <a:p>
            <a:pPr marL="635000" lvl="3" indent="0">
              <a:buNone/>
            </a:pPr>
            <a:r>
              <a:rPr lang="en-US" sz="2400" dirty="0" smtClean="0"/>
              <a:t>3.2mm vessel = 2.0mm catheter</a:t>
            </a:r>
          </a:p>
          <a:p>
            <a:pPr marL="635000" lvl="3" indent="0">
              <a:buNone/>
            </a:pPr>
            <a:r>
              <a:rPr lang="en-US" sz="2400" dirty="0" smtClean="0"/>
              <a:t>2.2mm vessel = 1.4mm catheter</a:t>
            </a:r>
          </a:p>
          <a:p>
            <a:pPr marL="635000" lvl="3" indent="0">
              <a:buNone/>
            </a:pPr>
            <a:endParaRPr lang="en-US" sz="2400" dirty="0"/>
          </a:p>
          <a:p>
            <a:pPr marL="635000" lvl="3" indent="0">
              <a:buNone/>
            </a:pPr>
            <a:r>
              <a:rPr lang="en-US" sz="2400" dirty="0" smtClean="0"/>
              <a:t>In general, if vessel anatomy or size is of concern, consider downsizing catheter</a:t>
            </a:r>
          </a:p>
          <a:p>
            <a:pPr marL="635000" lvl="3" indent="0">
              <a:buNone/>
            </a:pPr>
            <a:endParaRPr lang="en-US" sz="2400" dirty="0"/>
          </a:p>
          <a:p>
            <a:pPr marL="635000" lvl="3" indent="0">
              <a:buNone/>
            </a:pPr>
            <a:r>
              <a:rPr lang="en-US" sz="2400" dirty="0" smtClean="0"/>
              <a:t>The 0.9x80 will be the default catheter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36" y="1009157"/>
            <a:ext cx="1190625" cy="360997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238703" y="2333297"/>
            <a:ext cx="62116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38703" y="1224456"/>
            <a:ext cx="62116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4826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68014"/>
            <a:ext cx="7840663" cy="8556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  <a:ea typeface="ＭＳ Ｐゴシック" pitchFamily="34" charset="-128"/>
                <a:cs typeface="Calibri" pitchFamily="34" charset="0"/>
              </a:rPr>
              <a:t> Slow Advancement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60282" y="2497687"/>
            <a:ext cx="4572001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latin typeface="+mn-lt"/>
                <a:ea typeface="ＭＳ Ｐゴシック" pitchFamily="34" charset="-128"/>
              </a:rPr>
              <a:t>20mm lesion = 20 seconds of lasing + 10 seconds of rest = 30 seconds total</a:t>
            </a:r>
          </a:p>
          <a:p>
            <a:pPr>
              <a:defRPr/>
            </a:pPr>
            <a:endParaRPr lang="en-US" sz="2800" b="1" dirty="0">
              <a:latin typeface="+mn-lt"/>
              <a:ea typeface="ＭＳ Ｐゴシック" pitchFamily="34" charset="-128"/>
            </a:endParaRPr>
          </a:p>
          <a:p>
            <a:pPr>
              <a:defRPr/>
            </a:pPr>
            <a:r>
              <a:rPr lang="en-US" sz="2800" b="1" dirty="0" smtClean="0">
                <a:latin typeface="+mn-lt"/>
                <a:ea typeface="ＭＳ Ｐゴシック" pitchFamily="34" charset="-128"/>
              </a:rPr>
              <a:t>(2 trains with the 0.9x80)</a:t>
            </a:r>
          </a:p>
          <a:p>
            <a:pPr>
              <a:defRPr/>
            </a:pPr>
            <a:endParaRPr lang="en-US" dirty="0">
              <a:latin typeface="+mn-lt"/>
              <a:ea typeface="ＭＳ Ｐゴシック" pitchFamily="34" charset="-128"/>
            </a:endParaRPr>
          </a:p>
          <a:p>
            <a:pPr>
              <a:defRPr/>
            </a:pPr>
            <a:r>
              <a:rPr lang="en-US" sz="2400" dirty="0" smtClean="0">
                <a:latin typeface="+mn-lt"/>
                <a:ea typeface="ＭＳ Ｐゴシック" pitchFamily="34" charset="-128"/>
              </a:rPr>
              <a:t>3 passes would = 90 seconds</a:t>
            </a:r>
          </a:p>
          <a:p>
            <a:pPr>
              <a:defRPr/>
            </a:pPr>
            <a:r>
              <a:rPr lang="en-US" sz="2400" dirty="0" smtClean="0">
                <a:latin typeface="+mn-lt"/>
                <a:ea typeface="ＭＳ Ｐゴシック" pitchFamily="34" charset="-128"/>
              </a:rPr>
              <a:t>Treatment time </a:t>
            </a:r>
          </a:p>
          <a:p>
            <a:pPr>
              <a:defRPr/>
            </a:pPr>
            <a:r>
              <a:rPr lang="en-US" sz="2400" dirty="0" smtClean="0">
                <a:latin typeface="+mn-lt"/>
                <a:ea typeface="ＭＳ Ｐゴシック" pitchFamily="34" charset="-128"/>
              </a:rPr>
              <a:t>(10 second lasing plus 5 second time out)</a:t>
            </a:r>
          </a:p>
        </p:txBody>
      </p:sp>
      <p:pic>
        <p:nvPicPr>
          <p:cNvPr id="16388" name="Picture 5" descr="ru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283" y="2872403"/>
            <a:ext cx="42672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299545" y="1220902"/>
            <a:ext cx="857907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dirty="0">
                <a:ea typeface="ＭＳ Ｐゴシック" pitchFamily="34" charset="-128"/>
              </a:rPr>
              <a:t>Advance the catheter at </a:t>
            </a:r>
            <a:r>
              <a:rPr lang="en-US" sz="2800" b="1" dirty="0">
                <a:solidFill>
                  <a:schemeClr val="tx2"/>
                </a:solidFill>
                <a:ea typeface="ＭＳ Ｐゴシック" pitchFamily="34" charset="-128"/>
              </a:rPr>
              <a:t>&lt; 1mm/sec </a:t>
            </a:r>
            <a:r>
              <a:rPr lang="en-US" sz="2800" dirty="0">
                <a:ea typeface="ＭＳ Ｐゴシック" pitchFamily="34" charset="-128"/>
              </a:rPr>
              <a:t>for optimal results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chemeClr val="tx2"/>
              </a:solidFill>
              <a:latin typeface="Arial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chemeClr val="tx2"/>
                </a:solidFill>
                <a:latin typeface="Arial" pitchFamily="34" charset="0"/>
              </a:rPr>
              <a:t>Slow with multiple passes for best results </a:t>
            </a:r>
            <a:endParaRPr lang="en-US" altLang="en-US" sz="2000" b="1" dirty="0">
              <a:solidFill>
                <a:schemeClr val="tx2"/>
              </a:solidFill>
              <a:latin typeface="Arial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chemeClr val="tx2"/>
              </a:solidFill>
              <a:latin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861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90500"/>
            <a:ext cx="7840662" cy="855663"/>
          </a:xfrm>
        </p:spPr>
        <p:txBody>
          <a:bodyPr/>
          <a:lstStyle/>
          <a:p>
            <a:r>
              <a:rPr lang="en-US" altLang="en-US" smtClean="0">
                <a:latin typeface="Calibri" pitchFamily="34" charset="0"/>
                <a:cs typeface="Calibri" pitchFamily="34" charset="0"/>
              </a:rPr>
              <a:t>Slow Advancement is KEY!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397000" y="1358900"/>
            <a:ext cx="6781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9pPr>
          </a:lstStyle>
          <a:p>
            <a:pPr eaLnBrk="1" hangingPunct="1">
              <a:buClr>
                <a:srgbClr val="003399"/>
              </a:buClr>
              <a:buFont typeface="Wingdings" pitchFamily="2" charset="2"/>
              <a:buChar char="§"/>
            </a:pPr>
            <a:endParaRPr lang="en-US" altLang="en-US" sz="2800">
              <a:solidFill>
                <a:schemeClr val="tx1"/>
              </a:solidFill>
              <a:latin typeface="Trebuchet MS" pitchFamily="34" charset="0"/>
            </a:endParaRPr>
          </a:p>
        </p:txBody>
      </p:sp>
      <p:grpSp>
        <p:nvGrpSpPr>
          <p:cNvPr id="43012" name="Group 1"/>
          <p:cNvGrpSpPr>
            <a:grpSpLocks/>
          </p:cNvGrpSpPr>
          <p:nvPr/>
        </p:nvGrpSpPr>
        <p:grpSpPr bwMode="auto">
          <a:xfrm>
            <a:off x="1082675" y="1347788"/>
            <a:ext cx="3006725" cy="3403600"/>
            <a:chOff x="1082675" y="1348581"/>
            <a:chExt cx="3006725" cy="3403600"/>
          </a:xfrm>
        </p:grpSpPr>
        <p:sp>
          <p:nvSpPr>
            <p:cNvPr id="43020" name="Text Box 4"/>
            <p:cNvSpPr txBox="1">
              <a:spLocks noChangeArrowheads="1"/>
            </p:cNvSpPr>
            <p:nvPr/>
          </p:nvSpPr>
          <p:spPr bwMode="auto">
            <a:xfrm>
              <a:off x="1117600" y="4009231"/>
              <a:ext cx="297180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Lumen diameter with </a:t>
              </a:r>
              <a:r>
                <a:rPr lang="en-US" altLang="en-US" sz="1800">
                  <a:solidFill>
                    <a:srgbClr val="FF00FF"/>
                  </a:solidFill>
                  <a:latin typeface="Arial" charset="0"/>
                </a:rPr>
                <a:t/>
              </a:r>
              <a:br>
                <a:rPr lang="en-US" altLang="en-US" sz="1800">
                  <a:solidFill>
                    <a:srgbClr val="FF00FF"/>
                  </a:solidFill>
                  <a:latin typeface="Arial" charset="0"/>
                </a:rPr>
              </a:br>
              <a:r>
                <a:rPr lang="en-US" altLang="en-US" sz="1800" b="1">
                  <a:solidFill>
                    <a:srgbClr val="3333CC"/>
                  </a:solidFill>
                  <a:latin typeface="Arial" charset="0"/>
                </a:rPr>
                <a:t>FAST ADVANCEMENT</a:t>
              </a:r>
              <a:r>
                <a:rPr lang="en-US" altLang="en-US" sz="1800">
                  <a:solidFill>
                    <a:srgbClr val="3333CC"/>
                  </a:solidFill>
                  <a:latin typeface="Arial" charset="0"/>
                </a:rPr>
                <a:t> </a:t>
              </a:r>
              <a:r>
                <a:rPr lang="en-US" altLang="en-US" sz="1800">
                  <a:solidFill>
                    <a:srgbClr val="FF00FF"/>
                  </a:solidFill>
                  <a:latin typeface="Arial" charset="0"/>
                </a:rPr>
                <a:t/>
              </a:r>
              <a:br>
                <a:rPr lang="en-US" altLang="en-US" sz="1800">
                  <a:solidFill>
                    <a:srgbClr val="FF00FF"/>
                  </a:solidFill>
                  <a:latin typeface="Arial" charset="0"/>
                </a:rPr>
              </a:br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(greater than 1 mm per second).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2.3 TURBO in 6mm tube</a:t>
              </a:r>
            </a:p>
          </p:txBody>
        </p:sp>
        <p:pic>
          <p:nvPicPr>
            <p:cNvPr id="43021" name="Picture 6" descr="small-slow1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906"/>
            <a:stretch>
              <a:fillRect/>
            </a:stretch>
          </p:blipFill>
          <p:spPr bwMode="auto">
            <a:xfrm>
              <a:off x="1082675" y="1348581"/>
              <a:ext cx="2990850" cy="2636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23" name="Text Box 10"/>
            <p:cNvSpPr txBox="1">
              <a:spLocks noChangeArrowheads="1"/>
            </p:cNvSpPr>
            <p:nvPr/>
          </p:nvSpPr>
          <p:spPr bwMode="auto">
            <a:xfrm>
              <a:off x="2003425" y="1388268"/>
              <a:ext cx="9794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FF00"/>
                  </a:solidFill>
                  <a:latin typeface="Arial" charset="0"/>
                </a:rPr>
                <a:t>FAST</a:t>
              </a:r>
            </a:p>
          </p:txBody>
        </p:sp>
        <p:sp>
          <p:nvSpPr>
            <p:cNvPr id="43024" name="Text Box 12"/>
            <p:cNvSpPr txBox="1">
              <a:spLocks noChangeArrowheads="1"/>
            </p:cNvSpPr>
            <p:nvPr/>
          </p:nvSpPr>
          <p:spPr bwMode="auto">
            <a:xfrm>
              <a:off x="2692400" y="3710781"/>
              <a:ext cx="1397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  <a:latin typeface="Arial" charset="0"/>
                </a:rPr>
                <a:t>Simulated lesion</a:t>
              </a:r>
            </a:p>
          </p:txBody>
        </p:sp>
      </p:grpSp>
      <p:grpSp>
        <p:nvGrpSpPr>
          <p:cNvPr id="43013" name="Group 2"/>
          <p:cNvGrpSpPr>
            <a:grpSpLocks/>
          </p:cNvGrpSpPr>
          <p:nvPr/>
        </p:nvGrpSpPr>
        <p:grpSpPr bwMode="auto">
          <a:xfrm>
            <a:off x="5283200" y="1347788"/>
            <a:ext cx="3060700" cy="3427412"/>
            <a:chOff x="5283200" y="1348581"/>
            <a:chExt cx="3060700" cy="3427412"/>
          </a:xfrm>
        </p:grpSpPr>
        <p:sp>
          <p:nvSpPr>
            <p:cNvPr id="43015" name="Text Box 5"/>
            <p:cNvSpPr txBox="1">
              <a:spLocks noChangeArrowheads="1"/>
            </p:cNvSpPr>
            <p:nvPr/>
          </p:nvSpPr>
          <p:spPr bwMode="auto">
            <a:xfrm>
              <a:off x="5283200" y="4023518"/>
              <a:ext cx="3009900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Lumen diameter with </a:t>
              </a:r>
              <a:r>
                <a:rPr lang="en-US" altLang="en-US" sz="1800">
                  <a:solidFill>
                    <a:srgbClr val="FF00FF"/>
                  </a:solidFill>
                  <a:latin typeface="Arial" charset="0"/>
                </a:rPr>
                <a:t/>
              </a:r>
              <a:br>
                <a:rPr lang="en-US" altLang="en-US" sz="1800">
                  <a:solidFill>
                    <a:srgbClr val="FF00FF"/>
                  </a:solidFill>
                  <a:latin typeface="Arial" charset="0"/>
                </a:rPr>
              </a:br>
              <a:r>
                <a:rPr lang="en-US" altLang="en-US" sz="1800" b="1">
                  <a:solidFill>
                    <a:srgbClr val="3333CC"/>
                  </a:solidFill>
                  <a:latin typeface="Arial" charset="0"/>
                </a:rPr>
                <a:t>SLOW ADVANCEMENT</a:t>
              </a:r>
              <a:r>
                <a:rPr lang="en-US" altLang="en-US" sz="1800" b="1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altLang="en-US" sz="1800" b="1">
                  <a:solidFill>
                    <a:srgbClr val="FF00FF"/>
                  </a:solidFill>
                  <a:latin typeface="Arial" charset="0"/>
                </a:rPr>
                <a:t/>
              </a:r>
              <a:br>
                <a:rPr lang="en-US" altLang="en-US" sz="1800" b="1">
                  <a:solidFill>
                    <a:srgbClr val="FF00FF"/>
                  </a:solidFill>
                  <a:latin typeface="Arial" charset="0"/>
                </a:rPr>
              </a:br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(less than 1 mm per second.)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2.3 TURBO in 6mm tube</a:t>
              </a:r>
            </a:p>
          </p:txBody>
        </p:sp>
        <p:pic>
          <p:nvPicPr>
            <p:cNvPr id="43016" name="Picture 7" descr="small-fast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0" r="13866" b="2962"/>
            <a:stretch>
              <a:fillRect/>
            </a:stretch>
          </p:blipFill>
          <p:spPr bwMode="auto">
            <a:xfrm>
              <a:off x="5283200" y="1348581"/>
              <a:ext cx="3009900" cy="266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8" name="Text Box 11"/>
            <p:cNvSpPr txBox="1">
              <a:spLocks noChangeArrowheads="1"/>
            </p:cNvSpPr>
            <p:nvPr/>
          </p:nvSpPr>
          <p:spPr bwMode="auto">
            <a:xfrm>
              <a:off x="6448425" y="1388268"/>
              <a:ext cx="10969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FF00"/>
                  </a:solidFill>
                  <a:latin typeface="Arial" charset="0"/>
                </a:rPr>
                <a:t>SLOW</a:t>
              </a:r>
            </a:p>
          </p:txBody>
        </p:sp>
        <p:sp>
          <p:nvSpPr>
            <p:cNvPr id="43019" name="Text Box 13"/>
            <p:cNvSpPr txBox="1">
              <a:spLocks noChangeArrowheads="1"/>
            </p:cNvSpPr>
            <p:nvPr/>
          </p:nvSpPr>
          <p:spPr bwMode="auto">
            <a:xfrm>
              <a:off x="6946900" y="3734593"/>
              <a:ext cx="13970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  <a:latin typeface="Arial" charset="0"/>
                </a:rPr>
                <a:t>Simulated lesion</a:t>
              </a:r>
            </a:p>
          </p:txBody>
        </p:sp>
      </p:grpSp>
      <p:sp>
        <p:nvSpPr>
          <p:cNvPr id="43014" name="Text Box 4"/>
          <p:cNvSpPr txBox="1">
            <a:spLocks noChangeArrowheads="1"/>
          </p:cNvSpPr>
          <p:nvPr/>
        </p:nvSpPr>
        <p:spPr bwMode="auto">
          <a:xfrm>
            <a:off x="1712913" y="5851525"/>
            <a:ext cx="52832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i="1">
                <a:solidFill>
                  <a:schemeClr val="accent1"/>
                </a:solidFill>
                <a:latin typeface="Arial" charset="0"/>
              </a:rPr>
              <a:t>Slow with multiple passes for best results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0955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7840663" cy="512763"/>
          </a:xfrm>
        </p:spPr>
        <p:txBody>
          <a:bodyPr/>
          <a:lstStyle/>
          <a:p>
            <a:r>
              <a:rPr lang="en-US" altLang="en-US" smtClean="0">
                <a:latin typeface="Calibri" pitchFamily="34" charset="0"/>
                <a:cs typeface="Calibri" pitchFamily="34" charset="0"/>
              </a:rPr>
              <a:t>Key Point – Slow with Multiple Passes</a:t>
            </a:r>
          </a:p>
        </p:txBody>
      </p:sp>
      <p:pic>
        <p:nvPicPr>
          <p:cNvPr id="44035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988" y="1041400"/>
            <a:ext cx="8131175" cy="56642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538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  <a:ea typeface="ＭＳ Ｐゴシック" pitchFamily="34" charset="-128"/>
                <a:cs typeface="Calibri" pitchFamily="34" charset="0"/>
              </a:rPr>
              <a:t>Maximum Settings Coronary</a:t>
            </a:r>
          </a:p>
        </p:txBody>
      </p:sp>
      <p:graphicFrame>
        <p:nvGraphicFramePr>
          <p:cNvPr id="71726" name="Group 4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824480186"/>
              </p:ext>
            </p:extLst>
          </p:nvPr>
        </p:nvGraphicFramePr>
        <p:xfrm>
          <a:off x="449372" y="1710886"/>
          <a:ext cx="8379318" cy="312912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850710"/>
                <a:gridCol w="2131241"/>
                <a:gridCol w="2397367"/>
              </a:tblGrid>
              <a:tr h="447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Coronary RX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9175" marR="99175"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Maximum Settings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9175" marR="99175"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Maximum Timings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9175" marR="99175" marT="45725" marB="45725" horzOverflow="overflow"/>
                </a:tc>
              </a:tr>
              <a:tr h="1117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0.9mm</a:t>
                      </a:r>
                    </a:p>
                  </a:txBody>
                  <a:tcPr marL="99175" marR="99175" marT="45725" marB="45725" horzOverflow="overflow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60 / 40</a:t>
                      </a:r>
                    </a:p>
                  </a:txBody>
                  <a:tcPr marL="99175" marR="99175" marT="45725" marB="45725" horzOverflow="overflow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 sec ON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 sec OFF</a:t>
                      </a:r>
                    </a:p>
                  </a:txBody>
                  <a:tcPr marL="99175" marR="99175" marT="45725" marB="45725" horzOverflow="overflow"/>
                </a:tc>
              </a:tr>
              <a:tr h="782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ELCA 0.9mm x-80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9175" marR="99175"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>80 / 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9175" marR="99175" marT="45725" marB="45725" horzOverflow="overflow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>10 sec ON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>5 sec OFF</a:t>
                      </a:r>
                    </a:p>
                  </a:txBody>
                  <a:tcPr marL="99175" marR="99175" marT="45725" marB="45725" horzOverflow="overflow"/>
                </a:tc>
              </a:tr>
              <a:tr h="7822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ELCA 1.4, 1.7, 2.0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ELCA Eccentric 1.7E, 2.0E</a:t>
                      </a:r>
                    </a:p>
                  </a:txBody>
                  <a:tcPr marL="99175" marR="99175"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60 / 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9175" marR="99175" marT="45725" marB="45725" horzOverflow="overflow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 sec ON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 sec OFF</a:t>
                      </a:r>
                    </a:p>
                  </a:txBody>
                  <a:tcPr marL="99175" marR="99175" marT="45725" marB="45725" horzOverflow="overflow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177862" y="5312979"/>
            <a:ext cx="2065283" cy="96169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77862" y="5454869"/>
            <a:ext cx="2065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TT + TE will lase until you step off the petal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549462" y="3704897"/>
            <a:ext cx="867104" cy="160808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7511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Coronary laser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57" y="893320"/>
            <a:ext cx="8007080" cy="50320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655"/>
            <a:ext cx="7840663" cy="855663"/>
          </a:xfrm>
        </p:spPr>
        <p:txBody>
          <a:bodyPr/>
          <a:lstStyle/>
          <a:p>
            <a:r>
              <a:rPr lang="en-US" dirty="0" smtClean="0"/>
              <a:t>ELCA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59876-5A4F-4E5F-8113-68DF01AC3E2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922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311"/>
            <a:ext cx="7840663" cy="536028"/>
          </a:xfrm>
        </p:spPr>
        <p:txBody>
          <a:bodyPr/>
          <a:lstStyle/>
          <a:p>
            <a:r>
              <a:rPr lang="en-US" dirty="0" smtClean="0"/>
              <a:t>Current Status of Coronary PCI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32" y="961697"/>
            <a:ext cx="7960919" cy="500263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59876-5A4F-4E5F-8113-68DF01AC3E2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627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719"/>
            <a:ext cx="7840663" cy="614854"/>
          </a:xfrm>
        </p:spPr>
        <p:txBody>
          <a:bodyPr/>
          <a:lstStyle/>
          <a:p>
            <a:r>
              <a:rPr lang="en-US" dirty="0" smtClean="0"/>
              <a:t>AHA/ACC Coronary Lesion Grading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6" y="802243"/>
            <a:ext cx="7916261" cy="528995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59876-5A4F-4E5F-8113-68DF01AC3E2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667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841"/>
            <a:ext cx="7840663" cy="551793"/>
          </a:xfrm>
        </p:spPr>
        <p:txBody>
          <a:bodyPr/>
          <a:lstStyle/>
          <a:p>
            <a:r>
              <a:rPr lang="en-US" dirty="0" smtClean="0"/>
              <a:t>Today’s Coronary Population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7" y="853308"/>
            <a:ext cx="7801057" cy="510865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59876-5A4F-4E5F-8113-68DF01AC3E2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3779" y="1828800"/>
            <a:ext cx="8702566" cy="1245476"/>
            <a:chOff x="283779" y="1828800"/>
            <a:chExt cx="8702566" cy="1245476"/>
          </a:xfrm>
        </p:grpSpPr>
        <p:sp>
          <p:nvSpPr>
            <p:cNvPr id="6" name="Rectangle 5"/>
            <p:cNvSpPr/>
            <p:nvPr/>
          </p:nvSpPr>
          <p:spPr>
            <a:xfrm>
              <a:off x="283779" y="1828800"/>
              <a:ext cx="8702566" cy="1245476"/>
            </a:xfrm>
            <a:prstGeom prst="rect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9903" y="2033752"/>
              <a:ext cx="84503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Technologies that facilitate safe and effective delivery of definitive therapy are playing a larger and more important role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2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41434" y="315312"/>
            <a:ext cx="7840663" cy="646386"/>
          </a:xfrm>
        </p:spPr>
        <p:txBody>
          <a:bodyPr/>
          <a:lstStyle/>
          <a:p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Laser Science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31FD329-D20B-4B3B-B10E-B91F5A3E6E31}" type="slidenum">
              <a:rPr lang="en-US" altLang="en-US" sz="10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000" smtClean="0">
              <a:solidFill>
                <a:schemeClr val="tx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87" y="1144110"/>
            <a:ext cx="8664599" cy="4388563"/>
          </a:xfrm>
        </p:spPr>
      </p:pic>
      <p:sp>
        <p:nvSpPr>
          <p:cNvPr id="4" name="TextBox 3"/>
          <p:cNvSpPr txBox="1"/>
          <p:nvPr/>
        </p:nvSpPr>
        <p:spPr>
          <a:xfrm>
            <a:off x="835571" y="5612524"/>
            <a:ext cx="4430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Knowing how the laser works allows you to safely and effectively support cases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8373"/>
            <a:ext cx="7840663" cy="520262"/>
          </a:xfrm>
        </p:spPr>
        <p:txBody>
          <a:bodyPr/>
          <a:lstStyle/>
          <a:p>
            <a:r>
              <a:rPr lang="en-US" dirty="0" smtClean="0"/>
              <a:t>ELCA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94" y="1002068"/>
            <a:ext cx="8122854" cy="499685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59876-5A4F-4E5F-8113-68DF01AC3E2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960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8373"/>
            <a:ext cx="7840663" cy="520262"/>
          </a:xfrm>
        </p:spPr>
        <p:txBody>
          <a:bodyPr/>
          <a:lstStyle/>
          <a:p>
            <a:r>
              <a:rPr lang="en-US" dirty="0" smtClean="0"/>
              <a:t>ELCA Technique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59876-5A4F-4E5F-8113-68DF01AC3E2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25" y="948986"/>
            <a:ext cx="8419837" cy="505190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671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8373"/>
            <a:ext cx="7840663" cy="520262"/>
          </a:xfrm>
        </p:spPr>
        <p:txBody>
          <a:bodyPr/>
          <a:lstStyle/>
          <a:p>
            <a:r>
              <a:rPr lang="en-US" dirty="0" smtClean="0"/>
              <a:t>ELCA Technique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59876-5A4F-4E5F-8113-68DF01AC3E2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80" y="1028146"/>
            <a:ext cx="8529144" cy="498456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322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015"/>
            <a:ext cx="7840663" cy="457200"/>
          </a:xfrm>
        </p:spPr>
        <p:txBody>
          <a:bodyPr/>
          <a:lstStyle/>
          <a:p>
            <a:r>
              <a:rPr lang="en-US" dirty="0" smtClean="0"/>
              <a:t>Note on Sizing – 0.9x80 is your workhorse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8606" y="827689"/>
            <a:ext cx="624314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Why?</a:t>
            </a:r>
          </a:p>
          <a:p>
            <a:r>
              <a:rPr lang="en-US" b="1" dirty="0" smtClean="0"/>
              <a:t>It goes through a 5Fr guide</a:t>
            </a:r>
          </a:p>
          <a:p>
            <a:r>
              <a:rPr lang="en-US" dirty="0" smtClean="0"/>
              <a:t>Most physicians are very resistant to go above 6Fr guide for coronary</a:t>
            </a:r>
          </a:p>
          <a:p>
            <a:r>
              <a:rPr lang="en-US" dirty="0" smtClean="0"/>
              <a:t>For this reason the 1.4 is the next most popular size</a:t>
            </a:r>
          </a:p>
          <a:p>
            <a:r>
              <a:rPr lang="en-US" b="1" dirty="0" smtClean="0"/>
              <a:t>It is small and powerful</a:t>
            </a:r>
          </a:p>
          <a:p>
            <a:r>
              <a:rPr lang="en-US" b="1" dirty="0" smtClean="0"/>
              <a:t>It has more acceptable settings</a:t>
            </a:r>
          </a:p>
          <a:p>
            <a:pPr lvl="1"/>
            <a:r>
              <a:rPr lang="en-US" dirty="0" smtClean="0"/>
              <a:t>10 seconds of lasing followed by 5 seconds of rest</a:t>
            </a:r>
          </a:p>
          <a:p>
            <a:pPr lvl="1"/>
            <a:r>
              <a:rPr lang="en-US" dirty="0" smtClean="0"/>
              <a:t>Settings up to 80/80, all other ELCA catheters are limited to 60/40</a:t>
            </a:r>
          </a:p>
          <a:p>
            <a:r>
              <a:rPr lang="en-US" b="1" dirty="0" smtClean="0"/>
              <a:t>It is extremely flexible and deliverable </a:t>
            </a:r>
          </a:p>
          <a:p>
            <a:r>
              <a:rPr lang="en-US" b="1" dirty="0" smtClean="0"/>
              <a:t>From a sizing perspective, it is the safest 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59876-5A4F-4E5F-8113-68DF01AC3E2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5" y="822271"/>
            <a:ext cx="2480196" cy="29456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283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953"/>
            <a:ext cx="7840663" cy="725214"/>
          </a:xfrm>
        </p:spPr>
        <p:txBody>
          <a:bodyPr/>
          <a:lstStyle/>
          <a:p>
            <a:r>
              <a:rPr lang="en-US" dirty="0" smtClean="0"/>
              <a:t>Notes on SIZING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2" y="1024758"/>
            <a:ext cx="8109717" cy="476899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59876-5A4F-4E5F-8113-68DF01AC3E2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719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4" y="252248"/>
            <a:ext cx="7840663" cy="855663"/>
          </a:xfrm>
        </p:spPr>
        <p:txBody>
          <a:bodyPr/>
          <a:lstStyle/>
          <a:p>
            <a:r>
              <a:rPr lang="en-US" dirty="0" smtClean="0"/>
              <a:t>Laser Catheter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2427" y="1721453"/>
            <a:ext cx="2617076" cy="371403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Concentric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Eccentric</a:t>
            </a:r>
          </a:p>
          <a:p>
            <a:pPr marL="0" indent="0">
              <a:buNone/>
            </a:pPr>
            <a:r>
              <a:rPr lang="en-US" dirty="0" smtClean="0"/>
              <a:t>1.7mm and 2.0mm</a:t>
            </a:r>
          </a:p>
          <a:p>
            <a:pPr marL="0" indent="0">
              <a:buNone/>
            </a:pPr>
            <a:r>
              <a:rPr lang="en-US" dirty="0" smtClean="0"/>
              <a:t>(requires a 7 or 8 French guide)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59876-5A4F-4E5F-8113-68DF01AC3E2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19" y="1438766"/>
            <a:ext cx="4947087" cy="39967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357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719"/>
            <a:ext cx="7840663" cy="472964"/>
          </a:xfrm>
        </p:spPr>
        <p:txBody>
          <a:bodyPr/>
          <a:lstStyle/>
          <a:p>
            <a:r>
              <a:rPr lang="en-US" dirty="0" smtClean="0"/>
              <a:t>ELCA Indications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34941" y="6063958"/>
            <a:ext cx="320675" cy="287337"/>
          </a:xfrm>
        </p:spPr>
        <p:txBody>
          <a:bodyPr/>
          <a:lstStyle/>
          <a:p>
            <a:pPr>
              <a:defRPr/>
            </a:pPr>
            <a:fld id="{0DE59876-5A4F-4E5F-8113-68DF01AC3E2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6" y="878225"/>
            <a:ext cx="8517558" cy="73405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7" y="1690298"/>
            <a:ext cx="8517558" cy="734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7" y="2473513"/>
            <a:ext cx="8517558" cy="7340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6" y="3247887"/>
            <a:ext cx="8517556" cy="7467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7" y="4004431"/>
            <a:ext cx="8517555" cy="7593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7" y="4874156"/>
            <a:ext cx="8517558" cy="7340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84" y="5726450"/>
            <a:ext cx="8493891" cy="7424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822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187"/>
            <a:ext cx="7840663" cy="855663"/>
          </a:xfrm>
        </p:spPr>
        <p:txBody>
          <a:bodyPr/>
          <a:lstStyle/>
          <a:p>
            <a:r>
              <a:rPr lang="en-US" dirty="0" smtClean="0"/>
              <a:t>ELCA Contraindications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8" y="1161378"/>
            <a:ext cx="8150116" cy="492507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59876-5A4F-4E5F-8113-68DF01AC3E2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60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86" y="299546"/>
            <a:ext cx="8954814" cy="536028"/>
          </a:xfrm>
        </p:spPr>
        <p:txBody>
          <a:bodyPr/>
          <a:lstStyle/>
          <a:p>
            <a:r>
              <a:rPr lang="en-US" dirty="0" smtClean="0"/>
              <a:t>Individualization of Treatment </a:t>
            </a:r>
            <a:r>
              <a:rPr lang="en-US" sz="2800" dirty="0" smtClean="0">
                <a:solidFill>
                  <a:srgbClr val="FF0000"/>
                </a:solidFill>
              </a:rPr>
              <a:t>(*excluding the 0.9x80)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9" y="1147570"/>
            <a:ext cx="7810500" cy="48815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59876-5A4F-4E5F-8113-68DF01AC3E2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505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5" y="189187"/>
            <a:ext cx="7840663" cy="472966"/>
          </a:xfrm>
        </p:spPr>
        <p:txBody>
          <a:bodyPr/>
          <a:lstStyle/>
          <a:p>
            <a:r>
              <a:rPr lang="en-US" dirty="0" smtClean="0"/>
              <a:t>ELCA – What Has Changed?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56" y="781221"/>
            <a:ext cx="7535916" cy="531421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59876-5A4F-4E5F-8113-68DF01AC3E2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85490" y="89990"/>
            <a:ext cx="2711669" cy="2916620"/>
            <a:chOff x="6085490" y="89990"/>
            <a:chExt cx="2711669" cy="2916620"/>
          </a:xfrm>
        </p:grpSpPr>
        <p:sp>
          <p:nvSpPr>
            <p:cNvPr id="6" name="Rounded Rectangle 5"/>
            <p:cNvSpPr/>
            <p:nvPr/>
          </p:nvSpPr>
          <p:spPr>
            <a:xfrm>
              <a:off x="6085490" y="89990"/>
              <a:ext cx="2711669" cy="291662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21972" y="394138"/>
              <a:ext cx="231753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Improvements in Technology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+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Improvements in Technique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=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Improvements in OUTCOMES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304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12750" y="358775"/>
            <a:ext cx="8196263" cy="598488"/>
          </a:xfrm>
        </p:spPr>
        <p:txBody>
          <a:bodyPr/>
          <a:lstStyle/>
          <a:p>
            <a:r>
              <a:rPr lang="en-US" altLang="en-US" smtClean="0">
                <a:latin typeface="Calibri" pitchFamily="34" charset="0"/>
                <a:cs typeface="Calibri" pitchFamily="34" charset="0"/>
              </a:rPr>
              <a:t>Lasers &amp; the Light Spectrum</a:t>
            </a: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1541463"/>
            <a:ext cx="6875462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2776538" y="29321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12750" y="4270375"/>
            <a:ext cx="2130425" cy="7699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1477963" y="1019175"/>
            <a:ext cx="54721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Arial" charset="0"/>
              </a:rPr>
              <a:t>Ultraviolet         vs.           Infrared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669" y="220718"/>
            <a:ext cx="7840663" cy="855663"/>
          </a:xfrm>
        </p:spPr>
        <p:txBody>
          <a:bodyPr/>
          <a:lstStyle/>
          <a:p>
            <a:r>
              <a:rPr lang="en-US" dirty="0" smtClean="0"/>
              <a:t>WHY Use Laser in Challenging Lesions?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56" y="2037994"/>
            <a:ext cx="3153056" cy="306360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34938" y="6437313"/>
            <a:ext cx="376429" cy="307527"/>
          </a:xfrm>
        </p:spPr>
        <p:txBody>
          <a:bodyPr/>
          <a:lstStyle/>
          <a:p>
            <a:pPr>
              <a:defRPr/>
            </a:pPr>
            <a:fld id="{0DE59876-5A4F-4E5F-8113-68DF01AC3E2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56" y="1321676"/>
            <a:ext cx="5199187" cy="4651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56" y="1321676"/>
            <a:ext cx="6362016" cy="46289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56" y="1321676"/>
            <a:ext cx="6384378" cy="46177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56" y="1321676"/>
            <a:ext cx="6518551" cy="47407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7103" y="6132786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D016406-01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665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Laser in Challenging lesions?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0" y="1781503"/>
            <a:ext cx="8134440" cy="37019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59876-5A4F-4E5F-8113-68DF01AC3E2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7103" y="6132786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D016406-01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14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402" y="2037879"/>
            <a:ext cx="7233915" cy="23134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Novel use of a high energy excimer laser catheter for calcified and complex coronary artery lesions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064" y="5912069"/>
            <a:ext cx="6366811" cy="56755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Bilodeau</a:t>
            </a:r>
            <a:r>
              <a:rPr lang="en-US" dirty="0" smtClean="0"/>
              <a:t>, L. et al. (2004).  Catheterization and Cardiovascular </a:t>
            </a:r>
          </a:p>
          <a:p>
            <a:r>
              <a:rPr lang="en-US" dirty="0" smtClean="0"/>
              <a:t>Interventions.  62:155-161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364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Bilodeau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9131" y="1347952"/>
            <a:ext cx="4981904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ELCA data that can be positioned in terms of effectiveness of laser on:</a:t>
            </a:r>
          </a:p>
          <a:p>
            <a:r>
              <a:rPr lang="en-US" dirty="0" smtClean="0"/>
              <a:t>Calcium</a:t>
            </a:r>
          </a:p>
          <a:p>
            <a:r>
              <a:rPr lang="en-US" dirty="0" smtClean="0"/>
              <a:t>CTOs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0.9 X 80 at higher settings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Lesion modification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92% success rate</a:t>
            </a:r>
          </a:p>
          <a:p>
            <a:pPr marL="0" indent="0">
              <a:buNone/>
            </a:pPr>
            <a:r>
              <a:rPr lang="en-US" dirty="0" smtClean="0"/>
              <a:t>Recipe for Success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59876-5A4F-4E5F-8113-68DF01AC3E2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46" y="2217353"/>
            <a:ext cx="3105120" cy="2181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970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03" y="1671147"/>
            <a:ext cx="8587051" cy="31373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59876-5A4F-4E5F-8113-68DF01AC3E2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536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1077"/>
            <a:ext cx="7840663" cy="520262"/>
          </a:xfrm>
        </p:spPr>
        <p:txBody>
          <a:bodyPr/>
          <a:lstStyle/>
          <a:p>
            <a:r>
              <a:rPr lang="en-US" dirty="0" err="1" smtClean="0"/>
              <a:t>Bilodeau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4" y="1233789"/>
            <a:ext cx="8482721" cy="407919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59876-5A4F-4E5F-8113-68DF01AC3E2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219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4" y="236483"/>
            <a:ext cx="7840663" cy="693683"/>
          </a:xfrm>
        </p:spPr>
        <p:txBody>
          <a:bodyPr/>
          <a:lstStyle/>
          <a:p>
            <a:r>
              <a:rPr lang="en-US" dirty="0" smtClean="0"/>
              <a:t>Definitions and Endpoints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09" y="1007328"/>
            <a:ext cx="8342015" cy="50101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59876-5A4F-4E5F-8113-68DF01AC3E2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82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482"/>
            <a:ext cx="7840663" cy="855663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0" y="1041293"/>
            <a:ext cx="8418787" cy="50610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59876-5A4F-4E5F-8113-68DF01AC3E2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135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656"/>
            <a:ext cx="7840663" cy="855663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4" y="1054956"/>
            <a:ext cx="8438324" cy="49244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59876-5A4F-4E5F-8113-68DF01AC3E2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872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656"/>
            <a:ext cx="7840663" cy="855663"/>
          </a:xfrm>
        </p:spPr>
        <p:txBody>
          <a:bodyPr/>
          <a:lstStyle/>
          <a:p>
            <a:r>
              <a:rPr lang="en-US" dirty="0" smtClean="0"/>
              <a:t>Laser Protocol/Procedure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68" y="943803"/>
            <a:ext cx="5707117" cy="515519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59876-5A4F-4E5F-8113-68DF01AC3E2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71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 smtClean="0">
                <a:latin typeface="+mn-lt"/>
                <a:ea typeface="ＭＳ Ｐゴシック" pitchFamily="34" charset="-128"/>
                <a:cs typeface="Calibri" pitchFamily="34" charset="0"/>
              </a:rPr>
              <a:t>Mechanisms of Action </a:t>
            </a:r>
          </a:p>
        </p:txBody>
      </p:sp>
      <p:graphicFrame>
        <p:nvGraphicFramePr>
          <p:cNvPr id="51225" name="Group 2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81431200"/>
              </p:ext>
            </p:extLst>
          </p:nvPr>
        </p:nvGraphicFramePr>
        <p:xfrm>
          <a:off x="406400" y="1517650"/>
          <a:ext cx="8181976" cy="227012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902797"/>
                <a:gridCol w="2854333"/>
                <a:gridCol w="2424846"/>
              </a:tblGrid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769A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sym typeface="Wingdings 2" pitchFamily="18" charset="2"/>
                        </a:rPr>
                        <a:t>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sym typeface="Wingdings 2" pitchFamily="18" charset="2"/>
                        </a:rPr>
                        <a:t>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sym typeface="Wingdings 2" pitchFamily="18" charset="2"/>
                        </a:rPr>
                        <a:t/>
                      </a:r>
                      <a:b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sym typeface="Wingdings 2" pitchFamily="18" charset="2"/>
                        </a:rPr>
                      </a:b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Photochemical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3508" marR="9350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769A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sym typeface="Wingdings 2" pitchFamily="18" charset="2"/>
                        </a:rPr>
                        <a:t>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sym typeface="Wingdings 2" pitchFamily="18" charset="2"/>
                        </a:rPr>
                        <a:t> </a:t>
                      </a:r>
                      <a:b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sym typeface="Wingdings 2" pitchFamily="18" charset="2"/>
                        </a:rPr>
                      </a:b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Photothermal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3508" marR="9350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769A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sym typeface="Wingdings 2" pitchFamily="18" charset="2"/>
                        </a:rPr>
                        <a:t>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sym typeface="Wingdings 2" pitchFamily="18" charset="2"/>
                        </a:rPr>
                        <a:t> </a:t>
                      </a:r>
                      <a:b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sym typeface="Wingdings 2" pitchFamily="18" charset="2"/>
                        </a:rPr>
                      </a:b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Photomechanical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3508" marR="93508" horzOverflow="overflow"/>
                </a:tc>
              </a:tr>
              <a:tr h="1420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769A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Breaking molecular bonds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3508" marR="9350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769A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Producing thermal energy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3508" marR="9350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Creating </a:t>
                      </a:r>
                      <a:b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kinetic energy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3508" marR="93508" horzOverflow="overflow"/>
                </a:tc>
              </a:tr>
            </a:tbl>
          </a:graphicData>
        </a:graphic>
      </p:graphicFrame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304800" y="23813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1769A6"/>
              </a:solidFill>
              <a:latin typeface="Verdana" pitchFamily="34" charset="0"/>
            </a:endParaRPr>
          </a:p>
        </p:txBody>
      </p:sp>
      <p:pic>
        <p:nvPicPr>
          <p:cNvPr id="14354" name="Picture 35" descr="PhotoTherm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33738"/>
            <a:ext cx="1981200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36" descr="Photochemica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3248025"/>
            <a:ext cx="1905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37" descr="Photomechanica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221038"/>
            <a:ext cx="1905000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186"/>
            <a:ext cx="7840663" cy="693683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20" y="1089698"/>
            <a:ext cx="8187346" cy="467848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59876-5A4F-4E5F-8113-68DF01AC3E2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485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483"/>
            <a:ext cx="7840663" cy="677917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61" y="945931"/>
            <a:ext cx="7794092" cy="49651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59876-5A4F-4E5F-8113-68DF01AC3E2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233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359"/>
            <a:ext cx="7840663" cy="855663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79" y="1024759"/>
            <a:ext cx="8018869" cy="49240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59876-5A4F-4E5F-8113-68DF01AC3E2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505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62" y="126124"/>
            <a:ext cx="7840663" cy="855663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3" y="1103586"/>
            <a:ext cx="8234643" cy="487453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59876-5A4F-4E5F-8113-68DF01AC3E2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69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72966" y="157655"/>
            <a:ext cx="7840663" cy="8556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  <a:ea typeface="ＭＳ Ｐゴシック" pitchFamily="34" charset="-128"/>
                <a:cs typeface="Calibri" pitchFamily="34" charset="0"/>
              </a:rPr>
              <a:t>Complications</a:t>
            </a:r>
          </a:p>
        </p:txBody>
      </p:sp>
      <p:graphicFrame>
        <p:nvGraphicFramePr>
          <p:cNvPr id="71726" name="Group 4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503983437"/>
              </p:ext>
            </p:extLst>
          </p:nvPr>
        </p:nvGraphicFramePr>
        <p:xfrm>
          <a:off x="465137" y="1143328"/>
          <a:ext cx="8379318" cy="42630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88366"/>
                <a:gridCol w="1166649"/>
                <a:gridCol w="1324303"/>
              </a:tblGrid>
              <a:tr h="44702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                         Laser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Complications (total)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9175" marR="99175" marT="45725" marB="45725" horzOverflow="overflow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SLT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9175" marR="99175"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ILT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9175" marR="99175" marT="45725" marB="45725" horzOverflow="overflow"/>
                </a:tc>
              </a:tr>
              <a:tr h="60105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9175" marR="99175" marT="45725" marB="45725" horzOverflow="overflow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5%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175" marR="99175" marT="45725" marB="45725" horzOverflow="overflow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7%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175" marR="99175" marT="45725" marB="45725" horzOverflow="overflow"/>
                </a:tc>
              </a:tr>
              <a:tr h="56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Dissection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9175" marR="99175" marT="45725" marB="45725" horzOverflow="overflow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5%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9175" marR="99175" marT="45725" marB="45725" horzOverflow="overflow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7%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9175" marR="99175" marT="45725" marB="45725" horzOverflow="overflow"/>
                </a:tc>
              </a:tr>
              <a:tr h="6148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Perforation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9175" marR="99175"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0%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175" marR="99175" marT="45725" marB="45725" horzOverflow="overflow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0%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175" marR="99175" marT="45725" marB="45725" horzOverflow="overflow"/>
                </a:tc>
              </a:tr>
              <a:tr h="527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Spasm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9175" marR="99175"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0%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175" marR="99175" marT="45725" marB="45725" horzOverflow="overflow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0%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175" marR="99175" marT="45725" marB="45725" horzOverflow="overflow"/>
                </a:tc>
              </a:tr>
              <a:tr h="4256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No Reflow/embolization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9175" marR="99175"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0%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175" marR="99175" marT="45725" marB="45725" horzOverflow="overflow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0%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175" marR="99175" marT="45725" marB="45725" horzOverflow="overflow"/>
                </a:tc>
              </a:tr>
              <a:tr h="4256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Thrombus Formation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9175" marR="99175"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0%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175" marR="99175" marT="45725" marB="45725" horzOverflow="overflow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0%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175" marR="99175" marT="45725" marB="45725" horzOverflow="overflow"/>
                </a:tc>
              </a:tr>
              <a:tr h="4256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Acute Closure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9175" marR="99175"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0%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175" marR="99175" marT="45725" marB="45725" horzOverflow="overflow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0%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175" marR="99175" marT="45725" marB="45725" horzOverflow="overflow"/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040524" y="5486400"/>
            <a:ext cx="7220607" cy="520262"/>
            <a:chOff x="1040524" y="5486400"/>
            <a:chExt cx="7220607" cy="520262"/>
          </a:xfrm>
        </p:grpSpPr>
        <p:sp>
          <p:nvSpPr>
            <p:cNvPr id="2" name="Rounded Rectangle 1"/>
            <p:cNvSpPr/>
            <p:nvPr/>
          </p:nvSpPr>
          <p:spPr>
            <a:xfrm>
              <a:off x="1040524" y="5486400"/>
              <a:ext cx="7220607" cy="520262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03585" y="5561865"/>
              <a:ext cx="7094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MACE rate of 8% - compares favorable with DES MACE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82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966" y="126125"/>
            <a:ext cx="7840663" cy="662151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4" y="1059650"/>
            <a:ext cx="8017258" cy="484303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59876-5A4F-4E5F-8113-68DF01AC3E2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496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ELCA Case Reviews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581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LAD CTO VIA Radial approach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13" y="1671146"/>
            <a:ext cx="7897458" cy="335753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59876-5A4F-4E5F-8113-68DF01AC3E2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13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855" y="252249"/>
            <a:ext cx="7840663" cy="855663"/>
          </a:xfrm>
        </p:spPr>
        <p:txBody>
          <a:bodyPr/>
          <a:lstStyle/>
          <a:p>
            <a:r>
              <a:rPr lang="en-US" dirty="0" smtClean="0"/>
              <a:t>LAD CTO VIA Radial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59876-5A4F-4E5F-8113-68DF01AC3E25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69" y="1127462"/>
            <a:ext cx="7412749" cy="491957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46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2" y="431516"/>
            <a:ext cx="2975690" cy="5222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447" y="305392"/>
            <a:ext cx="4504700" cy="57279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546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  <a:ea typeface="ＭＳ Ｐゴシック" pitchFamily="34" charset="-128"/>
                <a:cs typeface="Calibri" pitchFamily="34" charset="0"/>
              </a:rPr>
              <a:t>1: Photochemical Mechanism</a:t>
            </a:r>
            <a:r>
              <a:rPr lang="en-US" dirty="0" smtClean="0">
                <a:solidFill>
                  <a:srgbClr val="FF00FF"/>
                </a:solidFill>
                <a:latin typeface="+mn-lt"/>
                <a:ea typeface="ＭＳ Ｐゴシック" pitchFamily="34" charset="-128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FF00FF"/>
                </a:solidFill>
                <a:latin typeface="+mn-lt"/>
                <a:ea typeface="ＭＳ Ｐゴシック" pitchFamily="34" charset="-128"/>
                <a:cs typeface="Calibri" pitchFamily="34" charset="0"/>
              </a:rPr>
            </a:br>
            <a:r>
              <a:rPr lang="en-US" sz="2400" dirty="0" smtClean="0">
                <a:latin typeface="+mn-lt"/>
                <a:ea typeface="ＭＳ Ｐゴシック" pitchFamily="34" charset="-128"/>
                <a:cs typeface="Calibri" pitchFamily="34" charset="0"/>
              </a:rPr>
              <a:t>Breaking molecular bonds</a:t>
            </a:r>
          </a:p>
        </p:txBody>
      </p:sp>
      <p:pic>
        <p:nvPicPr>
          <p:cNvPr id="15363" name="Picture 9" descr="Photochemic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93888"/>
            <a:ext cx="2971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photochemical hard bla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6" t="13196" r="31918" b="4948"/>
          <a:stretch>
            <a:fillRect/>
          </a:stretch>
        </p:blipFill>
        <p:spPr bwMode="auto">
          <a:xfrm>
            <a:off x="5257800" y="1893888"/>
            <a:ext cx="22098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338138" y="4495800"/>
            <a:ext cx="84963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sz="2000" dirty="0" smtClean="0">
                <a:solidFill>
                  <a:schemeClr val="tx1"/>
                </a:solidFill>
                <a:latin typeface="+mn-lt"/>
              </a:rPr>
              <a:t>UV light pulse hits tissue for 135 billionths of a second (135ns); the duration of the laser pulse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sz="2000" dirty="0" smtClean="0">
                <a:solidFill>
                  <a:schemeClr val="tx1"/>
                </a:solidFill>
                <a:latin typeface="+mn-lt"/>
              </a:rPr>
              <a:t>50 microns penetration 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sz="2000" dirty="0" smtClean="0">
                <a:solidFill>
                  <a:schemeClr val="tx1"/>
                </a:solidFill>
                <a:latin typeface="+mn-lt"/>
              </a:rPr>
              <a:t>Billions of molecular bonds fractured per pulse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sz="2000" dirty="0" smtClean="0">
                <a:solidFill>
                  <a:schemeClr val="tx1"/>
                </a:solidFill>
                <a:latin typeface="+mn-lt"/>
              </a:rPr>
              <a:t>After 135 billionths of a second, laser energy is not emitted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2" y="133352"/>
            <a:ext cx="3943877" cy="4609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67" y="133352"/>
            <a:ext cx="4423743" cy="46097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43080"/>
            <a:ext cx="9144000" cy="19203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975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62" y="236483"/>
            <a:ext cx="7840663" cy="599090"/>
          </a:xfrm>
        </p:spPr>
        <p:txBody>
          <a:bodyPr/>
          <a:lstStyle/>
          <a:p>
            <a:r>
              <a:rPr lang="en-US" dirty="0" smtClean="0"/>
              <a:t>Failed PTCA/Ostial Diagonal Lesion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00" y="1290940"/>
            <a:ext cx="4010505" cy="3846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151" y="1290939"/>
            <a:ext cx="3988413" cy="38468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007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62" y="236483"/>
            <a:ext cx="7840663" cy="599090"/>
          </a:xfrm>
        </p:spPr>
        <p:txBody>
          <a:bodyPr/>
          <a:lstStyle/>
          <a:p>
            <a:r>
              <a:rPr lang="en-US" dirty="0" smtClean="0"/>
              <a:t>Failed PTCA/Ostial Diagonal Lesion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76" y="1290940"/>
            <a:ext cx="3998352" cy="3846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151" y="1296388"/>
            <a:ext cx="3988413" cy="38359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615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484"/>
            <a:ext cx="7840663" cy="567558"/>
          </a:xfrm>
        </p:spPr>
        <p:txBody>
          <a:bodyPr/>
          <a:lstStyle/>
          <a:p>
            <a:r>
              <a:rPr lang="en-US" dirty="0" smtClean="0"/>
              <a:t>ELCA Tools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" y="142183"/>
            <a:ext cx="8798337" cy="59117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788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  <a:ea typeface="ＭＳ Ｐゴシック" pitchFamily="34" charset="-128"/>
                <a:cs typeface="Calibri" pitchFamily="34" charset="0"/>
              </a:rPr>
              <a:t>2: </a:t>
            </a:r>
            <a:r>
              <a:rPr lang="en-US" dirty="0" err="1" smtClean="0">
                <a:latin typeface="+mn-lt"/>
                <a:ea typeface="ＭＳ Ｐゴシック" pitchFamily="34" charset="-128"/>
                <a:cs typeface="Calibri" pitchFamily="34" charset="0"/>
              </a:rPr>
              <a:t>Photothermal</a:t>
            </a:r>
            <a:r>
              <a:rPr lang="en-US" dirty="0" smtClean="0">
                <a:latin typeface="+mn-lt"/>
                <a:ea typeface="ＭＳ Ｐゴシック" pitchFamily="34" charset="-128"/>
                <a:cs typeface="Calibri" pitchFamily="34" charset="0"/>
              </a:rPr>
              <a:t> Mechanism</a:t>
            </a:r>
            <a:r>
              <a:rPr lang="en-US" dirty="0" smtClean="0">
                <a:solidFill>
                  <a:srgbClr val="FF00FF"/>
                </a:solidFill>
                <a:latin typeface="+mn-lt"/>
                <a:ea typeface="ＭＳ Ｐゴシック" pitchFamily="34" charset="-128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FF00FF"/>
                </a:solidFill>
                <a:latin typeface="+mn-lt"/>
                <a:ea typeface="ＭＳ Ｐゴシック" pitchFamily="34" charset="-128"/>
                <a:cs typeface="Calibri" pitchFamily="34" charset="0"/>
              </a:rPr>
            </a:br>
            <a:r>
              <a:rPr lang="en-US" sz="2400" dirty="0" smtClean="0">
                <a:latin typeface="+mn-lt"/>
                <a:ea typeface="ＭＳ Ｐゴシック" pitchFamily="34" charset="-128"/>
                <a:cs typeface="Calibri" pitchFamily="34" charset="0"/>
              </a:rPr>
              <a:t>Producing thermal energy</a:t>
            </a:r>
          </a:p>
        </p:txBody>
      </p:sp>
      <p:pic>
        <p:nvPicPr>
          <p:cNvPr id="16387" name="Picture 10" descr="PhotoTherm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1574800"/>
            <a:ext cx="2667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photothermal hard bla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9" t="13196" r="27008" b="1649"/>
          <a:stretch>
            <a:fillRect/>
          </a:stretch>
        </p:blipFill>
        <p:spPr bwMode="auto">
          <a:xfrm>
            <a:off x="5613400" y="1574800"/>
            <a:ext cx="1817688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57200" y="3800475"/>
            <a:ext cx="827246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sz="2000" dirty="0" smtClean="0">
                <a:solidFill>
                  <a:schemeClr val="tx1"/>
                </a:solidFill>
                <a:latin typeface="+mn-lt"/>
              </a:rPr>
              <a:t>   Absorption vibrates the molecular bonds of the plaque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sz="2000" dirty="0" smtClean="0">
                <a:solidFill>
                  <a:schemeClr val="tx1"/>
                </a:solidFill>
                <a:latin typeface="+mn-lt"/>
              </a:rPr>
              <a:t>   Vibration of bonds heats </a:t>
            </a:r>
            <a:r>
              <a:rPr lang="en-US" altLang="en-US" sz="2000" u="sng" dirty="0" smtClean="0">
                <a:solidFill>
                  <a:schemeClr val="tx1"/>
                </a:solidFill>
                <a:latin typeface="+mn-lt"/>
              </a:rPr>
              <a:t>intra</a:t>
            </a:r>
            <a:r>
              <a:rPr lang="en-US" altLang="en-US" sz="2000" dirty="0" smtClean="0">
                <a:solidFill>
                  <a:schemeClr val="tx1"/>
                </a:solidFill>
                <a:latin typeface="+mn-lt"/>
              </a:rPr>
              <a:t>cellular water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sz="2000" dirty="0" smtClean="0">
                <a:solidFill>
                  <a:schemeClr val="tx1"/>
                </a:solidFill>
                <a:latin typeface="+mn-lt"/>
              </a:rPr>
              <a:t>   Water vaporizes, molecules break apart, &amp; cells rupture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sz="2000" dirty="0" smtClean="0">
                <a:solidFill>
                  <a:schemeClr val="tx1"/>
                </a:solidFill>
                <a:latin typeface="+mn-lt"/>
              </a:rPr>
              <a:t>   Expanding vapor bubble forms in 100 millionths of a second (100 </a:t>
            </a:r>
            <a:r>
              <a:rPr lang="en-US" altLang="en-US" sz="20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2000" dirty="0" err="1" smtClean="0">
                <a:solidFill>
                  <a:schemeClr val="tx1"/>
                </a:solidFill>
                <a:latin typeface="+mn-lt"/>
              </a:rPr>
              <a:t>s</a:t>
            </a:r>
            <a:r>
              <a:rPr lang="en-US" altLang="en-US" sz="20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altLang="en-US" sz="1600" dirty="0" smtClean="0">
              <a:solidFill>
                <a:schemeClr val="tx1"/>
              </a:solidFill>
              <a:latin typeface="+mn-lt"/>
            </a:endParaRPr>
          </a:p>
          <a:p>
            <a:pPr marL="457200" lvl="2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+mn-lt"/>
              </a:rPr>
              <a:t>  - 1000 times the duration of the actual laser energy emission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  <a:ea typeface="ＭＳ Ｐゴシック" pitchFamily="34" charset="-128"/>
                <a:cs typeface="Calibri" pitchFamily="34" charset="0"/>
              </a:rPr>
              <a:t>3: Photomechanical Mechanism</a:t>
            </a:r>
            <a:r>
              <a:rPr lang="en-US" dirty="0" smtClean="0">
                <a:solidFill>
                  <a:srgbClr val="FF00FF"/>
                </a:solidFill>
                <a:latin typeface="+mn-lt"/>
                <a:ea typeface="ＭＳ Ｐゴシック" pitchFamily="34" charset="-128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FF00FF"/>
                </a:solidFill>
                <a:latin typeface="+mn-lt"/>
                <a:ea typeface="ＭＳ Ｐゴシック" pitchFamily="34" charset="-128"/>
                <a:cs typeface="Calibri" pitchFamily="34" charset="0"/>
              </a:rPr>
            </a:br>
            <a:r>
              <a:rPr lang="en-US" sz="2400" dirty="0" smtClean="0">
                <a:latin typeface="+mn-lt"/>
                <a:ea typeface="ＭＳ Ｐゴシック" pitchFamily="34" charset="-128"/>
                <a:cs typeface="Calibri" pitchFamily="34" charset="0"/>
              </a:rPr>
              <a:t>Creating kinetic energy</a:t>
            </a:r>
          </a:p>
        </p:txBody>
      </p:sp>
      <p:pic>
        <p:nvPicPr>
          <p:cNvPr id="17411" name="Picture 9" descr="Photomechanic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1851025"/>
            <a:ext cx="325913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photomechanical hard powerpo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17964" r="22447" b="6052"/>
          <a:stretch>
            <a:fillRect/>
          </a:stretch>
        </p:blipFill>
        <p:spPr bwMode="auto">
          <a:xfrm>
            <a:off x="5791200" y="1878013"/>
            <a:ext cx="2141538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33400" y="4222750"/>
            <a:ext cx="811371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>
                <a:latin typeface="Calibri" pitchFamily="34" charset="0"/>
              </a:rPr>
              <a:t>Expansion and collapse of vapor bubble breaks down tissue and clears by-products away from tip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Calibri" pitchFamily="34" charset="0"/>
              </a:rPr>
              <a:t>    By-products of ablation are water, gas, and small particles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Calibri" pitchFamily="34" charset="0"/>
              </a:rPr>
              <a:t>    Entire process time per pulse is 400 millionths of a second (400 </a:t>
            </a:r>
            <a:r>
              <a:rPr lang="el-GR" altLang="en-US" sz="2000">
                <a:latin typeface="Calibri" pitchFamily="34" charset="0"/>
              </a:rPr>
              <a:t>μ</a:t>
            </a:r>
            <a:r>
              <a:rPr lang="en-US" altLang="en-US" sz="2000">
                <a:latin typeface="Calibri" pitchFamily="34" charset="0"/>
              </a:rPr>
              <a:t>s) </a:t>
            </a:r>
          </a:p>
          <a:p>
            <a:pPr marL="0" lvl="1" eaLnBrk="1" hangingPunct="1"/>
            <a:r>
              <a:rPr lang="en-US" altLang="en-US" sz="2000">
                <a:solidFill>
                  <a:srgbClr val="FF00FF"/>
                </a:solidFill>
                <a:latin typeface="Calibri" pitchFamily="34" charset="0"/>
              </a:rPr>
              <a:t>	</a:t>
            </a:r>
            <a:r>
              <a:rPr lang="en-US" altLang="en-US" sz="2000">
                <a:latin typeface="Calibri" pitchFamily="34" charset="0"/>
              </a:rPr>
              <a:t>- 4000 times the duration of the actual laser energy emission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alibri" pitchFamily="34" charset="0"/>
                <a:cs typeface="Calibri" pitchFamily="34" charset="0"/>
              </a:rPr>
              <a:t>Vapor Bubble</a:t>
            </a:r>
            <a:r>
              <a:rPr lang="en-US" altLang="en-US" smtClean="0">
                <a:solidFill>
                  <a:srgbClr val="FF00FF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altLang="en-US" smtClean="0">
                <a:solidFill>
                  <a:srgbClr val="FF00FF"/>
                </a:solidFill>
                <a:latin typeface="Calibri" pitchFamily="34" charset="0"/>
                <a:cs typeface="Calibri" pitchFamily="34" charset="0"/>
              </a:rPr>
            </a:br>
            <a:endParaRPr lang="en-US" altLang="en-US" sz="3600" smtClean="0">
              <a:solidFill>
                <a:srgbClr val="FF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4275" name="15OPB3gr45_25_3sep_guide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41363"/>
            <a:ext cx="38862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15OPB3gr60_40_8sept_guide.avi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41363"/>
            <a:ext cx="38862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25" name="Group 2"/>
          <p:cNvGrpSpPr>
            <a:grpSpLocks/>
          </p:cNvGrpSpPr>
          <p:nvPr/>
        </p:nvGrpSpPr>
        <p:grpSpPr bwMode="auto">
          <a:xfrm>
            <a:off x="1322388" y="3636963"/>
            <a:ext cx="6569075" cy="396875"/>
            <a:chOff x="1322363" y="3834618"/>
            <a:chExt cx="6569612" cy="396875"/>
          </a:xfrm>
        </p:grpSpPr>
        <p:sp>
          <p:nvSpPr>
            <p:cNvPr id="2" name="Rectangle 1"/>
            <p:cNvSpPr/>
            <p:nvPr/>
          </p:nvSpPr>
          <p:spPr>
            <a:xfrm>
              <a:off x="1322363" y="3834618"/>
              <a:ext cx="6569612" cy="396875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31" name="Text Box 5"/>
            <p:cNvSpPr txBox="1">
              <a:spLocks noChangeArrowheads="1"/>
            </p:cNvSpPr>
            <p:nvPr/>
          </p:nvSpPr>
          <p:spPr bwMode="auto">
            <a:xfrm>
              <a:off x="1676400" y="3834618"/>
              <a:ext cx="15033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chemeClr val="bg2"/>
                  </a:solidFill>
                  <a:latin typeface="Trebuchet MS" pitchFamily="34" charset="0"/>
                </a:rPr>
                <a:t>45 Fluence</a:t>
              </a:r>
            </a:p>
          </p:txBody>
        </p:sp>
        <p:sp>
          <p:nvSpPr>
            <p:cNvPr id="30732" name="Text Box 6"/>
            <p:cNvSpPr txBox="1">
              <a:spLocks noChangeArrowheads="1"/>
            </p:cNvSpPr>
            <p:nvPr/>
          </p:nvSpPr>
          <p:spPr bwMode="auto">
            <a:xfrm>
              <a:off x="6019800" y="3834618"/>
              <a:ext cx="15033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chemeClr val="bg2"/>
                  </a:solidFill>
                  <a:latin typeface="Trebuchet MS" pitchFamily="34" charset="0"/>
                </a:rPr>
                <a:t>60 Fluence</a:t>
              </a:r>
            </a:p>
          </p:txBody>
        </p:sp>
      </p:grpSp>
      <p:sp>
        <p:nvSpPr>
          <p:cNvPr id="30726" name="Content Placeholder 4"/>
          <p:cNvSpPr>
            <a:spLocks noGrp="1"/>
          </p:cNvSpPr>
          <p:nvPr>
            <p:ph sz="half" idx="1"/>
          </p:nvPr>
        </p:nvSpPr>
        <p:spPr>
          <a:xfrm>
            <a:off x="474663" y="4397375"/>
            <a:ext cx="6745287" cy="2097088"/>
          </a:xfrm>
        </p:spPr>
        <p:txBody>
          <a:bodyPr/>
          <a:lstStyle/>
          <a:p>
            <a:pPr marL="169863" lvl="1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18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Vapor Bubble is Energy and has an acoustic effect.</a:t>
            </a:r>
          </a:p>
          <a:p>
            <a:pPr marL="169863" lvl="1" indent="0"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180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169863" lvl="1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18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If you get too aggressive with the fluence (bigger bubble) in a tight lesion, adverse events can occur (too much energy in a tight place).</a:t>
            </a:r>
          </a:p>
          <a:p>
            <a:pPr marL="169863" lvl="1" indent="0"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180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169863" lvl="1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18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good practice is to be conservative on the 1</a:t>
            </a:r>
            <a:r>
              <a:rPr lang="en-US" altLang="en-US" sz="1800" baseline="300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</a:t>
            </a:r>
            <a:r>
              <a:rPr lang="en-US" altLang="en-US" sz="18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pass and create room for the larger vapor bubble on subsequent passes</a:t>
            </a:r>
            <a:endParaRPr lang="en-US" altLang="en-US" sz="180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93700" y="4219575"/>
            <a:ext cx="78501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" y="4910138"/>
            <a:ext cx="7259638" cy="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9600" y="5708650"/>
            <a:ext cx="7259638" cy="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2254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0" fill="hold"/>
                                        <p:tgtEl>
                                          <p:spTgt spid="542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00" fill="hold"/>
                                        <p:tgtEl>
                                          <p:spTgt spid="54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427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4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42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5"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427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4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4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303213"/>
            <a:ext cx="7840663" cy="568325"/>
          </a:xfrm>
        </p:spPr>
        <p:txBody>
          <a:bodyPr/>
          <a:lstStyle/>
          <a:p>
            <a:r>
              <a:rPr lang="en-US" altLang="en-US" smtClean="0">
                <a:latin typeface="Calibri" pitchFamily="34" charset="0"/>
                <a:cs typeface="Calibri" pitchFamily="34" charset="0"/>
              </a:rPr>
              <a:t>The 5 </a:t>
            </a:r>
            <a:r>
              <a:rPr lang="en-US" altLang="en-US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altLang="en-US" smtClean="0">
                <a:latin typeface="Calibri" pitchFamily="34" charset="0"/>
                <a:cs typeface="Calibri" pitchFamily="34" charset="0"/>
              </a:rPr>
              <a:t>’s for Laser Atherectomy</a:t>
            </a:r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37313"/>
            <a:ext cx="320675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smtClean="0">
                <a:solidFill>
                  <a:schemeClr val="tx1"/>
                </a:solidFill>
              </a:rPr>
              <a:t>#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1" y="1072055"/>
            <a:ext cx="8781807" cy="440363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563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53"/>
  <p:tag name="ARTICULATE_REFERENCE_ID" val="7a848957-4e52-4167-94ad-8cebd4e98a79"/>
  <p:tag name="TAG_BACKING_FORM_KEY" val="2230228-c:\users\ebennett\desktop\january_agile_missing_downloads\laser science and elca technique\laser science and elca technique.pptx"/>
  <p:tag name="ARTICULATE_PRESENTER_VERSION" val="7"/>
  <p:tag name="ARTICULATE_USED_PAGE_ORIENTATION" val="1"/>
  <p:tag name="ARTICULATE_USED_PAGE_SIZE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3"/>
  <p:tag name="ARTICULATE_USED_LAYOUT" val="5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USED_LAYOUT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USED_LAYOU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USED_LAYOUT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22abc6da08c4422b46cfc5c56e5e33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f5c783f8e004f97ae0d9906230c255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7"/>
  <p:tag name="ARTICULATE_USED_LAYOUT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USED_LAYOUT" val="2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USED_LAYOUT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USED_LAYOU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281"/>
  <p:tag name="ARTICULATE_USED_LAYOUT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282"/>
  <p:tag name="ARTICULATE_USED_LAYOUT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3"/>
  <p:tag name="ARTICULATE_USED_LAYOUT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USED_LAYOUT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5"/>
  <p:tag name="ARTICULATE_USED_LAYOUT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ARTICULATE_USED_LAYOUT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USED_LAYOUT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288"/>
  <p:tag name="ARTICULATE_USED_LAYOUT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289"/>
  <p:tag name="ARTICULATE_USED_LAYOUT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0"/>
  <p:tag name="ARTICULATE_USED_LAYOUT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262"/>
  <p:tag name="ARTICULATE_USED_LAYOUT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USED_LAYOUT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USED_LAYOUT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2"/>
  <p:tag name="ARTICULATE_USED_LAYOUT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293"/>
  <p:tag name="ARTICULATE_USED_LAYOUT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USED_LAYOUT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5"/>
  <p:tag name="ARTICULATE_USED_LAYOUT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296"/>
  <p:tag name="ARTICULATE_USED_LAYOUT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7"/>
  <p:tag name="ARTICULATE_USED_LAYOUT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298"/>
  <p:tag name="ARTICULATE_USED_LAYOUT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9"/>
  <p:tag name="ARTICULATE_USED_LAYOUT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USED_LAYOUT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0"/>
  <p:tag name="ARTICULATE_USED_LAYOUT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1"/>
  <p:tag name="ARTICULATE_USED_LAYOUT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2"/>
  <p:tag name="ARTICULATE_USED_LAYOUT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303"/>
  <p:tag name="ARTICULATE_USED_LAYOUT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4"/>
  <p:tag name="ARTICULATE_USED_LAYOUT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5"/>
  <p:tag name="ARTICULATE_USED_LAYOUT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6"/>
  <p:tag name="ARTICULATE_USED_LAYOUT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7"/>
  <p:tag name="ARTICULATE_USED_LAYOUT" val="2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8"/>
  <p:tag name="ARTICULATE_USED_LAYOUT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9"/>
  <p:tag name="ARTICULATE_USED_LAYOUT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USED_LAYOUT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0"/>
  <p:tag name="ARTICULATE_USED_LAYOUT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1"/>
  <p:tag name="ARTICULATE_USED_LAYOUT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3"/>
  <p:tag name="ARTICULATE_USED_LAYOUT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314"/>
  <p:tag name="ARTICULATE_USED_LAYOUT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5"/>
  <p:tag name="ARTICULATE_USED_LAYOUT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316"/>
  <p:tag name="ARTICULATE_USED_LAYOUT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317"/>
  <p:tag name="ARTICULATE_USED_LAYOUT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9"/>
  <p:tag name="ARTICULATE_USED_LAYOUT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USED_LAYOU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271"/>
  <p:tag name="ARTICULATE_USED_LAYOU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USED_LAYOUT" val="2"/>
  <p:tag name="ARTICULATE_SLIDE_THUMBNAIL_REFRESH" val="1"/>
</p:tagLst>
</file>

<file path=ppt/theme/theme1.xml><?xml version="1.0" encoding="utf-8"?>
<a:theme xmlns:a="http://schemas.openxmlformats.org/drawingml/2006/main" name="GAP Series Laser Science and Technique">
  <a:themeElements>
    <a:clrScheme name="Spectranetics Color Palette">
      <a:dk1>
        <a:sysClr val="windowText" lastClr="000000"/>
      </a:dk1>
      <a:lt1>
        <a:sysClr val="window" lastClr="FFFFFF"/>
      </a:lt1>
      <a:dk2>
        <a:srgbClr val="0069AA"/>
      </a:dk2>
      <a:lt2>
        <a:srgbClr val="EEECE1"/>
      </a:lt2>
      <a:accent1>
        <a:srgbClr val="0194D3"/>
      </a:accent1>
      <a:accent2>
        <a:srgbClr val="49A942"/>
      </a:accent2>
      <a:accent3>
        <a:srgbClr val="C41230"/>
      </a:accent3>
      <a:accent4>
        <a:srgbClr val="F8971A"/>
      </a:accent4>
      <a:accent5>
        <a:srgbClr val="5A3F99"/>
      </a:accent5>
      <a:accent6>
        <a:srgbClr val="0069AA"/>
      </a:accent6>
      <a:hlink>
        <a:srgbClr val="0000FF"/>
      </a:hlink>
      <a:folHlink>
        <a:srgbClr val="C4123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GAP Series Laser Science and Technique</Template>
  <TotalTime>361</TotalTime>
  <Words>873</Words>
  <Application>Microsoft Office PowerPoint</Application>
  <PresentationFormat>On-screen Show (4:3)</PresentationFormat>
  <Paragraphs>239</Paragraphs>
  <Slides>53</Slides>
  <Notes>6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GAP Series Laser Science and Technique</vt:lpstr>
      <vt:lpstr>Laser Science and Coronary Laser technique</vt:lpstr>
      <vt:lpstr>Laser Science</vt:lpstr>
      <vt:lpstr>Lasers &amp; the Light Spectrum</vt:lpstr>
      <vt:lpstr>Mechanisms of Action </vt:lpstr>
      <vt:lpstr>1: Photochemical Mechanism Breaking molecular bonds</vt:lpstr>
      <vt:lpstr>2: Photothermal Mechanism Producing thermal energy</vt:lpstr>
      <vt:lpstr>3: Photomechanical Mechanism Creating kinetic energy</vt:lpstr>
      <vt:lpstr>Vapor Bubble </vt:lpstr>
      <vt:lpstr>The 5 S’s for Laser Atherectomy</vt:lpstr>
      <vt:lpstr>ELCA Laser Catheters</vt:lpstr>
      <vt:lpstr> Slow Advancement</vt:lpstr>
      <vt:lpstr>Slow Advancement is KEY!</vt:lpstr>
      <vt:lpstr>Key Point – Slow with Multiple Passes</vt:lpstr>
      <vt:lpstr>Maximum Settings Coronary</vt:lpstr>
      <vt:lpstr>ELCA</vt:lpstr>
      <vt:lpstr>ELCA Goals</vt:lpstr>
      <vt:lpstr>Current Status of Coronary PCI</vt:lpstr>
      <vt:lpstr>AHA/ACC Coronary Lesion Grading</vt:lpstr>
      <vt:lpstr>Today’s Coronary Population</vt:lpstr>
      <vt:lpstr>ELCA</vt:lpstr>
      <vt:lpstr>ELCA Technique</vt:lpstr>
      <vt:lpstr>ELCA Technique</vt:lpstr>
      <vt:lpstr>Note on Sizing – 0.9x80 is your workhorse</vt:lpstr>
      <vt:lpstr>Notes on SIZING</vt:lpstr>
      <vt:lpstr>Laser Catheter Designs</vt:lpstr>
      <vt:lpstr>ELCA Indications</vt:lpstr>
      <vt:lpstr>ELCA Contraindications</vt:lpstr>
      <vt:lpstr>Individualization of Treatment (*excluding the 0.9x80)</vt:lpstr>
      <vt:lpstr>ELCA – What Has Changed? </vt:lpstr>
      <vt:lpstr>WHY Use Laser in Challenging Lesions?1</vt:lpstr>
      <vt:lpstr>WHY use Laser in Challenging lesions?1</vt:lpstr>
      <vt:lpstr>Novel use of a high energy excimer laser catheter for calcified and complex coronary artery lesions</vt:lpstr>
      <vt:lpstr>Bilodeau</vt:lpstr>
      <vt:lpstr>Purpose</vt:lpstr>
      <vt:lpstr>Bilodeau</vt:lpstr>
      <vt:lpstr>Definitions and Endpoints</vt:lpstr>
      <vt:lpstr>Methods</vt:lpstr>
      <vt:lpstr>Methods</vt:lpstr>
      <vt:lpstr>Laser Protocol/Procedure</vt:lpstr>
      <vt:lpstr>Results</vt:lpstr>
      <vt:lpstr>Results</vt:lpstr>
      <vt:lpstr>Results</vt:lpstr>
      <vt:lpstr>Results</vt:lpstr>
      <vt:lpstr>Complications</vt:lpstr>
      <vt:lpstr>Conclusions</vt:lpstr>
      <vt:lpstr>ELCA Case Reviews</vt:lpstr>
      <vt:lpstr>LAD CTO VIA Radial approach</vt:lpstr>
      <vt:lpstr>LAD CTO VIA Radial approach</vt:lpstr>
      <vt:lpstr>PowerPoint Presentation</vt:lpstr>
      <vt:lpstr>PowerPoint Presentation</vt:lpstr>
      <vt:lpstr>Failed PTCA/Ostial Diagonal Lesion</vt:lpstr>
      <vt:lpstr>Failed PTCA/Ostial Diagonal Lesion</vt:lpstr>
      <vt:lpstr>ELCA Tools</vt:lpstr>
    </vt:vector>
  </TitlesOfParts>
  <Company>Spectranetics Corp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EXCIMER Laser Science and technique</dc:title>
  <dc:creator>Erin Bennett</dc:creator>
  <cp:lastModifiedBy>Erin Bennett</cp:lastModifiedBy>
  <cp:revision>35</cp:revision>
  <dcterms:created xsi:type="dcterms:W3CDTF">2016-01-25T17:51:22Z</dcterms:created>
  <dcterms:modified xsi:type="dcterms:W3CDTF">2016-01-26T20:05:13Z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58296D3B-D3CF-4D3C-8429-47D6E2E963F9</vt:lpwstr>
  </property>
  <property fmtid="{D5CDD505-2E9C-101B-9397-08002B2CF9AE}" pid="3" name="ArticulatePath">
    <vt:lpwstr>Spectranetics Training and Clinical Template</vt:lpwstr>
  </property>
  <property fmtid="{D5CDD505-2E9C-101B-9397-08002B2CF9AE}" pid="4" name="ArticulateProjectVersion">
    <vt:lpwstr>7</vt:lpwstr>
  </property>
  <property fmtid="{D5CDD505-2E9C-101B-9397-08002B2CF9AE}" pid="5" name="ArticulateUseProject">
    <vt:lpwstr>1</vt:lpwstr>
  </property>
  <property fmtid="{D5CDD505-2E9C-101B-9397-08002B2CF9AE}" pid="6" name="ArticulateProjectFull">
    <vt:lpwstr>C:\Users\ebennett\Desktop\January_agile_missing_downloads\Laser Science and ELCA Technique\Laser Science and ELCA Technique.ppta</vt:lpwstr>
  </property>
</Properties>
</file>