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handoutMasterIdLst>
    <p:handoutMasterId r:id="rId76"/>
  </p:handoutMasterIdLst>
  <p:sldIdLst>
    <p:sldId id="827" r:id="rId5"/>
    <p:sldId id="802" r:id="rId6"/>
    <p:sldId id="479" r:id="rId7"/>
    <p:sldId id="808" r:id="rId8"/>
    <p:sldId id="807" r:id="rId9"/>
    <p:sldId id="523" r:id="rId10"/>
    <p:sldId id="756" r:id="rId11"/>
    <p:sldId id="525" r:id="rId12"/>
    <p:sldId id="794" r:id="rId13"/>
    <p:sldId id="778" r:id="rId14"/>
    <p:sldId id="750" r:id="rId15"/>
    <p:sldId id="757" r:id="rId16"/>
    <p:sldId id="644" r:id="rId17"/>
    <p:sldId id="645" r:id="rId18"/>
    <p:sldId id="646" r:id="rId19"/>
    <p:sldId id="481" r:id="rId20"/>
    <p:sldId id="795" r:id="rId21"/>
    <p:sldId id="786" r:id="rId22"/>
    <p:sldId id="758" r:id="rId23"/>
    <p:sldId id="484" r:id="rId24"/>
    <p:sldId id="803" r:id="rId25"/>
    <p:sldId id="816" r:id="rId26"/>
    <p:sldId id="805" r:id="rId27"/>
    <p:sldId id="810" r:id="rId28"/>
    <p:sldId id="811" r:id="rId29"/>
    <p:sldId id="812" r:id="rId30"/>
    <p:sldId id="813" r:id="rId31"/>
    <p:sldId id="804" r:id="rId32"/>
    <p:sldId id="817" r:id="rId33"/>
    <p:sldId id="818" r:id="rId34"/>
    <p:sldId id="822" r:id="rId35"/>
    <p:sldId id="823" r:id="rId36"/>
    <p:sldId id="824" r:id="rId37"/>
    <p:sldId id="826" r:id="rId38"/>
    <p:sldId id="806" r:id="rId39"/>
    <p:sldId id="819" r:id="rId40"/>
    <p:sldId id="820" r:id="rId41"/>
    <p:sldId id="821" r:id="rId42"/>
    <p:sldId id="487" r:id="rId43"/>
    <p:sldId id="380" r:id="rId44"/>
    <p:sldId id="579" r:id="rId45"/>
    <p:sldId id="580" r:id="rId46"/>
    <p:sldId id="581" r:id="rId47"/>
    <p:sldId id="582" r:id="rId48"/>
    <p:sldId id="583" r:id="rId49"/>
    <p:sldId id="584" r:id="rId50"/>
    <p:sldId id="585" r:id="rId51"/>
    <p:sldId id="586" r:id="rId52"/>
    <p:sldId id="587" r:id="rId53"/>
    <p:sldId id="588" r:id="rId54"/>
    <p:sldId id="589" r:id="rId55"/>
    <p:sldId id="590" r:id="rId56"/>
    <p:sldId id="591" r:id="rId57"/>
    <p:sldId id="592" r:id="rId58"/>
    <p:sldId id="593" r:id="rId59"/>
    <p:sldId id="597" r:id="rId60"/>
    <p:sldId id="598" r:id="rId61"/>
    <p:sldId id="599" r:id="rId62"/>
    <p:sldId id="638" r:id="rId63"/>
    <p:sldId id="603" r:id="rId64"/>
    <p:sldId id="604" r:id="rId65"/>
    <p:sldId id="605" r:id="rId66"/>
    <p:sldId id="607" r:id="rId67"/>
    <p:sldId id="608" r:id="rId68"/>
    <p:sldId id="641" r:id="rId69"/>
    <p:sldId id="642" r:id="rId70"/>
    <p:sldId id="643" r:id="rId71"/>
    <p:sldId id="609" r:id="rId72"/>
    <p:sldId id="610" r:id="rId73"/>
    <p:sldId id="317" r:id="rId7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2">
          <p15:clr>
            <a:srgbClr val="A4A3A4"/>
          </p15:clr>
        </p15:guide>
        <p15:guide id="4" orient="horz" pos="4163">
          <p15:clr>
            <a:srgbClr val="A4A3A4"/>
          </p15:clr>
        </p15:guide>
        <p15:guide id="5" orient="horz" pos="923">
          <p15:clr>
            <a:srgbClr val="A4A3A4"/>
          </p15:clr>
        </p15:guide>
        <p15:guide id="6" orient="horz" pos="286">
          <p15:clr>
            <a:srgbClr val="A4A3A4"/>
          </p15:clr>
        </p15:guide>
        <p15:guide id="7" orient="horz" pos="3887">
          <p15:clr>
            <a:srgbClr val="A4A3A4"/>
          </p15:clr>
        </p15:guide>
        <p15:guide id="8" orient="horz" pos="537">
          <p15:clr>
            <a:srgbClr val="A4A3A4"/>
          </p15:clr>
        </p15:guide>
        <p15:guide id="9" orient="horz" pos="3935">
          <p15:clr>
            <a:srgbClr val="A4A3A4"/>
          </p15:clr>
        </p15:guide>
        <p15:guide id="10" pos="3023">
          <p15:clr>
            <a:srgbClr val="A4A3A4"/>
          </p15:clr>
        </p15:guide>
        <p15:guide id="11" pos="340">
          <p15:clr>
            <a:srgbClr val="A4A3A4"/>
          </p15:clr>
        </p15:guide>
        <p15:guide id="12" pos="153">
          <p15:clr>
            <a:srgbClr val="A4A3A4"/>
          </p15:clr>
        </p15:guide>
        <p15:guide id="13" pos="5421">
          <p15:clr>
            <a:srgbClr val="A4A3A4"/>
          </p15:clr>
        </p15:guide>
        <p15:guide id="14" pos="1564">
          <p15:clr>
            <a:srgbClr val="A4A3A4"/>
          </p15:clr>
        </p15:guide>
        <p15:guide id="15" pos="72">
          <p15:clr>
            <a:srgbClr val="A4A3A4"/>
          </p15:clr>
        </p15:guide>
        <p15:guide id="16" pos="571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874" autoAdjust="0"/>
  </p:normalViewPr>
  <p:slideViewPr>
    <p:cSldViewPr snapToGrid="0">
      <p:cViewPr varScale="1">
        <p:scale>
          <a:sx n="107" d="100"/>
          <a:sy n="107" d="100"/>
        </p:scale>
        <p:origin x="1716" y="102"/>
      </p:cViewPr>
      <p:guideLst>
        <p:guide orient="horz" pos="2160"/>
        <p:guide pos="2880"/>
        <p:guide orient="horz" pos="972"/>
        <p:guide orient="horz" pos="4163"/>
        <p:guide orient="horz" pos="923"/>
        <p:guide orient="horz" pos="286"/>
        <p:guide orient="horz" pos="3887"/>
        <p:guide orient="horz" pos="537"/>
        <p:guide orient="horz" pos="3935"/>
        <p:guide pos="3023"/>
        <p:guide pos="340"/>
        <p:guide pos="153"/>
        <p:guide pos="5421"/>
        <p:guide pos="1564"/>
        <p:guide pos="72"/>
        <p:guide pos="571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836"/>
    </p:cViewPr>
  </p:sorterViewPr>
  <p:notesViewPr>
    <p:cSldViewPr snapToGrid="0" showGuides="1">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unser\Desktop\Marketing\IVUS%20Catheters\PV%20.014P%20RX\Marketing%20Material\Product%20Brochure\Bench%20Dat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EEP Control</c:v>
                </c:pt>
              </c:strCache>
            </c:strRef>
          </c:tx>
          <c:spPr>
            <a:solidFill>
              <a:srgbClr val="294A98"/>
            </a:solidFill>
          </c:spPr>
          <c:invertIfNegative val="0"/>
          <c:cat>
            <c:strRef>
              <c:f>Sheet1!$A$2</c:f>
              <c:strCache>
                <c:ptCount val="1"/>
                <c:pt idx="0">
                  <c:v>Avg. Compression Force (lbf)</c:v>
                </c:pt>
              </c:strCache>
            </c:strRef>
          </c:cat>
          <c:val>
            <c:numRef>
              <c:f>Sheet1!$B$2</c:f>
              <c:numCache>
                <c:formatCode>General</c:formatCode>
                <c:ptCount val="1"/>
                <c:pt idx="0">
                  <c:v>2.2959999999999998</c:v>
                </c:pt>
              </c:numCache>
            </c:numRef>
          </c:val>
          <c:extLst>
            <c:ext xmlns:c16="http://schemas.microsoft.com/office/drawing/2014/chart" uri="{C3380CC4-5D6E-409C-BE32-E72D297353CC}">
              <c16:uniqueId val="{00000000-7668-461E-8180-5BD76770129E}"/>
            </c:ext>
          </c:extLst>
        </c:ser>
        <c:ser>
          <c:idx val="1"/>
          <c:order val="1"/>
          <c:tx>
            <c:strRef>
              <c:f>Sheet1!$C$1</c:f>
              <c:strCache>
                <c:ptCount val="1"/>
                <c:pt idx="0">
                  <c:v>PV .018</c:v>
                </c:pt>
              </c:strCache>
            </c:strRef>
          </c:tx>
          <c:spPr>
            <a:solidFill>
              <a:schemeClr val="accent6"/>
            </a:solidFill>
          </c:spPr>
          <c:invertIfNegative val="0"/>
          <c:cat>
            <c:strRef>
              <c:f>Sheet1!$A$2</c:f>
              <c:strCache>
                <c:ptCount val="1"/>
                <c:pt idx="0">
                  <c:v>Avg. Compression Force (lbf)</c:v>
                </c:pt>
              </c:strCache>
            </c:strRef>
          </c:cat>
          <c:val>
            <c:numRef>
              <c:f>Sheet1!$C$2</c:f>
              <c:numCache>
                <c:formatCode>General</c:formatCode>
                <c:ptCount val="1"/>
                <c:pt idx="0">
                  <c:v>3.5779999999999998</c:v>
                </c:pt>
              </c:numCache>
            </c:numRef>
          </c:val>
          <c:extLst>
            <c:ext xmlns:c16="http://schemas.microsoft.com/office/drawing/2014/chart" uri="{C3380CC4-5D6E-409C-BE32-E72D297353CC}">
              <c16:uniqueId val="{00000001-7668-461E-8180-5BD76770129E}"/>
            </c:ext>
          </c:extLst>
        </c:ser>
        <c:ser>
          <c:idx val="2"/>
          <c:order val="2"/>
          <c:tx>
            <c:strRef>
              <c:f>Sheet1!$D$1</c:f>
              <c:strCache>
                <c:ptCount val="1"/>
                <c:pt idx="0">
                  <c:v>PV .014P RX</c:v>
                </c:pt>
              </c:strCache>
            </c:strRef>
          </c:tx>
          <c:spPr>
            <a:solidFill>
              <a:srgbClr val="294A98"/>
            </a:solidFill>
          </c:spPr>
          <c:invertIfNegative val="0"/>
          <c:cat>
            <c:strRef>
              <c:f>Sheet1!$A$2</c:f>
              <c:strCache>
                <c:ptCount val="1"/>
                <c:pt idx="0">
                  <c:v>Avg. Compression Force (lbf)</c:v>
                </c:pt>
              </c:strCache>
            </c:strRef>
          </c:cat>
          <c:val>
            <c:numRef>
              <c:f>Sheet1!$D$2</c:f>
              <c:numCache>
                <c:formatCode>General</c:formatCode>
                <c:ptCount val="1"/>
                <c:pt idx="0">
                  <c:v>3.5630000000000002</c:v>
                </c:pt>
              </c:numCache>
            </c:numRef>
          </c:val>
          <c:extLst>
            <c:ext xmlns:c16="http://schemas.microsoft.com/office/drawing/2014/chart" uri="{C3380CC4-5D6E-409C-BE32-E72D297353CC}">
              <c16:uniqueId val="{00000002-7668-461E-8180-5BD76770129E}"/>
            </c:ext>
          </c:extLst>
        </c:ser>
        <c:dLbls>
          <c:showLegendKey val="0"/>
          <c:showVal val="0"/>
          <c:showCatName val="0"/>
          <c:showSerName val="0"/>
          <c:showPercent val="0"/>
          <c:showBubbleSize val="0"/>
        </c:dLbls>
        <c:gapWidth val="150"/>
        <c:axId val="239435056"/>
        <c:axId val="239434664"/>
      </c:barChart>
      <c:catAx>
        <c:axId val="239435056"/>
        <c:scaling>
          <c:orientation val="minMax"/>
        </c:scaling>
        <c:delete val="0"/>
        <c:axPos val="b"/>
        <c:numFmt formatCode="General" sourceLinked="0"/>
        <c:majorTickMark val="none"/>
        <c:minorTickMark val="none"/>
        <c:tickLblPos val="nextTo"/>
        <c:txPr>
          <a:bodyPr/>
          <a:lstStyle/>
          <a:p>
            <a:pPr>
              <a:defRPr>
                <a:latin typeface="Calibri" pitchFamily="34" charset="0"/>
              </a:defRPr>
            </a:pPr>
            <a:endParaRPr lang="en-US"/>
          </a:p>
        </c:txPr>
        <c:crossAx val="239434664"/>
        <c:crosses val="autoZero"/>
        <c:auto val="1"/>
        <c:lblAlgn val="ctr"/>
        <c:lblOffset val="100"/>
        <c:noMultiLvlLbl val="0"/>
      </c:catAx>
      <c:valAx>
        <c:axId val="239434664"/>
        <c:scaling>
          <c:orientation val="minMax"/>
        </c:scaling>
        <c:delete val="0"/>
        <c:axPos val="l"/>
        <c:majorGridlines/>
        <c:numFmt formatCode="General" sourceLinked="1"/>
        <c:majorTickMark val="none"/>
        <c:minorTickMark val="none"/>
        <c:tickLblPos val="nextTo"/>
        <c:crossAx val="239435056"/>
        <c:crosses val="autoZero"/>
        <c:crossBetween val="between"/>
      </c:valAx>
    </c:plotArea>
    <c:legend>
      <c:legendPos val="r"/>
      <c:layout>
        <c:manualLayout>
          <c:xMode val="edge"/>
          <c:yMode val="edge"/>
          <c:x val="0.81094002138621546"/>
          <c:y val="3.8976824922620897E-2"/>
          <c:w val="0.17671429960143872"/>
          <c:h val="0.43868096672064999"/>
        </c:manualLayout>
      </c:layout>
      <c:overlay val="0"/>
      <c:txPr>
        <a:bodyPr/>
        <a:lstStyle/>
        <a:p>
          <a:pPr>
            <a:defRPr>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50" normalizeH="0" baseline="0">
                <a:solidFill>
                  <a:schemeClr val="tx1"/>
                </a:solidFill>
                <a:latin typeface="+mj-lt"/>
                <a:ea typeface="+mj-ea"/>
                <a:cs typeface="+mj-cs"/>
              </a:defRPr>
            </a:pPr>
            <a:r>
              <a:rPr lang="en-US" dirty="0"/>
              <a:t>% Stiffness compared to PV .</a:t>
            </a:r>
            <a:r>
              <a:rPr lang="en-US" dirty="0" smtClean="0"/>
              <a:t>018</a:t>
            </a:r>
          </a:p>
          <a:p>
            <a:pPr>
              <a:defRPr sz="2000">
                <a:solidFill>
                  <a:schemeClr val="tx1"/>
                </a:solidFill>
              </a:defRPr>
            </a:pPr>
            <a:r>
              <a:rPr lang="en-US" dirty="0" smtClean="0"/>
              <a:t>PV .018 represents</a:t>
            </a:r>
            <a:r>
              <a:rPr lang="en-US" baseline="0" dirty="0" smtClean="0"/>
              <a:t> 100%</a:t>
            </a:r>
            <a:endParaRPr lang="en-US" dirty="0"/>
          </a:p>
        </c:rich>
      </c:tx>
      <c:overlay val="0"/>
      <c:spPr>
        <a:noFill/>
        <a:ln>
          <a:noFill/>
        </a:ln>
        <a:effectLst/>
      </c:spPr>
      <c:txPr>
        <a:bodyPr rot="0" spcFirstLastPara="1" vertOverflow="ellipsis" vert="horz" wrap="square" anchor="ctr" anchorCtr="1"/>
        <a:lstStyle/>
        <a:p>
          <a:pPr>
            <a:defRPr sz="2000" b="0" i="0" u="none" strike="noStrike" kern="1200" cap="none" spc="5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Sheet1!$B$7</c:f>
              <c:strCache>
                <c:ptCount val="1"/>
                <c:pt idx="0">
                  <c:v>% Stiffness compared to PV .018</c:v>
                </c:pt>
              </c:strCache>
            </c:strRef>
          </c:tx>
          <c:spPr>
            <a:solidFill>
              <a:schemeClr val="accent1">
                <a:alpha val="70000"/>
              </a:schemeClr>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1C81-4524-90D3-216075D50FC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Sheet1!$C$6:$D$6</c:f>
              <c:strCache>
                <c:ptCount val="2"/>
                <c:pt idx="0">
                  <c:v>EEP Control</c:v>
                </c:pt>
                <c:pt idx="1">
                  <c:v>PV .014P RX</c:v>
                </c:pt>
              </c:strCache>
            </c:strRef>
          </c:cat>
          <c:val>
            <c:numRef>
              <c:f>Sheet1!$C$7:$D$7</c:f>
              <c:numCache>
                <c:formatCode>0.0%</c:formatCode>
                <c:ptCount val="2"/>
                <c:pt idx="0">
                  <c:v>0.64169927333705978</c:v>
                </c:pt>
                <c:pt idx="1">
                  <c:v>0.99580771380659594</c:v>
                </c:pt>
              </c:numCache>
            </c:numRef>
          </c:val>
          <c:extLst>
            <c:ext xmlns:c16="http://schemas.microsoft.com/office/drawing/2014/chart" uri="{C3380CC4-5D6E-409C-BE32-E72D297353CC}">
              <c16:uniqueId val="{00000002-1C81-4524-90D3-216075D50FC1}"/>
            </c:ext>
          </c:extLst>
        </c:ser>
        <c:dLbls>
          <c:showLegendKey val="0"/>
          <c:showVal val="0"/>
          <c:showCatName val="0"/>
          <c:showSerName val="0"/>
          <c:showPercent val="0"/>
          <c:showBubbleSize val="0"/>
        </c:dLbls>
        <c:gapWidth val="80"/>
        <c:overlap val="25"/>
        <c:axId val="178001920"/>
        <c:axId val="178002312"/>
      </c:barChart>
      <c:catAx>
        <c:axId val="17800192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solidFill>
                <a:latin typeface="+mn-lt"/>
                <a:ea typeface="+mn-ea"/>
                <a:cs typeface="+mn-cs"/>
              </a:defRPr>
            </a:pPr>
            <a:endParaRPr lang="en-US"/>
          </a:p>
        </c:txPr>
        <c:crossAx val="178002312"/>
        <c:crosses val="autoZero"/>
        <c:auto val="1"/>
        <c:lblAlgn val="ctr"/>
        <c:lblOffset val="100"/>
        <c:noMultiLvlLbl val="0"/>
      </c:catAx>
      <c:valAx>
        <c:axId val="1780023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solidFill>
                <a:latin typeface="+mn-lt"/>
                <a:ea typeface="+mn-ea"/>
                <a:cs typeface="+mn-cs"/>
              </a:defRPr>
            </a:pPr>
            <a:endParaRPr lang="en-US"/>
          </a:p>
        </c:txPr>
        <c:crossAx val="17800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EEP Control</c:v>
                </c:pt>
              </c:strCache>
            </c:strRef>
          </c:tx>
          <c:spPr>
            <a:solidFill>
              <a:srgbClr val="294A98"/>
            </a:solidFill>
          </c:spPr>
          <c:invertIfNegative val="0"/>
          <c:dLbls>
            <c:dLbl>
              <c:idx val="0"/>
              <c:layout>
                <c:manualLayout>
                  <c:x val="0"/>
                  <c:y val="-4.28298227572819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979-427B-A750-5F4E848EED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Avg. Compression Force (lbf)</c:v>
                </c:pt>
              </c:strCache>
            </c:strRef>
          </c:cat>
          <c:val>
            <c:numRef>
              <c:f>Sheet1!$B$2</c:f>
              <c:numCache>
                <c:formatCode>General</c:formatCode>
                <c:ptCount val="1"/>
                <c:pt idx="0">
                  <c:v>2.2959999999999998</c:v>
                </c:pt>
              </c:numCache>
            </c:numRef>
          </c:val>
          <c:extLst>
            <c:ext xmlns:c16="http://schemas.microsoft.com/office/drawing/2014/chart" uri="{C3380CC4-5D6E-409C-BE32-E72D297353CC}">
              <c16:uniqueId val="{00000001-A979-427B-A750-5F4E848EED7A}"/>
            </c:ext>
          </c:extLst>
        </c:ser>
        <c:ser>
          <c:idx val="1"/>
          <c:order val="1"/>
          <c:tx>
            <c:strRef>
              <c:f>Sheet1!$C$1</c:f>
              <c:strCache>
                <c:ptCount val="1"/>
                <c:pt idx="0">
                  <c:v>PV .018</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c:f>
              <c:strCache>
                <c:ptCount val="1"/>
                <c:pt idx="0">
                  <c:v>Avg. Compression Force (lbf)</c:v>
                </c:pt>
              </c:strCache>
            </c:strRef>
          </c:cat>
          <c:val>
            <c:numRef>
              <c:f>Sheet1!$C$2</c:f>
              <c:numCache>
                <c:formatCode>General</c:formatCode>
                <c:ptCount val="1"/>
                <c:pt idx="0">
                  <c:v>3.5779999999999998</c:v>
                </c:pt>
              </c:numCache>
            </c:numRef>
          </c:val>
          <c:extLst>
            <c:ext xmlns:c16="http://schemas.microsoft.com/office/drawing/2014/chart" uri="{C3380CC4-5D6E-409C-BE32-E72D297353CC}">
              <c16:uniqueId val="{00000002-A979-427B-A750-5F4E848EED7A}"/>
            </c:ext>
          </c:extLst>
        </c:ser>
        <c:ser>
          <c:idx val="2"/>
          <c:order val="2"/>
          <c:tx>
            <c:strRef>
              <c:f>Sheet1!$D$1</c:f>
              <c:strCache>
                <c:ptCount val="1"/>
                <c:pt idx="0">
                  <c:v>PV .014P RX</c:v>
                </c:pt>
              </c:strCache>
            </c:strRef>
          </c:tx>
          <c:spPr>
            <a:solidFill>
              <a:schemeClr val="accent4"/>
            </a:solidFill>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979-427B-A750-5F4E848EED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Avg. Compression Force (lbf)</c:v>
                </c:pt>
              </c:strCache>
            </c:strRef>
          </c:cat>
          <c:val>
            <c:numRef>
              <c:f>Sheet1!$D$2</c:f>
              <c:numCache>
                <c:formatCode>General</c:formatCode>
                <c:ptCount val="1"/>
                <c:pt idx="0">
                  <c:v>3.5630000000000002</c:v>
                </c:pt>
              </c:numCache>
            </c:numRef>
          </c:val>
          <c:extLst>
            <c:ext xmlns:c16="http://schemas.microsoft.com/office/drawing/2014/chart" uri="{C3380CC4-5D6E-409C-BE32-E72D297353CC}">
              <c16:uniqueId val="{00000004-A979-427B-A750-5F4E848EED7A}"/>
            </c:ext>
          </c:extLst>
        </c:ser>
        <c:dLbls>
          <c:showLegendKey val="0"/>
          <c:showVal val="0"/>
          <c:showCatName val="0"/>
          <c:showSerName val="0"/>
          <c:showPercent val="0"/>
          <c:showBubbleSize val="0"/>
        </c:dLbls>
        <c:gapWidth val="150"/>
        <c:axId val="179093480"/>
        <c:axId val="179093872"/>
      </c:barChart>
      <c:catAx>
        <c:axId val="179093480"/>
        <c:scaling>
          <c:orientation val="minMax"/>
        </c:scaling>
        <c:delete val="0"/>
        <c:axPos val="b"/>
        <c:numFmt formatCode="General" sourceLinked="0"/>
        <c:majorTickMark val="none"/>
        <c:minorTickMark val="none"/>
        <c:tickLblPos val="nextTo"/>
        <c:txPr>
          <a:bodyPr/>
          <a:lstStyle/>
          <a:p>
            <a:pPr>
              <a:defRPr>
                <a:latin typeface="Calibri" pitchFamily="34" charset="0"/>
              </a:defRPr>
            </a:pPr>
            <a:endParaRPr lang="en-US"/>
          </a:p>
        </c:txPr>
        <c:crossAx val="179093872"/>
        <c:crosses val="autoZero"/>
        <c:auto val="1"/>
        <c:lblAlgn val="ctr"/>
        <c:lblOffset val="100"/>
        <c:noMultiLvlLbl val="0"/>
      </c:catAx>
      <c:valAx>
        <c:axId val="179093872"/>
        <c:scaling>
          <c:orientation val="minMax"/>
        </c:scaling>
        <c:delete val="0"/>
        <c:axPos val="l"/>
        <c:majorGridlines/>
        <c:numFmt formatCode="General" sourceLinked="1"/>
        <c:majorTickMark val="none"/>
        <c:minorTickMark val="none"/>
        <c:tickLblPos val="nextTo"/>
        <c:crossAx val="179093480"/>
        <c:crosses val="autoZero"/>
        <c:crossBetween val="between"/>
      </c:valAx>
    </c:plotArea>
    <c:legend>
      <c:legendPos val="r"/>
      <c:layout>
        <c:manualLayout>
          <c:xMode val="edge"/>
          <c:yMode val="edge"/>
          <c:x val="0.81094002138621546"/>
          <c:y val="3.8976824922620897E-2"/>
          <c:w val="0.17671429960143872"/>
          <c:h val="0.43868096672064999"/>
        </c:manualLayout>
      </c:layout>
      <c:overlay val="0"/>
      <c:txPr>
        <a:bodyPr/>
        <a:lstStyle/>
        <a:p>
          <a:pPr>
            <a:defRPr>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C9C8B-AA6A-4282-98A5-4835A9338E4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8A2753A5-31CA-4F4B-B7EB-EC512C0A1826}">
      <dgm:prSet phldrT="[Text]"/>
      <dgm:spPr/>
      <dgm:t>
        <a:bodyPr/>
        <a:lstStyle/>
        <a:p>
          <a:r>
            <a:rPr lang="en-US" dirty="0" smtClean="0"/>
            <a:t>Threat</a:t>
          </a:r>
          <a:endParaRPr lang="en-US" dirty="0"/>
        </a:p>
      </dgm:t>
    </dgm:pt>
    <dgm:pt modelId="{0AF61577-D2E3-472C-939D-225DE376810F}" type="parTrans" cxnId="{F611C4B3-8E84-4268-9ED4-F079A485FD0D}">
      <dgm:prSet/>
      <dgm:spPr/>
      <dgm:t>
        <a:bodyPr/>
        <a:lstStyle/>
        <a:p>
          <a:endParaRPr lang="en-US"/>
        </a:p>
      </dgm:t>
    </dgm:pt>
    <dgm:pt modelId="{94228DFA-4084-4219-B46C-C1AAC7AB9720}" type="sibTrans" cxnId="{F611C4B3-8E84-4268-9ED4-F079A485FD0D}">
      <dgm:prSet/>
      <dgm:spPr/>
      <dgm:t>
        <a:bodyPr/>
        <a:lstStyle/>
        <a:p>
          <a:endParaRPr lang="en-US"/>
        </a:p>
      </dgm:t>
    </dgm:pt>
    <dgm:pt modelId="{215A8B41-DF71-478E-A4F3-4819BCFAB5E7}">
      <dgm:prSet phldrT="[Text]"/>
      <dgm:spPr/>
      <dgm:t>
        <a:bodyPr/>
        <a:lstStyle/>
        <a:p>
          <a:r>
            <a:rPr lang="en-US" dirty="0" smtClean="0"/>
            <a:t>Price</a:t>
          </a:r>
          <a:endParaRPr lang="en-US" dirty="0"/>
        </a:p>
      </dgm:t>
    </dgm:pt>
    <dgm:pt modelId="{C691760A-AA46-4B92-9F15-492E1B4428D9}" type="parTrans" cxnId="{96F5315D-A354-443F-BCBF-6135F7A32688}">
      <dgm:prSet/>
      <dgm:spPr/>
      <dgm:t>
        <a:bodyPr/>
        <a:lstStyle/>
        <a:p>
          <a:endParaRPr lang="en-US"/>
        </a:p>
      </dgm:t>
    </dgm:pt>
    <dgm:pt modelId="{22FD832E-36D7-425D-9C75-193D3E90A07A}" type="sibTrans" cxnId="{96F5315D-A354-443F-BCBF-6135F7A32688}">
      <dgm:prSet/>
      <dgm:spPr/>
      <dgm:t>
        <a:bodyPr/>
        <a:lstStyle/>
        <a:p>
          <a:endParaRPr lang="en-US"/>
        </a:p>
      </dgm:t>
    </dgm:pt>
    <dgm:pt modelId="{E26A9E68-805B-4FC4-B21B-8A9AD98AB1BC}">
      <dgm:prSet phldrT="[Text]"/>
      <dgm:spPr/>
      <dgm:t>
        <a:bodyPr/>
        <a:lstStyle/>
        <a:p>
          <a:r>
            <a:rPr lang="en-US" dirty="0" smtClean="0"/>
            <a:t>Strength</a:t>
          </a:r>
          <a:endParaRPr lang="en-US" dirty="0"/>
        </a:p>
      </dgm:t>
    </dgm:pt>
    <dgm:pt modelId="{0EA05210-581E-4358-B399-6C7CD7DF0450}" type="parTrans" cxnId="{38FD331F-E352-423C-9D9B-4BA5B9DE435E}">
      <dgm:prSet/>
      <dgm:spPr/>
      <dgm:t>
        <a:bodyPr/>
        <a:lstStyle/>
        <a:p>
          <a:endParaRPr lang="en-US"/>
        </a:p>
      </dgm:t>
    </dgm:pt>
    <dgm:pt modelId="{839F513C-8335-4ADD-ABD6-30CCD8183DFC}" type="sibTrans" cxnId="{38FD331F-E352-423C-9D9B-4BA5B9DE435E}">
      <dgm:prSet/>
      <dgm:spPr/>
      <dgm:t>
        <a:bodyPr/>
        <a:lstStyle/>
        <a:p>
          <a:endParaRPr lang="en-US"/>
        </a:p>
      </dgm:t>
    </dgm:pt>
    <dgm:pt modelId="{7F7FAF80-9DA8-47F8-865F-15AD5974E542}">
      <dgm:prSet phldrT="[Text]"/>
      <dgm:spPr/>
      <dgm:t>
        <a:bodyPr/>
        <a:lstStyle/>
        <a:p>
          <a:r>
            <a:rPr lang="en-US" dirty="0" smtClean="0"/>
            <a:t>Sales force </a:t>
          </a:r>
          <a:endParaRPr lang="en-US" dirty="0"/>
        </a:p>
      </dgm:t>
    </dgm:pt>
    <dgm:pt modelId="{2761038B-59CC-4E44-A15A-1DF5BFDB41C8}" type="parTrans" cxnId="{0CF28712-B147-46FE-9A58-29F1FEFCCFF1}">
      <dgm:prSet/>
      <dgm:spPr/>
      <dgm:t>
        <a:bodyPr/>
        <a:lstStyle/>
        <a:p>
          <a:endParaRPr lang="en-US"/>
        </a:p>
      </dgm:t>
    </dgm:pt>
    <dgm:pt modelId="{555C5B63-FE34-4418-A8F0-1A92B786BA5A}" type="sibTrans" cxnId="{0CF28712-B147-46FE-9A58-29F1FEFCCFF1}">
      <dgm:prSet/>
      <dgm:spPr/>
      <dgm:t>
        <a:bodyPr/>
        <a:lstStyle/>
        <a:p>
          <a:endParaRPr lang="en-US"/>
        </a:p>
      </dgm:t>
    </dgm:pt>
    <dgm:pt modelId="{37E6AD19-A5B2-416C-B759-99D3534E7F17}">
      <dgm:prSet phldrT="[Text]"/>
      <dgm:spPr/>
      <dgm:t>
        <a:bodyPr/>
        <a:lstStyle/>
        <a:p>
          <a:r>
            <a:rPr lang="en-US" dirty="0" smtClean="0"/>
            <a:t>Weakness</a:t>
          </a:r>
          <a:endParaRPr lang="en-US" dirty="0"/>
        </a:p>
      </dgm:t>
    </dgm:pt>
    <dgm:pt modelId="{39938723-7EE3-49C3-9E33-A6116E2A08E6}" type="parTrans" cxnId="{199B46CA-EE3F-4B97-B65F-3C8E4BE4DD71}">
      <dgm:prSet/>
      <dgm:spPr/>
      <dgm:t>
        <a:bodyPr/>
        <a:lstStyle/>
        <a:p>
          <a:endParaRPr lang="en-US"/>
        </a:p>
      </dgm:t>
    </dgm:pt>
    <dgm:pt modelId="{38C89FD1-4A81-489D-A433-6A546C0F9E7F}" type="sibTrans" cxnId="{199B46CA-EE3F-4B97-B65F-3C8E4BE4DD71}">
      <dgm:prSet/>
      <dgm:spPr/>
      <dgm:t>
        <a:bodyPr/>
        <a:lstStyle/>
        <a:p>
          <a:endParaRPr lang="en-US"/>
        </a:p>
      </dgm:t>
    </dgm:pt>
    <dgm:pt modelId="{3A206B55-D09E-4050-8093-C9445996EA2A}">
      <dgm:prSet phldrT="[Text]"/>
      <dgm:spPr/>
      <dgm:t>
        <a:bodyPr/>
        <a:lstStyle/>
        <a:p>
          <a:r>
            <a:rPr lang="en-US" dirty="0" smtClean="0"/>
            <a:t>Technology limitations</a:t>
          </a:r>
          <a:endParaRPr lang="en-US" dirty="0"/>
        </a:p>
      </dgm:t>
    </dgm:pt>
    <dgm:pt modelId="{8588BF52-033A-4238-B63A-6D13B0773BB2}" type="parTrans" cxnId="{C0E465F0-F014-42D0-9DBB-51AD881254F1}">
      <dgm:prSet/>
      <dgm:spPr/>
      <dgm:t>
        <a:bodyPr/>
        <a:lstStyle/>
        <a:p>
          <a:endParaRPr lang="en-US"/>
        </a:p>
      </dgm:t>
    </dgm:pt>
    <dgm:pt modelId="{B1B61C8D-3779-42A7-8609-41CE1A9F5FC9}" type="sibTrans" cxnId="{C0E465F0-F014-42D0-9DBB-51AD881254F1}">
      <dgm:prSet/>
      <dgm:spPr/>
      <dgm:t>
        <a:bodyPr/>
        <a:lstStyle/>
        <a:p>
          <a:endParaRPr lang="en-US"/>
        </a:p>
      </dgm:t>
    </dgm:pt>
    <dgm:pt modelId="{40616303-2C63-4656-8BB3-D88C17FEA867}">
      <dgm:prSet phldrT="[Text]"/>
      <dgm:spPr/>
      <dgm:t>
        <a:bodyPr/>
        <a:lstStyle/>
        <a:p>
          <a:r>
            <a:rPr lang="en-US" dirty="0" smtClean="0"/>
            <a:t>Opportunity</a:t>
          </a:r>
          <a:endParaRPr lang="en-US" dirty="0"/>
        </a:p>
      </dgm:t>
    </dgm:pt>
    <dgm:pt modelId="{95B31138-9707-4306-94AB-68FCA25FEAB6}" type="parTrans" cxnId="{17BE7698-DD88-4D1D-8CB9-6E13FE849FD6}">
      <dgm:prSet/>
      <dgm:spPr/>
      <dgm:t>
        <a:bodyPr/>
        <a:lstStyle/>
        <a:p>
          <a:endParaRPr lang="en-US"/>
        </a:p>
      </dgm:t>
    </dgm:pt>
    <dgm:pt modelId="{78BDDD90-9388-466C-BCF7-11ABB294550F}" type="sibTrans" cxnId="{17BE7698-DD88-4D1D-8CB9-6E13FE849FD6}">
      <dgm:prSet/>
      <dgm:spPr/>
      <dgm:t>
        <a:bodyPr/>
        <a:lstStyle/>
        <a:p>
          <a:endParaRPr lang="en-US"/>
        </a:p>
      </dgm:t>
    </dgm:pt>
    <dgm:pt modelId="{7C2B5DA3-154A-44FB-B80D-CCFFD4A2BC53}">
      <dgm:prSet phldrT="[Text]"/>
      <dgm:spPr/>
      <dgm:t>
        <a:bodyPr/>
        <a:lstStyle/>
        <a:p>
          <a:r>
            <a:rPr lang="en-US" dirty="0" smtClean="0"/>
            <a:t>Existing accounts</a:t>
          </a:r>
          <a:endParaRPr lang="en-US" dirty="0"/>
        </a:p>
      </dgm:t>
    </dgm:pt>
    <dgm:pt modelId="{92CD5484-EFF3-4421-8289-CF97E966F18C}" type="parTrans" cxnId="{8A36A304-0161-4EDD-B9CD-CF4C4F186007}">
      <dgm:prSet/>
      <dgm:spPr/>
      <dgm:t>
        <a:bodyPr/>
        <a:lstStyle/>
        <a:p>
          <a:endParaRPr lang="en-US"/>
        </a:p>
      </dgm:t>
    </dgm:pt>
    <dgm:pt modelId="{79D4320C-9641-438F-A0AA-69BB990D91EB}" type="sibTrans" cxnId="{8A36A304-0161-4EDD-B9CD-CF4C4F186007}">
      <dgm:prSet/>
      <dgm:spPr/>
      <dgm:t>
        <a:bodyPr/>
        <a:lstStyle/>
        <a:p>
          <a:endParaRPr lang="en-US"/>
        </a:p>
      </dgm:t>
    </dgm:pt>
    <dgm:pt modelId="{D5833022-4780-4385-8A9D-75A622C4A8C1}">
      <dgm:prSet phldrT="[Text]"/>
      <dgm:spPr/>
      <dgm:t>
        <a:bodyPr/>
        <a:lstStyle/>
        <a:p>
          <a:r>
            <a:rPr lang="en-US" dirty="0" smtClean="0"/>
            <a:t>Bundling</a:t>
          </a:r>
          <a:endParaRPr lang="en-US" dirty="0"/>
        </a:p>
      </dgm:t>
    </dgm:pt>
    <dgm:pt modelId="{EE223102-702B-4DF3-BC6F-21186F35E44D}" type="parTrans" cxnId="{6707F4C8-05F5-44BB-B0FD-989A5A4F39C8}">
      <dgm:prSet/>
      <dgm:spPr/>
      <dgm:t>
        <a:bodyPr/>
        <a:lstStyle/>
        <a:p>
          <a:endParaRPr lang="en-US"/>
        </a:p>
      </dgm:t>
    </dgm:pt>
    <dgm:pt modelId="{1E5B1167-C51E-405B-9A7A-29923B171AC5}" type="sibTrans" cxnId="{6707F4C8-05F5-44BB-B0FD-989A5A4F39C8}">
      <dgm:prSet/>
      <dgm:spPr/>
      <dgm:t>
        <a:bodyPr/>
        <a:lstStyle/>
        <a:p>
          <a:endParaRPr lang="en-US"/>
        </a:p>
      </dgm:t>
    </dgm:pt>
    <dgm:pt modelId="{25AA126B-FF80-44AE-A915-6043081CDCFF}">
      <dgm:prSet phldrT="[Text]"/>
      <dgm:spPr/>
      <dgm:t>
        <a:bodyPr/>
        <a:lstStyle/>
        <a:p>
          <a:r>
            <a:rPr lang="en-US" dirty="0" smtClean="0"/>
            <a:t>OBL without IVUS console</a:t>
          </a:r>
          <a:endParaRPr lang="en-US" dirty="0"/>
        </a:p>
      </dgm:t>
    </dgm:pt>
    <dgm:pt modelId="{8D1FCC9C-C5C5-4399-82F0-BAE7B0503BE4}" type="parTrans" cxnId="{2A5CB27A-3769-4E48-829F-F124F2ADE079}">
      <dgm:prSet/>
      <dgm:spPr/>
      <dgm:t>
        <a:bodyPr/>
        <a:lstStyle/>
        <a:p>
          <a:endParaRPr lang="en-US"/>
        </a:p>
      </dgm:t>
    </dgm:pt>
    <dgm:pt modelId="{B1C02F6F-1BEB-4D54-9624-67C5B8770B30}" type="sibTrans" cxnId="{2A5CB27A-3769-4E48-829F-F124F2ADE079}">
      <dgm:prSet/>
      <dgm:spPr/>
      <dgm:t>
        <a:bodyPr/>
        <a:lstStyle/>
        <a:p>
          <a:endParaRPr lang="en-US"/>
        </a:p>
      </dgm:t>
    </dgm:pt>
    <dgm:pt modelId="{8CE900E3-5EEE-48DA-861B-208F98684E06}">
      <dgm:prSet phldrT="[Text]"/>
      <dgm:spPr/>
      <dgm:t>
        <a:bodyPr/>
        <a:lstStyle/>
        <a:p>
          <a:r>
            <a:rPr lang="en-US" dirty="0" smtClean="0"/>
            <a:t>Bundling</a:t>
          </a:r>
          <a:endParaRPr lang="en-US" dirty="0"/>
        </a:p>
      </dgm:t>
    </dgm:pt>
    <dgm:pt modelId="{E8874D86-3795-4C08-89A2-4894156773A8}" type="parTrans" cxnId="{2C35E20A-A9F0-4AF6-AA5A-5EED454BE8A4}">
      <dgm:prSet/>
      <dgm:spPr/>
      <dgm:t>
        <a:bodyPr/>
        <a:lstStyle/>
        <a:p>
          <a:endParaRPr lang="en-US"/>
        </a:p>
      </dgm:t>
    </dgm:pt>
    <dgm:pt modelId="{C16BEEAD-13CB-4374-AD45-D48952E41A89}" type="sibTrans" cxnId="{2C35E20A-A9F0-4AF6-AA5A-5EED454BE8A4}">
      <dgm:prSet/>
      <dgm:spPr/>
      <dgm:t>
        <a:bodyPr/>
        <a:lstStyle/>
        <a:p>
          <a:endParaRPr lang="en-US"/>
        </a:p>
      </dgm:t>
    </dgm:pt>
    <dgm:pt modelId="{0CEA220F-A55E-4B3E-B986-687A62269CFB}">
      <dgm:prSet phldrT="[Text]"/>
      <dgm:spPr/>
      <dgm:t>
        <a:bodyPr/>
        <a:lstStyle/>
        <a:p>
          <a:r>
            <a:rPr lang="en-US" dirty="0" smtClean="0"/>
            <a:t>Image quality</a:t>
          </a:r>
          <a:endParaRPr lang="en-US" dirty="0"/>
        </a:p>
      </dgm:t>
    </dgm:pt>
    <dgm:pt modelId="{8FBF9902-EE41-4C62-99EB-79E63147EACC}" type="parTrans" cxnId="{06719412-888F-4232-8D8C-076E481B62CE}">
      <dgm:prSet/>
      <dgm:spPr/>
      <dgm:t>
        <a:bodyPr/>
        <a:lstStyle/>
        <a:p>
          <a:endParaRPr lang="en-US"/>
        </a:p>
      </dgm:t>
    </dgm:pt>
    <dgm:pt modelId="{FC0EA3B7-9297-4102-BB4F-547F69D96024}" type="sibTrans" cxnId="{06719412-888F-4232-8D8C-076E481B62CE}">
      <dgm:prSet/>
      <dgm:spPr/>
      <dgm:t>
        <a:bodyPr/>
        <a:lstStyle/>
        <a:p>
          <a:endParaRPr lang="en-US"/>
        </a:p>
      </dgm:t>
    </dgm:pt>
    <dgm:pt modelId="{B5CF129F-6175-42B2-950F-7E3456CA71F5}">
      <dgm:prSet phldrT="[Text]"/>
      <dgm:spPr/>
      <dgm:t>
        <a:bodyPr/>
        <a:lstStyle/>
        <a:p>
          <a:r>
            <a:rPr lang="en-US" dirty="0" smtClean="0"/>
            <a:t>NURD</a:t>
          </a:r>
          <a:endParaRPr lang="en-US" dirty="0"/>
        </a:p>
      </dgm:t>
    </dgm:pt>
    <dgm:pt modelId="{4EDBEDEE-CB3A-4806-A968-542C28AFCEFF}" type="parTrans" cxnId="{2083ECC8-1196-4116-8447-55D9166EEB9A}">
      <dgm:prSet/>
      <dgm:spPr/>
      <dgm:t>
        <a:bodyPr/>
        <a:lstStyle/>
        <a:p>
          <a:endParaRPr lang="en-US"/>
        </a:p>
      </dgm:t>
    </dgm:pt>
    <dgm:pt modelId="{5E4A3716-BFAA-4116-B5DE-E4B62AAE74C0}" type="sibTrans" cxnId="{2083ECC8-1196-4116-8447-55D9166EEB9A}">
      <dgm:prSet/>
      <dgm:spPr/>
      <dgm:t>
        <a:bodyPr/>
        <a:lstStyle/>
        <a:p>
          <a:endParaRPr lang="en-US"/>
        </a:p>
      </dgm:t>
    </dgm:pt>
    <dgm:pt modelId="{EA84B301-E723-459F-BD99-DC544A014957}">
      <dgm:prSet phldrT="[Text]"/>
      <dgm:spPr/>
      <dgm:t>
        <a:bodyPr/>
        <a:lstStyle/>
        <a:p>
          <a:r>
            <a:rPr lang="en-US" dirty="0" smtClean="0"/>
            <a:t>Set up time</a:t>
          </a:r>
          <a:endParaRPr lang="en-US" dirty="0"/>
        </a:p>
      </dgm:t>
    </dgm:pt>
    <dgm:pt modelId="{65C59C0E-289E-44AD-9098-FBC191635F9E}" type="parTrans" cxnId="{957486BE-B4B8-466D-948C-EDA55B592317}">
      <dgm:prSet/>
      <dgm:spPr/>
      <dgm:t>
        <a:bodyPr/>
        <a:lstStyle/>
        <a:p>
          <a:endParaRPr lang="en-US"/>
        </a:p>
      </dgm:t>
    </dgm:pt>
    <dgm:pt modelId="{3C1A3C4A-60F0-4F87-8D81-7B4CB7B2CA6D}" type="sibTrans" cxnId="{957486BE-B4B8-466D-948C-EDA55B592317}">
      <dgm:prSet/>
      <dgm:spPr/>
      <dgm:t>
        <a:bodyPr/>
        <a:lstStyle/>
        <a:p>
          <a:endParaRPr lang="en-US"/>
        </a:p>
      </dgm:t>
    </dgm:pt>
    <dgm:pt modelId="{946724DA-4DC3-4A6F-B6AC-DB0406E44197}">
      <dgm:prSet phldrT="[Text]"/>
      <dgm:spPr/>
      <dgm:t>
        <a:bodyPr/>
        <a:lstStyle/>
        <a:p>
          <a:r>
            <a:rPr lang="en-US" dirty="0" smtClean="0"/>
            <a:t>Phased array patent expiration</a:t>
          </a:r>
          <a:endParaRPr lang="en-US" dirty="0"/>
        </a:p>
      </dgm:t>
    </dgm:pt>
    <dgm:pt modelId="{511C4DAF-3C6F-4C12-B9F4-C4E906F13E85}" type="parTrans" cxnId="{A5F42C6B-9FAA-4DB5-B691-A238838E5C32}">
      <dgm:prSet/>
      <dgm:spPr/>
      <dgm:t>
        <a:bodyPr/>
        <a:lstStyle/>
        <a:p>
          <a:endParaRPr lang="en-US"/>
        </a:p>
      </dgm:t>
    </dgm:pt>
    <dgm:pt modelId="{E4BD12C9-727C-419C-AF38-0F2299E5E48B}" type="sibTrans" cxnId="{A5F42C6B-9FAA-4DB5-B691-A238838E5C32}">
      <dgm:prSet/>
      <dgm:spPr/>
      <dgm:t>
        <a:bodyPr/>
        <a:lstStyle/>
        <a:p>
          <a:endParaRPr lang="en-US"/>
        </a:p>
      </dgm:t>
    </dgm:pt>
    <dgm:pt modelId="{2A46D2A8-B455-4597-B914-D881A9669EC1}">
      <dgm:prSet phldrT="[Text]"/>
      <dgm:spPr/>
      <dgm:t>
        <a:bodyPr/>
        <a:lstStyle/>
        <a:p>
          <a:r>
            <a:rPr lang="en-US" dirty="0" smtClean="0"/>
            <a:t>Phased array patent expiration</a:t>
          </a:r>
          <a:endParaRPr lang="en-US" dirty="0"/>
        </a:p>
      </dgm:t>
    </dgm:pt>
    <dgm:pt modelId="{213FA5A7-8ABC-4397-8A49-4D101E47B4E5}" type="parTrans" cxnId="{6FA4938F-D720-4E27-8348-BD8A159DE059}">
      <dgm:prSet/>
      <dgm:spPr/>
      <dgm:t>
        <a:bodyPr/>
        <a:lstStyle/>
        <a:p>
          <a:endParaRPr lang="en-US"/>
        </a:p>
      </dgm:t>
    </dgm:pt>
    <dgm:pt modelId="{7B446EC2-1DC6-4F96-BDC8-91430420DF64}" type="sibTrans" cxnId="{6FA4938F-D720-4E27-8348-BD8A159DE059}">
      <dgm:prSet/>
      <dgm:spPr/>
      <dgm:t>
        <a:bodyPr/>
        <a:lstStyle/>
        <a:p>
          <a:endParaRPr lang="en-US"/>
        </a:p>
      </dgm:t>
    </dgm:pt>
    <dgm:pt modelId="{B28376F1-6BD7-4799-B090-583862ED2770}" type="pres">
      <dgm:prSet presAssocID="{96AC9C8B-AA6A-4282-98A5-4835A9338E49}" presName="cycleMatrixDiagram" presStyleCnt="0">
        <dgm:presLayoutVars>
          <dgm:chMax val="1"/>
          <dgm:dir/>
          <dgm:animLvl val="lvl"/>
          <dgm:resizeHandles val="exact"/>
        </dgm:presLayoutVars>
      </dgm:prSet>
      <dgm:spPr/>
      <dgm:t>
        <a:bodyPr/>
        <a:lstStyle/>
        <a:p>
          <a:endParaRPr lang="en-US"/>
        </a:p>
      </dgm:t>
    </dgm:pt>
    <dgm:pt modelId="{CEDF6A22-477C-4B59-97E6-AB016A3276FE}" type="pres">
      <dgm:prSet presAssocID="{96AC9C8B-AA6A-4282-98A5-4835A9338E49}" presName="children" presStyleCnt="0"/>
      <dgm:spPr/>
    </dgm:pt>
    <dgm:pt modelId="{935AA932-AA58-4B8B-A96C-A6BFC96967BE}" type="pres">
      <dgm:prSet presAssocID="{96AC9C8B-AA6A-4282-98A5-4835A9338E49}" presName="child1group" presStyleCnt="0"/>
      <dgm:spPr/>
    </dgm:pt>
    <dgm:pt modelId="{A85A8E0B-3554-4C97-90A1-84A4EB1A1E64}" type="pres">
      <dgm:prSet presAssocID="{96AC9C8B-AA6A-4282-98A5-4835A9338E49}" presName="child1" presStyleLbl="bgAcc1" presStyleIdx="0" presStyleCnt="4" custLinFactNeighborX="-13342" custLinFactNeighborY="710"/>
      <dgm:spPr/>
      <dgm:t>
        <a:bodyPr/>
        <a:lstStyle/>
        <a:p>
          <a:endParaRPr lang="en-US"/>
        </a:p>
      </dgm:t>
    </dgm:pt>
    <dgm:pt modelId="{736FFF82-FAAB-4B8A-8B71-7F8004B3A9AB}" type="pres">
      <dgm:prSet presAssocID="{96AC9C8B-AA6A-4282-98A5-4835A9338E49}" presName="child1Text" presStyleLbl="bgAcc1" presStyleIdx="0" presStyleCnt="4">
        <dgm:presLayoutVars>
          <dgm:bulletEnabled val="1"/>
        </dgm:presLayoutVars>
      </dgm:prSet>
      <dgm:spPr/>
      <dgm:t>
        <a:bodyPr/>
        <a:lstStyle/>
        <a:p>
          <a:endParaRPr lang="en-US"/>
        </a:p>
      </dgm:t>
    </dgm:pt>
    <dgm:pt modelId="{789C38F5-6547-4842-8D4D-73EA46245226}" type="pres">
      <dgm:prSet presAssocID="{96AC9C8B-AA6A-4282-98A5-4835A9338E49}" presName="child2group" presStyleCnt="0"/>
      <dgm:spPr/>
    </dgm:pt>
    <dgm:pt modelId="{7DBF8AA6-4BEF-4D16-8D78-8797DD65C74A}" type="pres">
      <dgm:prSet presAssocID="{96AC9C8B-AA6A-4282-98A5-4835A9338E49}" presName="child2" presStyleLbl="bgAcc1" presStyleIdx="1" presStyleCnt="4" custLinFactNeighborX="12136" custLinFactNeighborY="-3551"/>
      <dgm:spPr/>
      <dgm:t>
        <a:bodyPr/>
        <a:lstStyle/>
        <a:p>
          <a:endParaRPr lang="en-US"/>
        </a:p>
      </dgm:t>
    </dgm:pt>
    <dgm:pt modelId="{FE5BEECB-E849-4B5E-8F68-FCD4674F3121}" type="pres">
      <dgm:prSet presAssocID="{96AC9C8B-AA6A-4282-98A5-4835A9338E49}" presName="child2Text" presStyleLbl="bgAcc1" presStyleIdx="1" presStyleCnt="4">
        <dgm:presLayoutVars>
          <dgm:bulletEnabled val="1"/>
        </dgm:presLayoutVars>
      </dgm:prSet>
      <dgm:spPr/>
      <dgm:t>
        <a:bodyPr/>
        <a:lstStyle/>
        <a:p>
          <a:endParaRPr lang="en-US"/>
        </a:p>
      </dgm:t>
    </dgm:pt>
    <dgm:pt modelId="{9E7ECA18-E818-41EF-9EDC-208DA89F1433}" type="pres">
      <dgm:prSet presAssocID="{96AC9C8B-AA6A-4282-98A5-4835A9338E49}" presName="child3group" presStyleCnt="0"/>
      <dgm:spPr/>
    </dgm:pt>
    <dgm:pt modelId="{4A529313-F38B-4008-9C1F-A54C95DBB0F5}" type="pres">
      <dgm:prSet presAssocID="{96AC9C8B-AA6A-4282-98A5-4835A9338E49}" presName="child3" presStyleLbl="bgAcc1" presStyleIdx="2" presStyleCnt="4" custLinFactNeighborX="16562" custLinFactNeighborY="-710"/>
      <dgm:spPr/>
      <dgm:t>
        <a:bodyPr/>
        <a:lstStyle/>
        <a:p>
          <a:endParaRPr lang="en-US"/>
        </a:p>
      </dgm:t>
    </dgm:pt>
    <dgm:pt modelId="{88A71120-A666-4A7C-8555-431B6B43C452}" type="pres">
      <dgm:prSet presAssocID="{96AC9C8B-AA6A-4282-98A5-4835A9338E49}" presName="child3Text" presStyleLbl="bgAcc1" presStyleIdx="2" presStyleCnt="4">
        <dgm:presLayoutVars>
          <dgm:bulletEnabled val="1"/>
        </dgm:presLayoutVars>
      </dgm:prSet>
      <dgm:spPr/>
      <dgm:t>
        <a:bodyPr/>
        <a:lstStyle/>
        <a:p>
          <a:endParaRPr lang="en-US"/>
        </a:p>
      </dgm:t>
    </dgm:pt>
    <dgm:pt modelId="{2A8F2C8C-8A10-4EE8-A5B8-C991454A652D}" type="pres">
      <dgm:prSet presAssocID="{96AC9C8B-AA6A-4282-98A5-4835A9338E49}" presName="child4group" presStyleCnt="0"/>
      <dgm:spPr/>
    </dgm:pt>
    <dgm:pt modelId="{BE9D0DA7-8FCF-4911-A9E4-BCA3B3884133}" type="pres">
      <dgm:prSet presAssocID="{96AC9C8B-AA6A-4282-98A5-4835A9338E49}" presName="child4" presStyleLbl="bgAcc1" presStyleIdx="3" presStyleCnt="4" custLinFactNeighborX="-14262" custLinFactNeighborY="1420"/>
      <dgm:spPr/>
      <dgm:t>
        <a:bodyPr/>
        <a:lstStyle/>
        <a:p>
          <a:endParaRPr lang="en-US"/>
        </a:p>
      </dgm:t>
    </dgm:pt>
    <dgm:pt modelId="{D50A3746-E682-48B0-B46E-8E3106A94492}" type="pres">
      <dgm:prSet presAssocID="{96AC9C8B-AA6A-4282-98A5-4835A9338E49}" presName="child4Text" presStyleLbl="bgAcc1" presStyleIdx="3" presStyleCnt="4">
        <dgm:presLayoutVars>
          <dgm:bulletEnabled val="1"/>
        </dgm:presLayoutVars>
      </dgm:prSet>
      <dgm:spPr/>
      <dgm:t>
        <a:bodyPr/>
        <a:lstStyle/>
        <a:p>
          <a:endParaRPr lang="en-US"/>
        </a:p>
      </dgm:t>
    </dgm:pt>
    <dgm:pt modelId="{4B21003D-446E-4700-A575-E29EF07D776D}" type="pres">
      <dgm:prSet presAssocID="{96AC9C8B-AA6A-4282-98A5-4835A9338E49}" presName="childPlaceholder" presStyleCnt="0"/>
      <dgm:spPr/>
    </dgm:pt>
    <dgm:pt modelId="{B55CE7EA-E880-4609-9B87-40F72DA450C9}" type="pres">
      <dgm:prSet presAssocID="{96AC9C8B-AA6A-4282-98A5-4835A9338E49}" presName="circle" presStyleCnt="0"/>
      <dgm:spPr/>
    </dgm:pt>
    <dgm:pt modelId="{DA6CBF5B-9BBC-4DF6-8D53-44E1C4EBEFDE}" type="pres">
      <dgm:prSet presAssocID="{96AC9C8B-AA6A-4282-98A5-4835A9338E49}" presName="quadrant1" presStyleLbl="node1" presStyleIdx="0" presStyleCnt="4">
        <dgm:presLayoutVars>
          <dgm:chMax val="1"/>
          <dgm:bulletEnabled val="1"/>
        </dgm:presLayoutVars>
      </dgm:prSet>
      <dgm:spPr/>
      <dgm:t>
        <a:bodyPr/>
        <a:lstStyle/>
        <a:p>
          <a:endParaRPr lang="en-US"/>
        </a:p>
      </dgm:t>
    </dgm:pt>
    <dgm:pt modelId="{5C9E3A11-F197-4DBB-8138-F824BA9D8F5D}" type="pres">
      <dgm:prSet presAssocID="{96AC9C8B-AA6A-4282-98A5-4835A9338E49}" presName="quadrant2" presStyleLbl="node1" presStyleIdx="1" presStyleCnt="4">
        <dgm:presLayoutVars>
          <dgm:chMax val="1"/>
          <dgm:bulletEnabled val="1"/>
        </dgm:presLayoutVars>
      </dgm:prSet>
      <dgm:spPr/>
      <dgm:t>
        <a:bodyPr/>
        <a:lstStyle/>
        <a:p>
          <a:endParaRPr lang="en-US"/>
        </a:p>
      </dgm:t>
    </dgm:pt>
    <dgm:pt modelId="{D683C623-3007-4B4D-98BD-BC3718400237}" type="pres">
      <dgm:prSet presAssocID="{96AC9C8B-AA6A-4282-98A5-4835A9338E49}" presName="quadrant3" presStyleLbl="node1" presStyleIdx="2" presStyleCnt="4">
        <dgm:presLayoutVars>
          <dgm:chMax val="1"/>
          <dgm:bulletEnabled val="1"/>
        </dgm:presLayoutVars>
      </dgm:prSet>
      <dgm:spPr/>
      <dgm:t>
        <a:bodyPr/>
        <a:lstStyle/>
        <a:p>
          <a:endParaRPr lang="en-US"/>
        </a:p>
      </dgm:t>
    </dgm:pt>
    <dgm:pt modelId="{68CEB6BC-80CD-4808-AF8F-8E3E89B499B4}" type="pres">
      <dgm:prSet presAssocID="{96AC9C8B-AA6A-4282-98A5-4835A9338E49}" presName="quadrant4" presStyleLbl="node1" presStyleIdx="3" presStyleCnt="4">
        <dgm:presLayoutVars>
          <dgm:chMax val="1"/>
          <dgm:bulletEnabled val="1"/>
        </dgm:presLayoutVars>
      </dgm:prSet>
      <dgm:spPr/>
      <dgm:t>
        <a:bodyPr/>
        <a:lstStyle/>
        <a:p>
          <a:endParaRPr lang="en-US"/>
        </a:p>
      </dgm:t>
    </dgm:pt>
    <dgm:pt modelId="{7947F5EA-B3D6-4509-BC72-9AFE8EF646E2}" type="pres">
      <dgm:prSet presAssocID="{96AC9C8B-AA6A-4282-98A5-4835A9338E49}" presName="quadrantPlaceholder" presStyleCnt="0"/>
      <dgm:spPr/>
    </dgm:pt>
    <dgm:pt modelId="{9FB4EB90-C9CC-4371-A959-127383902C05}" type="pres">
      <dgm:prSet presAssocID="{96AC9C8B-AA6A-4282-98A5-4835A9338E49}" presName="center1" presStyleLbl="fgShp" presStyleIdx="0" presStyleCnt="2"/>
      <dgm:spPr/>
    </dgm:pt>
    <dgm:pt modelId="{25D39339-F9C1-45B2-B329-5BA07ED80CAA}" type="pres">
      <dgm:prSet presAssocID="{96AC9C8B-AA6A-4282-98A5-4835A9338E49}" presName="center2" presStyleLbl="fgShp" presStyleIdx="1" presStyleCnt="2"/>
      <dgm:spPr/>
    </dgm:pt>
  </dgm:ptLst>
  <dgm:cxnLst>
    <dgm:cxn modelId="{BD953EC4-744E-46FB-9CED-16B8B5DBEFCB}" type="presOf" srcId="{7F7FAF80-9DA8-47F8-865F-15AD5974E542}" destId="{FE5BEECB-E849-4B5E-8F68-FCD4674F3121}" srcOrd="1" destOrd="0" presId="urn:microsoft.com/office/officeart/2005/8/layout/cycle4"/>
    <dgm:cxn modelId="{231FD787-CD57-42E8-9E9C-15E22723FAE4}" type="presOf" srcId="{D5833022-4780-4385-8A9D-75A622C4A8C1}" destId="{7DBF8AA6-4BEF-4D16-8D78-8797DD65C74A}" srcOrd="0" destOrd="1" presId="urn:microsoft.com/office/officeart/2005/8/layout/cycle4"/>
    <dgm:cxn modelId="{C0E465F0-F014-42D0-9DBB-51AD881254F1}" srcId="{37E6AD19-A5B2-416C-B759-99D3534E7F17}" destId="{3A206B55-D09E-4050-8093-C9445996EA2A}" srcOrd="0" destOrd="0" parTransId="{8588BF52-033A-4238-B63A-6D13B0773BB2}" sibTransId="{B1B61C8D-3779-42A7-8609-41CE1A9F5FC9}"/>
    <dgm:cxn modelId="{6707F4C8-05F5-44BB-B0FD-989A5A4F39C8}" srcId="{E26A9E68-805B-4FC4-B21B-8A9AD98AB1BC}" destId="{D5833022-4780-4385-8A9D-75A622C4A8C1}" srcOrd="1" destOrd="0" parTransId="{EE223102-702B-4DF3-BC6F-21186F35E44D}" sibTransId="{1E5B1167-C51E-405B-9A7A-29923B171AC5}"/>
    <dgm:cxn modelId="{0CF28712-B147-46FE-9A58-29F1FEFCCFF1}" srcId="{E26A9E68-805B-4FC4-B21B-8A9AD98AB1BC}" destId="{7F7FAF80-9DA8-47F8-865F-15AD5974E542}" srcOrd="0" destOrd="0" parTransId="{2761038B-59CC-4E44-A15A-1DF5BFDB41C8}" sibTransId="{555C5B63-FE34-4418-A8F0-1A92B786BA5A}"/>
    <dgm:cxn modelId="{4D839020-816A-40FB-89A5-C665EBF6A605}" type="presOf" srcId="{3A206B55-D09E-4050-8093-C9445996EA2A}" destId="{4A529313-F38B-4008-9C1F-A54C95DBB0F5}" srcOrd="0" destOrd="0" presId="urn:microsoft.com/office/officeart/2005/8/layout/cycle4"/>
    <dgm:cxn modelId="{8433448C-1E34-4813-814B-AD738D465433}" type="presOf" srcId="{E26A9E68-805B-4FC4-B21B-8A9AD98AB1BC}" destId="{5C9E3A11-F197-4DBB-8138-F824BA9D8F5D}" srcOrd="0" destOrd="0" presId="urn:microsoft.com/office/officeart/2005/8/layout/cycle4"/>
    <dgm:cxn modelId="{D8EF7698-05BF-433E-97EF-1BE05B0820C7}" type="presOf" srcId="{25AA126B-FF80-44AE-A915-6043081CDCFF}" destId="{D50A3746-E682-48B0-B46E-8E3106A94492}" srcOrd="1" destOrd="1" presId="urn:microsoft.com/office/officeart/2005/8/layout/cycle4"/>
    <dgm:cxn modelId="{E3DF6F4F-6238-4E49-9952-29006678D7EC}" type="presOf" srcId="{215A8B41-DF71-478E-A4F3-4819BCFAB5E7}" destId="{A85A8E0B-3554-4C97-90A1-84A4EB1A1E64}" srcOrd="0" destOrd="0" presId="urn:microsoft.com/office/officeart/2005/8/layout/cycle4"/>
    <dgm:cxn modelId="{2C35E20A-A9F0-4AF6-AA5A-5EED454BE8A4}" srcId="{8A2753A5-31CA-4F4B-B7EB-EC512C0A1826}" destId="{8CE900E3-5EEE-48DA-861B-208F98684E06}" srcOrd="1" destOrd="0" parTransId="{E8874D86-3795-4C08-89A2-4894156773A8}" sibTransId="{C16BEEAD-13CB-4374-AD45-D48952E41A89}"/>
    <dgm:cxn modelId="{199B46CA-EE3F-4B97-B65F-3C8E4BE4DD71}" srcId="{96AC9C8B-AA6A-4282-98A5-4835A9338E49}" destId="{37E6AD19-A5B2-416C-B759-99D3534E7F17}" srcOrd="2" destOrd="0" parTransId="{39938723-7EE3-49C3-9E33-A6116E2A08E6}" sibTransId="{38C89FD1-4A81-489D-A433-6A546C0F9E7F}"/>
    <dgm:cxn modelId="{523D12C6-B9F7-4823-BA65-ABC8D9FD14D0}" type="presOf" srcId="{B5CF129F-6175-42B2-950F-7E3456CA71F5}" destId="{4A529313-F38B-4008-9C1F-A54C95DBB0F5}" srcOrd="0" destOrd="1" presId="urn:microsoft.com/office/officeart/2005/8/layout/cycle4"/>
    <dgm:cxn modelId="{A5F42C6B-9FAA-4DB5-B691-A238838E5C32}" srcId="{8A2753A5-31CA-4F4B-B7EB-EC512C0A1826}" destId="{946724DA-4DC3-4A6F-B6AC-DB0406E44197}" srcOrd="2" destOrd="0" parTransId="{511C4DAF-3C6F-4C12-B9F4-C4E906F13E85}" sibTransId="{E4BD12C9-727C-419C-AF38-0F2299E5E48B}"/>
    <dgm:cxn modelId="{79C89DD1-BE9B-4E0F-AEB6-27F67B2A5713}" type="presOf" srcId="{7C2B5DA3-154A-44FB-B80D-CCFFD4A2BC53}" destId="{BE9D0DA7-8FCF-4911-A9E4-BCA3B3884133}" srcOrd="0" destOrd="0" presId="urn:microsoft.com/office/officeart/2005/8/layout/cycle4"/>
    <dgm:cxn modelId="{9B5A256C-965B-4B62-9864-3D32A88B8953}" type="presOf" srcId="{EA84B301-E723-459F-BD99-DC544A014957}" destId="{4A529313-F38B-4008-9C1F-A54C95DBB0F5}" srcOrd="0" destOrd="2" presId="urn:microsoft.com/office/officeart/2005/8/layout/cycle4"/>
    <dgm:cxn modelId="{7AD3FE44-8630-489E-A0E0-8818784F2D3D}" type="presOf" srcId="{3A206B55-D09E-4050-8093-C9445996EA2A}" destId="{88A71120-A666-4A7C-8555-431B6B43C452}" srcOrd="1" destOrd="0" presId="urn:microsoft.com/office/officeart/2005/8/layout/cycle4"/>
    <dgm:cxn modelId="{6AF38D0A-4050-4DFF-ACC8-9BCE23E8BA41}" type="presOf" srcId="{2A46D2A8-B455-4597-B914-D881A9669EC1}" destId="{BE9D0DA7-8FCF-4911-A9E4-BCA3B3884133}" srcOrd="0" destOrd="2" presId="urn:microsoft.com/office/officeart/2005/8/layout/cycle4"/>
    <dgm:cxn modelId="{9D4A7BFA-DB4F-4E2A-AD79-5E5833C01BDB}" type="presOf" srcId="{946724DA-4DC3-4A6F-B6AC-DB0406E44197}" destId="{A85A8E0B-3554-4C97-90A1-84A4EB1A1E64}" srcOrd="0" destOrd="2" presId="urn:microsoft.com/office/officeart/2005/8/layout/cycle4"/>
    <dgm:cxn modelId="{7A00637F-A3BD-494F-ABCE-34DC699D4CAB}" type="presOf" srcId="{0CEA220F-A55E-4B3E-B986-687A62269CFB}" destId="{7DBF8AA6-4BEF-4D16-8D78-8797DD65C74A}" srcOrd="0" destOrd="2" presId="urn:microsoft.com/office/officeart/2005/8/layout/cycle4"/>
    <dgm:cxn modelId="{66DFB92D-559A-4526-B449-DA8FAC3BEC8D}" type="presOf" srcId="{7F7FAF80-9DA8-47F8-865F-15AD5974E542}" destId="{7DBF8AA6-4BEF-4D16-8D78-8797DD65C74A}" srcOrd="0" destOrd="0" presId="urn:microsoft.com/office/officeart/2005/8/layout/cycle4"/>
    <dgm:cxn modelId="{2083ECC8-1196-4116-8447-55D9166EEB9A}" srcId="{3A206B55-D09E-4050-8093-C9445996EA2A}" destId="{B5CF129F-6175-42B2-950F-7E3456CA71F5}" srcOrd="0" destOrd="0" parTransId="{4EDBEDEE-CB3A-4806-A968-542C28AFCEFF}" sibTransId="{5E4A3716-BFAA-4116-B5DE-E4B62AAE74C0}"/>
    <dgm:cxn modelId="{17BE7698-DD88-4D1D-8CB9-6E13FE849FD6}" srcId="{96AC9C8B-AA6A-4282-98A5-4835A9338E49}" destId="{40616303-2C63-4656-8BB3-D88C17FEA867}" srcOrd="3" destOrd="0" parTransId="{95B31138-9707-4306-94AB-68FCA25FEAB6}" sibTransId="{78BDDD90-9388-466C-BCF7-11ABB294550F}"/>
    <dgm:cxn modelId="{9A6D06AB-3540-452A-83B2-68A9CCDFE8D1}" type="presOf" srcId="{0CEA220F-A55E-4B3E-B986-687A62269CFB}" destId="{FE5BEECB-E849-4B5E-8F68-FCD4674F3121}" srcOrd="1" destOrd="2" presId="urn:microsoft.com/office/officeart/2005/8/layout/cycle4"/>
    <dgm:cxn modelId="{8677F1D5-1A38-4502-A534-DC6C54597E94}" type="presOf" srcId="{8CE900E3-5EEE-48DA-861B-208F98684E06}" destId="{736FFF82-FAAB-4B8A-8B71-7F8004B3A9AB}" srcOrd="1" destOrd="1" presId="urn:microsoft.com/office/officeart/2005/8/layout/cycle4"/>
    <dgm:cxn modelId="{957486BE-B4B8-466D-948C-EDA55B592317}" srcId="{3A206B55-D09E-4050-8093-C9445996EA2A}" destId="{EA84B301-E723-459F-BD99-DC544A014957}" srcOrd="1" destOrd="0" parTransId="{65C59C0E-289E-44AD-9098-FBC191635F9E}" sibTransId="{3C1A3C4A-60F0-4F87-8D81-7B4CB7B2CA6D}"/>
    <dgm:cxn modelId="{C1E3AA59-0A38-43E4-A6C7-F5613412CB09}" type="presOf" srcId="{40616303-2C63-4656-8BB3-D88C17FEA867}" destId="{68CEB6BC-80CD-4808-AF8F-8E3E89B499B4}" srcOrd="0" destOrd="0" presId="urn:microsoft.com/office/officeart/2005/8/layout/cycle4"/>
    <dgm:cxn modelId="{3E8DF830-B547-42E4-9BAC-FCE9F0393F5B}" type="presOf" srcId="{8CE900E3-5EEE-48DA-861B-208F98684E06}" destId="{A85A8E0B-3554-4C97-90A1-84A4EB1A1E64}" srcOrd="0" destOrd="1" presId="urn:microsoft.com/office/officeart/2005/8/layout/cycle4"/>
    <dgm:cxn modelId="{9FFF0EA8-A745-49C8-9593-0FDEEF756587}" type="presOf" srcId="{B5CF129F-6175-42B2-950F-7E3456CA71F5}" destId="{88A71120-A666-4A7C-8555-431B6B43C452}" srcOrd="1" destOrd="1" presId="urn:microsoft.com/office/officeart/2005/8/layout/cycle4"/>
    <dgm:cxn modelId="{843DEBC6-3397-4826-8D9B-25599D9A4023}" type="presOf" srcId="{EA84B301-E723-459F-BD99-DC544A014957}" destId="{88A71120-A666-4A7C-8555-431B6B43C452}" srcOrd="1" destOrd="2" presId="urn:microsoft.com/office/officeart/2005/8/layout/cycle4"/>
    <dgm:cxn modelId="{267E57B0-6242-4CFF-BEC5-E3A8B6C38483}" type="presOf" srcId="{37E6AD19-A5B2-416C-B759-99D3534E7F17}" destId="{D683C623-3007-4B4D-98BD-BC3718400237}" srcOrd="0" destOrd="0" presId="urn:microsoft.com/office/officeart/2005/8/layout/cycle4"/>
    <dgm:cxn modelId="{06719412-888F-4232-8D8C-076E481B62CE}" srcId="{E26A9E68-805B-4FC4-B21B-8A9AD98AB1BC}" destId="{0CEA220F-A55E-4B3E-B986-687A62269CFB}" srcOrd="2" destOrd="0" parTransId="{8FBF9902-EE41-4C62-99EB-79E63147EACC}" sibTransId="{FC0EA3B7-9297-4102-BB4F-547F69D96024}"/>
    <dgm:cxn modelId="{04F3A098-2FCB-42E7-B55A-A9C3A27EA924}" type="presOf" srcId="{25AA126B-FF80-44AE-A915-6043081CDCFF}" destId="{BE9D0DA7-8FCF-4911-A9E4-BCA3B3884133}" srcOrd="0" destOrd="1" presId="urn:microsoft.com/office/officeart/2005/8/layout/cycle4"/>
    <dgm:cxn modelId="{4CE29536-D55A-40FA-A29D-352991A1EE8E}" type="presOf" srcId="{7C2B5DA3-154A-44FB-B80D-CCFFD4A2BC53}" destId="{D50A3746-E682-48B0-B46E-8E3106A94492}" srcOrd="1" destOrd="0" presId="urn:microsoft.com/office/officeart/2005/8/layout/cycle4"/>
    <dgm:cxn modelId="{6FA4938F-D720-4E27-8348-BD8A159DE059}" srcId="{40616303-2C63-4656-8BB3-D88C17FEA867}" destId="{2A46D2A8-B455-4597-B914-D881A9669EC1}" srcOrd="2" destOrd="0" parTransId="{213FA5A7-8ABC-4397-8A49-4D101E47B4E5}" sibTransId="{7B446EC2-1DC6-4F96-BDC8-91430420DF64}"/>
    <dgm:cxn modelId="{ADCE28F2-D938-449E-BC74-3172D1F6634C}" type="presOf" srcId="{215A8B41-DF71-478E-A4F3-4819BCFAB5E7}" destId="{736FFF82-FAAB-4B8A-8B71-7F8004B3A9AB}" srcOrd="1" destOrd="0" presId="urn:microsoft.com/office/officeart/2005/8/layout/cycle4"/>
    <dgm:cxn modelId="{2A5CB27A-3769-4E48-829F-F124F2ADE079}" srcId="{40616303-2C63-4656-8BB3-D88C17FEA867}" destId="{25AA126B-FF80-44AE-A915-6043081CDCFF}" srcOrd="1" destOrd="0" parTransId="{8D1FCC9C-C5C5-4399-82F0-BAE7B0503BE4}" sibTransId="{B1C02F6F-1BEB-4D54-9624-67C5B8770B30}"/>
    <dgm:cxn modelId="{38FD331F-E352-423C-9D9B-4BA5B9DE435E}" srcId="{96AC9C8B-AA6A-4282-98A5-4835A9338E49}" destId="{E26A9E68-805B-4FC4-B21B-8A9AD98AB1BC}" srcOrd="1" destOrd="0" parTransId="{0EA05210-581E-4358-B399-6C7CD7DF0450}" sibTransId="{839F513C-8335-4ADD-ABD6-30CCD8183DFC}"/>
    <dgm:cxn modelId="{B5DDD761-92CA-4461-B601-D96656137A3E}" type="presOf" srcId="{2A46D2A8-B455-4597-B914-D881A9669EC1}" destId="{D50A3746-E682-48B0-B46E-8E3106A94492}" srcOrd="1" destOrd="2" presId="urn:microsoft.com/office/officeart/2005/8/layout/cycle4"/>
    <dgm:cxn modelId="{8A36A304-0161-4EDD-B9CD-CF4C4F186007}" srcId="{40616303-2C63-4656-8BB3-D88C17FEA867}" destId="{7C2B5DA3-154A-44FB-B80D-CCFFD4A2BC53}" srcOrd="0" destOrd="0" parTransId="{92CD5484-EFF3-4421-8289-CF97E966F18C}" sibTransId="{79D4320C-9641-438F-A0AA-69BB990D91EB}"/>
    <dgm:cxn modelId="{DFA776DF-453D-4C23-B34C-CC151C1763B3}" type="presOf" srcId="{96AC9C8B-AA6A-4282-98A5-4835A9338E49}" destId="{B28376F1-6BD7-4799-B090-583862ED2770}" srcOrd="0" destOrd="0" presId="urn:microsoft.com/office/officeart/2005/8/layout/cycle4"/>
    <dgm:cxn modelId="{369165F4-0EF2-467D-84E9-7196C74A3D7D}" type="presOf" srcId="{8A2753A5-31CA-4F4B-B7EB-EC512C0A1826}" destId="{DA6CBF5B-9BBC-4DF6-8D53-44E1C4EBEFDE}" srcOrd="0" destOrd="0" presId="urn:microsoft.com/office/officeart/2005/8/layout/cycle4"/>
    <dgm:cxn modelId="{96F5315D-A354-443F-BCBF-6135F7A32688}" srcId="{8A2753A5-31CA-4F4B-B7EB-EC512C0A1826}" destId="{215A8B41-DF71-478E-A4F3-4819BCFAB5E7}" srcOrd="0" destOrd="0" parTransId="{C691760A-AA46-4B92-9F15-492E1B4428D9}" sibTransId="{22FD832E-36D7-425D-9C75-193D3E90A07A}"/>
    <dgm:cxn modelId="{F611C4B3-8E84-4268-9ED4-F079A485FD0D}" srcId="{96AC9C8B-AA6A-4282-98A5-4835A9338E49}" destId="{8A2753A5-31CA-4F4B-B7EB-EC512C0A1826}" srcOrd="0" destOrd="0" parTransId="{0AF61577-D2E3-472C-939D-225DE376810F}" sibTransId="{94228DFA-4084-4219-B46C-C1AAC7AB9720}"/>
    <dgm:cxn modelId="{289F8663-13B1-4573-9FA5-381F1C1ACA1D}" type="presOf" srcId="{D5833022-4780-4385-8A9D-75A622C4A8C1}" destId="{FE5BEECB-E849-4B5E-8F68-FCD4674F3121}" srcOrd="1" destOrd="1" presId="urn:microsoft.com/office/officeart/2005/8/layout/cycle4"/>
    <dgm:cxn modelId="{1482D00B-7EBF-4668-B479-84B3445544FA}" type="presOf" srcId="{946724DA-4DC3-4A6F-B6AC-DB0406E44197}" destId="{736FFF82-FAAB-4B8A-8B71-7F8004B3A9AB}" srcOrd="1" destOrd="2" presId="urn:microsoft.com/office/officeart/2005/8/layout/cycle4"/>
    <dgm:cxn modelId="{B19B9D05-359F-4A44-A972-43E3AF58862E}" type="presParOf" srcId="{B28376F1-6BD7-4799-B090-583862ED2770}" destId="{CEDF6A22-477C-4B59-97E6-AB016A3276FE}" srcOrd="0" destOrd="0" presId="urn:microsoft.com/office/officeart/2005/8/layout/cycle4"/>
    <dgm:cxn modelId="{93D86A58-254A-4633-A85E-5CA25B89EA05}" type="presParOf" srcId="{CEDF6A22-477C-4B59-97E6-AB016A3276FE}" destId="{935AA932-AA58-4B8B-A96C-A6BFC96967BE}" srcOrd="0" destOrd="0" presId="urn:microsoft.com/office/officeart/2005/8/layout/cycle4"/>
    <dgm:cxn modelId="{9C889399-FF84-468A-A9D7-F5978885AED5}" type="presParOf" srcId="{935AA932-AA58-4B8B-A96C-A6BFC96967BE}" destId="{A85A8E0B-3554-4C97-90A1-84A4EB1A1E64}" srcOrd="0" destOrd="0" presId="urn:microsoft.com/office/officeart/2005/8/layout/cycle4"/>
    <dgm:cxn modelId="{1CB866EA-8DA3-489B-9BD4-B01D85C2A5B6}" type="presParOf" srcId="{935AA932-AA58-4B8B-A96C-A6BFC96967BE}" destId="{736FFF82-FAAB-4B8A-8B71-7F8004B3A9AB}" srcOrd="1" destOrd="0" presId="urn:microsoft.com/office/officeart/2005/8/layout/cycle4"/>
    <dgm:cxn modelId="{38AAABE3-39BD-485A-B820-B0DD437867B1}" type="presParOf" srcId="{CEDF6A22-477C-4B59-97E6-AB016A3276FE}" destId="{789C38F5-6547-4842-8D4D-73EA46245226}" srcOrd="1" destOrd="0" presId="urn:microsoft.com/office/officeart/2005/8/layout/cycle4"/>
    <dgm:cxn modelId="{67616A68-1996-4D4C-BA20-E175DF65E658}" type="presParOf" srcId="{789C38F5-6547-4842-8D4D-73EA46245226}" destId="{7DBF8AA6-4BEF-4D16-8D78-8797DD65C74A}" srcOrd="0" destOrd="0" presId="urn:microsoft.com/office/officeart/2005/8/layout/cycle4"/>
    <dgm:cxn modelId="{2EC92D6D-D6CF-4B68-A911-6F8EFB4420F4}" type="presParOf" srcId="{789C38F5-6547-4842-8D4D-73EA46245226}" destId="{FE5BEECB-E849-4B5E-8F68-FCD4674F3121}" srcOrd="1" destOrd="0" presId="urn:microsoft.com/office/officeart/2005/8/layout/cycle4"/>
    <dgm:cxn modelId="{39AA90C7-F22F-4E05-9C7A-6556FBF1DACC}" type="presParOf" srcId="{CEDF6A22-477C-4B59-97E6-AB016A3276FE}" destId="{9E7ECA18-E818-41EF-9EDC-208DA89F1433}" srcOrd="2" destOrd="0" presId="urn:microsoft.com/office/officeart/2005/8/layout/cycle4"/>
    <dgm:cxn modelId="{708D36A8-17C0-4E6F-85A6-CCA3D29E4A67}" type="presParOf" srcId="{9E7ECA18-E818-41EF-9EDC-208DA89F1433}" destId="{4A529313-F38B-4008-9C1F-A54C95DBB0F5}" srcOrd="0" destOrd="0" presId="urn:microsoft.com/office/officeart/2005/8/layout/cycle4"/>
    <dgm:cxn modelId="{52B45911-0852-451A-8771-8B08448BF465}" type="presParOf" srcId="{9E7ECA18-E818-41EF-9EDC-208DA89F1433}" destId="{88A71120-A666-4A7C-8555-431B6B43C452}" srcOrd="1" destOrd="0" presId="urn:microsoft.com/office/officeart/2005/8/layout/cycle4"/>
    <dgm:cxn modelId="{9593B019-5375-422E-97C6-46D0F5D353E4}" type="presParOf" srcId="{CEDF6A22-477C-4B59-97E6-AB016A3276FE}" destId="{2A8F2C8C-8A10-4EE8-A5B8-C991454A652D}" srcOrd="3" destOrd="0" presId="urn:microsoft.com/office/officeart/2005/8/layout/cycle4"/>
    <dgm:cxn modelId="{AE3FB91D-BDB8-4ACA-9001-80F7B23A5840}" type="presParOf" srcId="{2A8F2C8C-8A10-4EE8-A5B8-C991454A652D}" destId="{BE9D0DA7-8FCF-4911-A9E4-BCA3B3884133}" srcOrd="0" destOrd="0" presId="urn:microsoft.com/office/officeart/2005/8/layout/cycle4"/>
    <dgm:cxn modelId="{00022082-79B8-455E-AAB6-E2FCB3FD0FCD}" type="presParOf" srcId="{2A8F2C8C-8A10-4EE8-A5B8-C991454A652D}" destId="{D50A3746-E682-48B0-B46E-8E3106A94492}" srcOrd="1" destOrd="0" presId="urn:microsoft.com/office/officeart/2005/8/layout/cycle4"/>
    <dgm:cxn modelId="{09810F6D-ABAC-40E1-99D4-06147ABD8634}" type="presParOf" srcId="{CEDF6A22-477C-4B59-97E6-AB016A3276FE}" destId="{4B21003D-446E-4700-A575-E29EF07D776D}" srcOrd="4" destOrd="0" presId="urn:microsoft.com/office/officeart/2005/8/layout/cycle4"/>
    <dgm:cxn modelId="{3FB55A21-BF1C-46D6-8313-5F5525AE3C7D}" type="presParOf" srcId="{B28376F1-6BD7-4799-B090-583862ED2770}" destId="{B55CE7EA-E880-4609-9B87-40F72DA450C9}" srcOrd="1" destOrd="0" presId="urn:microsoft.com/office/officeart/2005/8/layout/cycle4"/>
    <dgm:cxn modelId="{4660D9B2-04FF-4C0D-8E35-0BC3BE31B79E}" type="presParOf" srcId="{B55CE7EA-E880-4609-9B87-40F72DA450C9}" destId="{DA6CBF5B-9BBC-4DF6-8D53-44E1C4EBEFDE}" srcOrd="0" destOrd="0" presId="urn:microsoft.com/office/officeart/2005/8/layout/cycle4"/>
    <dgm:cxn modelId="{86C52A76-D3F1-4818-8E82-8BC1DA91BEA8}" type="presParOf" srcId="{B55CE7EA-E880-4609-9B87-40F72DA450C9}" destId="{5C9E3A11-F197-4DBB-8138-F824BA9D8F5D}" srcOrd="1" destOrd="0" presId="urn:microsoft.com/office/officeart/2005/8/layout/cycle4"/>
    <dgm:cxn modelId="{EDAAE965-3127-452C-BD91-C64F71751414}" type="presParOf" srcId="{B55CE7EA-E880-4609-9B87-40F72DA450C9}" destId="{D683C623-3007-4B4D-98BD-BC3718400237}" srcOrd="2" destOrd="0" presId="urn:microsoft.com/office/officeart/2005/8/layout/cycle4"/>
    <dgm:cxn modelId="{7A642010-1E04-4667-837A-ED1053008D8D}" type="presParOf" srcId="{B55CE7EA-E880-4609-9B87-40F72DA450C9}" destId="{68CEB6BC-80CD-4808-AF8F-8E3E89B499B4}" srcOrd="3" destOrd="0" presId="urn:microsoft.com/office/officeart/2005/8/layout/cycle4"/>
    <dgm:cxn modelId="{CEA83A00-FE5C-44C6-B785-3C145850BE4B}" type="presParOf" srcId="{B55CE7EA-E880-4609-9B87-40F72DA450C9}" destId="{7947F5EA-B3D6-4509-BC72-9AFE8EF646E2}" srcOrd="4" destOrd="0" presId="urn:microsoft.com/office/officeart/2005/8/layout/cycle4"/>
    <dgm:cxn modelId="{0FEED488-C871-406F-92BC-133335A6B9DB}" type="presParOf" srcId="{B28376F1-6BD7-4799-B090-583862ED2770}" destId="{9FB4EB90-C9CC-4371-A959-127383902C05}" srcOrd="2" destOrd="0" presId="urn:microsoft.com/office/officeart/2005/8/layout/cycle4"/>
    <dgm:cxn modelId="{F65D1B08-1778-42DC-9343-17CAF4307440}" type="presParOf" srcId="{B28376F1-6BD7-4799-B090-583862ED2770}" destId="{25D39339-F9C1-45B2-B329-5BA07ED80CA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2BD62-3810-4F52-BEAC-D911C960CF86}" type="doc">
      <dgm:prSet loTypeId="urn:microsoft.com/office/officeart/2005/8/layout/pyramid2" loCatId="pyramid" qsTypeId="urn:microsoft.com/office/officeart/2005/8/quickstyle/simple1" qsCatId="simple" csTypeId="urn:microsoft.com/office/officeart/2005/8/colors/accent1_2" csCatId="accent1" phldr="1"/>
      <dgm:spPr/>
    </dgm:pt>
    <dgm:pt modelId="{134EAA39-50FF-4842-8A62-EAA1DA696204}">
      <dgm:prSet phldrT="[Text]"/>
      <dgm:spPr/>
      <dgm:t>
        <a:bodyPr/>
        <a:lstStyle/>
        <a:p>
          <a:r>
            <a:rPr lang="en-US" dirty="0" smtClean="0"/>
            <a:t>Experience</a:t>
          </a:r>
          <a:endParaRPr lang="en-US" dirty="0"/>
        </a:p>
      </dgm:t>
    </dgm:pt>
    <dgm:pt modelId="{60735EED-1777-4A9B-AD45-9DFE415FD4FD}" type="parTrans" cxnId="{965ACCBA-E532-4045-A02B-BBC13791F506}">
      <dgm:prSet/>
      <dgm:spPr/>
      <dgm:t>
        <a:bodyPr/>
        <a:lstStyle/>
        <a:p>
          <a:endParaRPr lang="en-US"/>
        </a:p>
      </dgm:t>
    </dgm:pt>
    <dgm:pt modelId="{C7F41911-7C31-4DEA-A2ED-705DF9AB58D0}" type="sibTrans" cxnId="{965ACCBA-E532-4045-A02B-BBC13791F506}">
      <dgm:prSet/>
      <dgm:spPr/>
      <dgm:t>
        <a:bodyPr/>
        <a:lstStyle/>
        <a:p>
          <a:endParaRPr lang="en-US"/>
        </a:p>
      </dgm:t>
    </dgm:pt>
    <dgm:pt modelId="{66670421-CA3E-466B-A13A-47C66DD7DE6C}">
      <dgm:prSet phldrT="[Text]"/>
      <dgm:spPr/>
      <dgm:t>
        <a:bodyPr/>
        <a:lstStyle/>
        <a:p>
          <a:r>
            <a:rPr lang="en-US" dirty="0" smtClean="0"/>
            <a:t>Leadership</a:t>
          </a:r>
          <a:endParaRPr lang="en-US" dirty="0"/>
        </a:p>
      </dgm:t>
    </dgm:pt>
    <dgm:pt modelId="{544D5BDC-4626-4A3B-91FF-189A7E871880}" type="parTrans" cxnId="{324D96C2-CC61-454D-B9F8-847EAE76A7A9}">
      <dgm:prSet/>
      <dgm:spPr/>
      <dgm:t>
        <a:bodyPr/>
        <a:lstStyle/>
        <a:p>
          <a:endParaRPr lang="en-US"/>
        </a:p>
      </dgm:t>
    </dgm:pt>
    <dgm:pt modelId="{85A6C00F-2C7E-4EF5-AB9D-D79625AF3E07}" type="sibTrans" cxnId="{324D96C2-CC61-454D-B9F8-847EAE76A7A9}">
      <dgm:prSet/>
      <dgm:spPr/>
      <dgm:t>
        <a:bodyPr/>
        <a:lstStyle/>
        <a:p>
          <a:endParaRPr lang="en-US"/>
        </a:p>
      </dgm:t>
    </dgm:pt>
    <dgm:pt modelId="{39FB9451-F9A6-4FD7-8409-695EF24097C2}">
      <dgm:prSet phldrT="[Text]"/>
      <dgm:spPr/>
      <dgm:t>
        <a:bodyPr/>
        <a:lstStyle/>
        <a:p>
          <a:r>
            <a:rPr lang="en-US" dirty="0" smtClean="0"/>
            <a:t>Choice</a:t>
          </a:r>
          <a:endParaRPr lang="en-US" dirty="0"/>
        </a:p>
      </dgm:t>
    </dgm:pt>
    <dgm:pt modelId="{D58EE8D7-D32F-4414-97D8-6189AC56FA1E}" type="parTrans" cxnId="{575F0E03-D7A0-445B-882D-19521ECD7305}">
      <dgm:prSet/>
      <dgm:spPr/>
      <dgm:t>
        <a:bodyPr/>
        <a:lstStyle/>
        <a:p>
          <a:endParaRPr lang="en-US"/>
        </a:p>
      </dgm:t>
    </dgm:pt>
    <dgm:pt modelId="{B04B5B8B-0B50-4231-AC52-09E85D03F304}" type="sibTrans" cxnId="{575F0E03-D7A0-445B-882D-19521ECD7305}">
      <dgm:prSet/>
      <dgm:spPr/>
      <dgm:t>
        <a:bodyPr/>
        <a:lstStyle/>
        <a:p>
          <a:endParaRPr lang="en-US"/>
        </a:p>
      </dgm:t>
    </dgm:pt>
    <dgm:pt modelId="{E743F661-19E9-4AC5-A81C-1C13F6A1FDE7}" type="pres">
      <dgm:prSet presAssocID="{DF12BD62-3810-4F52-BEAC-D911C960CF86}" presName="compositeShape" presStyleCnt="0">
        <dgm:presLayoutVars>
          <dgm:dir/>
          <dgm:resizeHandles/>
        </dgm:presLayoutVars>
      </dgm:prSet>
      <dgm:spPr/>
    </dgm:pt>
    <dgm:pt modelId="{618A090C-646B-4928-AE6F-595ED49B0CAE}" type="pres">
      <dgm:prSet presAssocID="{DF12BD62-3810-4F52-BEAC-D911C960CF86}" presName="pyramid" presStyleLbl="node1" presStyleIdx="0" presStyleCnt="1" custLinFactNeighborY="734"/>
      <dgm:spPr/>
    </dgm:pt>
    <dgm:pt modelId="{5B03DAAB-FFE9-4843-A3E2-7213BC29879E}" type="pres">
      <dgm:prSet presAssocID="{DF12BD62-3810-4F52-BEAC-D911C960CF86}" presName="theList" presStyleCnt="0"/>
      <dgm:spPr/>
    </dgm:pt>
    <dgm:pt modelId="{D78C9F8D-ACB0-4E84-B381-5EE144277021}" type="pres">
      <dgm:prSet presAssocID="{134EAA39-50FF-4842-8A62-EAA1DA696204}" presName="aNode" presStyleLbl="fgAcc1" presStyleIdx="0" presStyleCnt="3">
        <dgm:presLayoutVars>
          <dgm:bulletEnabled val="1"/>
        </dgm:presLayoutVars>
      </dgm:prSet>
      <dgm:spPr/>
      <dgm:t>
        <a:bodyPr/>
        <a:lstStyle/>
        <a:p>
          <a:endParaRPr lang="en-US"/>
        </a:p>
      </dgm:t>
    </dgm:pt>
    <dgm:pt modelId="{8B58C8DD-525F-454A-8FFF-F7FD313F2CCB}" type="pres">
      <dgm:prSet presAssocID="{134EAA39-50FF-4842-8A62-EAA1DA696204}" presName="aSpace" presStyleCnt="0"/>
      <dgm:spPr/>
    </dgm:pt>
    <dgm:pt modelId="{974FF910-822E-4FE4-89E4-548B61370039}" type="pres">
      <dgm:prSet presAssocID="{66670421-CA3E-466B-A13A-47C66DD7DE6C}" presName="aNode" presStyleLbl="fgAcc1" presStyleIdx="1" presStyleCnt="3">
        <dgm:presLayoutVars>
          <dgm:bulletEnabled val="1"/>
        </dgm:presLayoutVars>
      </dgm:prSet>
      <dgm:spPr/>
      <dgm:t>
        <a:bodyPr/>
        <a:lstStyle/>
        <a:p>
          <a:endParaRPr lang="en-US"/>
        </a:p>
      </dgm:t>
    </dgm:pt>
    <dgm:pt modelId="{6D15D4B7-771D-4EB2-931C-4DEE2BBFF1CE}" type="pres">
      <dgm:prSet presAssocID="{66670421-CA3E-466B-A13A-47C66DD7DE6C}" presName="aSpace" presStyleCnt="0"/>
      <dgm:spPr/>
    </dgm:pt>
    <dgm:pt modelId="{26403EE5-CDA7-4341-98A3-69FD04936C50}" type="pres">
      <dgm:prSet presAssocID="{39FB9451-F9A6-4FD7-8409-695EF24097C2}" presName="aNode" presStyleLbl="fgAcc1" presStyleIdx="2" presStyleCnt="3">
        <dgm:presLayoutVars>
          <dgm:bulletEnabled val="1"/>
        </dgm:presLayoutVars>
      </dgm:prSet>
      <dgm:spPr/>
      <dgm:t>
        <a:bodyPr/>
        <a:lstStyle/>
        <a:p>
          <a:endParaRPr lang="en-US"/>
        </a:p>
      </dgm:t>
    </dgm:pt>
    <dgm:pt modelId="{C992BFA3-EB12-40E2-AE53-1FA1DCD0D01E}" type="pres">
      <dgm:prSet presAssocID="{39FB9451-F9A6-4FD7-8409-695EF24097C2}" presName="aSpace" presStyleCnt="0"/>
      <dgm:spPr/>
    </dgm:pt>
  </dgm:ptLst>
  <dgm:cxnLst>
    <dgm:cxn modelId="{06A4B6E6-65C9-4DC1-BCD3-44ABE179A573}" type="presOf" srcId="{DF12BD62-3810-4F52-BEAC-D911C960CF86}" destId="{E743F661-19E9-4AC5-A81C-1C13F6A1FDE7}" srcOrd="0" destOrd="0" presId="urn:microsoft.com/office/officeart/2005/8/layout/pyramid2"/>
    <dgm:cxn modelId="{575F0E03-D7A0-445B-882D-19521ECD7305}" srcId="{DF12BD62-3810-4F52-BEAC-D911C960CF86}" destId="{39FB9451-F9A6-4FD7-8409-695EF24097C2}" srcOrd="2" destOrd="0" parTransId="{D58EE8D7-D32F-4414-97D8-6189AC56FA1E}" sibTransId="{B04B5B8B-0B50-4231-AC52-09E85D03F304}"/>
    <dgm:cxn modelId="{965ACCBA-E532-4045-A02B-BBC13791F506}" srcId="{DF12BD62-3810-4F52-BEAC-D911C960CF86}" destId="{134EAA39-50FF-4842-8A62-EAA1DA696204}" srcOrd="0" destOrd="0" parTransId="{60735EED-1777-4A9B-AD45-9DFE415FD4FD}" sibTransId="{C7F41911-7C31-4DEA-A2ED-705DF9AB58D0}"/>
    <dgm:cxn modelId="{324D96C2-CC61-454D-B9F8-847EAE76A7A9}" srcId="{DF12BD62-3810-4F52-BEAC-D911C960CF86}" destId="{66670421-CA3E-466B-A13A-47C66DD7DE6C}" srcOrd="1" destOrd="0" parTransId="{544D5BDC-4626-4A3B-91FF-189A7E871880}" sibTransId="{85A6C00F-2C7E-4EF5-AB9D-D79625AF3E07}"/>
    <dgm:cxn modelId="{0CA301C9-DFCC-46C4-AE3E-70F2934078B2}" type="presOf" srcId="{66670421-CA3E-466B-A13A-47C66DD7DE6C}" destId="{974FF910-822E-4FE4-89E4-548B61370039}" srcOrd="0" destOrd="0" presId="urn:microsoft.com/office/officeart/2005/8/layout/pyramid2"/>
    <dgm:cxn modelId="{BDA40D10-0895-405E-B7BC-B5FABF5796FD}" type="presOf" srcId="{134EAA39-50FF-4842-8A62-EAA1DA696204}" destId="{D78C9F8D-ACB0-4E84-B381-5EE144277021}" srcOrd="0" destOrd="0" presId="urn:microsoft.com/office/officeart/2005/8/layout/pyramid2"/>
    <dgm:cxn modelId="{A32F55D0-030D-4570-B851-4269C145C2B2}" type="presOf" srcId="{39FB9451-F9A6-4FD7-8409-695EF24097C2}" destId="{26403EE5-CDA7-4341-98A3-69FD04936C50}" srcOrd="0" destOrd="0" presId="urn:microsoft.com/office/officeart/2005/8/layout/pyramid2"/>
    <dgm:cxn modelId="{CBFE56D7-E92A-4118-A356-28D5A171B5A7}" type="presParOf" srcId="{E743F661-19E9-4AC5-A81C-1C13F6A1FDE7}" destId="{618A090C-646B-4928-AE6F-595ED49B0CAE}" srcOrd="0" destOrd="0" presId="urn:microsoft.com/office/officeart/2005/8/layout/pyramid2"/>
    <dgm:cxn modelId="{DC35D055-6A17-47D9-82B1-CFA0088BCBDF}" type="presParOf" srcId="{E743F661-19E9-4AC5-A81C-1C13F6A1FDE7}" destId="{5B03DAAB-FFE9-4843-A3E2-7213BC29879E}" srcOrd="1" destOrd="0" presId="urn:microsoft.com/office/officeart/2005/8/layout/pyramid2"/>
    <dgm:cxn modelId="{9D309ABF-C118-41AD-969C-B2A926ECDF2E}" type="presParOf" srcId="{5B03DAAB-FFE9-4843-A3E2-7213BC29879E}" destId="{D78C9F8D-ACB0-4E84-B381-5EE144277021}" srcOrd="0" destOrd="0" presId="urn:microsoft.com/office/officeart/2005/8/layout/pyramid2"/>
    <dgm:cxn modelId="{F98F4214-6C61-41F5-9AE0-816155FE4931}" type="presParOf" srcId="{5B03DAAB-FFE9-4843-A3E2-7213BC29879E}" destId="{8B58C8DD-525F-454A-8FFF-F7FD313F2CCB}" srcOrd="1" destOrd="0" presId="urn:microsoft.com/office/officeart/2005/8/layout/pyramid2"/>
    <dgm:cxn modelId="{86A8444C-C28F-49F2-BDEE-52C0C7D007B6}" type="presParOf" srcId="{5B03DAAB-FFE9-4843-A3E2-7213BC29879E}" destId="{974FF910-822E-4FE4-89E4-548B61370039}" srcOrd="2" destOrd="0" presId="urn:microsoft.com/office/officeart/2005/8/layout/pyramid2"/>
    <dgm:cxn modelId="{D220C4AB-BB22-40B3-88FD-88C6880771D4}" type="presParOf" srcId="{5B03DAAB-FFE9-4843-A3E2-7213BC29879E}" destId="{6D15D4B7-771D-4EB2-931C-4DEE2BBFF1CE}" srcOrd="3" destOrd="0" presId="urn:microsoft.com/office/officeart/2005/8/layout/pyramid2"/>
    <dgm:cxn modelId="{846FF2D3-E64F-4E7D-ADFB-BE2150BDE5B5}" type="presParOf" srcId="{5B03DAAB-FFE9-4843-A3E2-7213BC29879E}" destId="{26403EE5-CDA7-4341-98A3-69FD04936C50}" srcOrd="4" destOrd="0" presId="urn:microsoft.com/office/officeart/2005/8/layout/pyramid2"/>
    <dgm:cxn modelId="{F70009E1-0EEC-4852-A98A-A7AD36CA53BE}" type="presParOf" srcId="{5B03DAAB-FFE9-4843-A3E2-7213BC29879E}" destId="{C992BFA3-EB12-40E2-AE53-1FA1DCD0D01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AC9C8B-AA6A-4282-98A5-4835A9338E4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8A2753A5-31CA-4F4B-B7EB-EC512C0A1826}">
      <dgm:prSet phldrT="[Text]"/>
      <dgm:spPr/>
      <dgm:t>
        <a:bodyPr/>
        <a:lstStyle/>
        <a:p>
          <a:r>
            <a:rPr lang="en-US" dirty="0" smtClean="0"/>
            <a:t>Threat</a:t>
          </a:r>
          <a:endParaRPr lang="en-US" dirty="0"/>
        </a:p>
      </dgm:t>
    </dgm:pt>
    <dgm:pt modelId="{0AF61577-D2E3-472C-939D-225DE376810F}" type="parTrans" cxnId="{F611C4B3-8E84-4268-9ED4-F079A485FD0D}">
      <dgm:prSet/>
      <dgm:spPr/>
      <dgm:t>
        <a:bodyPr/>
        <a:lstStyle/>
        <a:p>
          <a:endParaRPr lang="en-US"/>
        </a:p>
      </dgm:t>
    </dgm:pt>
    <dgm:pt modelId="{94228DFA-4084-4219-B46C-C1AAC7AB9720}" type="sibTrans" cxnId="{F611C4B3-8E84-4268-9ED4-F079A485FD0D}">
      <dgm:prSet/>
      <dgm:spPr/>
      <dgm:t>
        <a:bodyPr/>
        <a:lstStyle/>
        <a:p>
          <a:endParaRPr lang="en-US"/>
        </a:p>
      </dgm:t>
    </dgm:pt>
    <dgm:pt modelId="{215A8B41-DF71-478E-A4F3-4819BCFAB5E7}">
      <dgm:prSet phldrT="[Text]"/>
      <dgm:spPr/>
      <dgm:t>
        <a:bodyPr/>
        <a:lstStyle/>
        <a:p>
          <a:r>
            <a:rPr lang="en-US" dirty="0" smtClean="0"/>
            <a:t>Price</a:t>
          </a:r>
          <a:endParaRPr lang="en-US" dirty="0"/>
        </a:p>
      </dgm:t>
    </dgm:pt>
    <dgm:pt modelId="{C691760A-AA46-4B92-9F15-492E1B4428D9}" type="parTrans" cxnId="{96F5315D-A354-443F-BCBF-6135F7A32688}">
      <dgm:prSet/>
      <dgm:spPr/>
      <dgm:t>
        <a:bodyPr/>
        <a:lstStyle/>
        <a:p>
          <a:endParaRPr lang="en-US"/>
        </a:p>
      </dgm:t>
    </dgm:pt>
    <dgm:pt modelId="{22FD832E-36D7-425D-9C75-193D3E90A07A}" type="sibTrans" cxnId="{96F5315D-A354-443F-BCBF-6135F7A32688}">
      <dgm:prSet/>
      <dgm:spPr/>
      <dgm:t>
        <a:bodyPr/>
        <a:lstStyle/>
        <a:p>
          <a:endParaRPr lang="en-US"/>
        </a:p>
      </dgm:t>
    </dgm:pt>
    <dgm:pt modelId="{E26A9E68-805B-4FC4-B21B-8A9AD98AB1BC}">
      <dgm:prSet phldrT="[Text]"/>
      <dgm:spPr/>
      <dgm:t>
        <a:bodyPr/>
        <a:lstStyle/>
        <a:p>
          <a:r>
            <a:rPr lang="en-US" dirty="0" smtClean="0"/>
            <a:t>Strength</a:t>
          </a:r>
          <a:endParaRPr lang="en-US" dirty="0"/>
        </a:p>
      </dgm:t>
    </dgm:pt>
    <dgm:pt modelId="{0EA05210-581E-4358-B399-6C7CD7DF0450}" type="parTrans" cxnId="{38FD331F-E352-423C-9D9B-4BA5B9DE435E}">
      <dgm:prSet/>
      <dgm:spPr/>
      <dgm:t>
        <a:bodyPr/>
        <a:lstStyle/>
        <a:p>
          <a:endParaRPr lang="en-US"/>
        </a:p>
      </dgm:t>
    </dgm:pt>
    <dgm:pt modelId="{839F513C-8335-4ADD-ABD6-30CCD8183DFC}" type="sibTrans" cxnId="{38FD331F-E352-423C-9D9B-4BA5B9DE435E}">
      <dgm:prSet/>
      <dgm:spPr/>
      <dgm:t>
        <a:bodyPr/>
        <a:lstStyle/>
        <a:p>
          <a:endParaRPr lang="en-US"/>
        </a:p>
      </dgm:t>
    </dgm:pt>
    <dgm:pt modelId="{7F7FAF80-9DA8-47F8-865F-15AD5974E542}">
      <dgm:prSet phldrT="[Text]"/>
      <dgm:spPr/>
      <dgm:t>
        <a:bodyPr/>
        <a:lstStyle/>
        <a:p>
          <a:r>
            <a:rPr lang="en-US" dirty="0" smtClean="0"/>
            <a:t>Sales force/MDT </a:t>
          </a:r>
          <a:endParaRPr lang="en-US" dirty="0"/>
        </a:p>
      </dgm:t>
    </dgm:pt>
    <dgm:pt modelId="{2761038B-59CC-4E44-A15A-1DF5BFDB41C8}" type="parTrans" cxnId="{0CF28712-B147-46FE-9A58-29F1FEFCCFF1}">
      <dgm:prSet/>
      <dgm:spPr/>
      <dgm:t>
        <a:bodyPr/>
        <a:lstStyle/>
        <a:p>
          <a:endParaRPr lang="en-US"/>
        </a:p>
      </dgm:t>
    </dgm:pt>
    <dgm:pt modelId="{555C5B63-FE34-4418-A8F0-1A92B786BA5A}" type="sibTrans" cxnId="{0CF28712-B147-46FE-9A58-29F1FEFCCFF1}">
      <dgm:prSet/>
      <dgm:spPr/>
      <dgm:t>
        <a:bodyPr/>
        <a:lstStyle/>
        <a:p>
          <a:endParaRPr lang="en-US"/>
        </a:p>
      </dgm:t>
    </dgm:pt>
    <dgm:pt modelId="{37E6AD19-A5B2-416C-B759-99D3534E7F17}">
      <dgm:prSet phldrT="[Text]"/>
      <dgm:spPr/>
      <dgm:t>
        <a:bodyPr/>
        <a:lstStyle/>
        <a:p>
          <a:r>
            <a:rPr lang="en-US" dirty="0" smtClean="0"/>
            <a:t>Weakness</a:t>
          </a:r>
          <a:endParaRPr lang="en-US" dirty="0"/>
        </a:p>
      </dgm:t>
    </dgm:pt>
    <dgm:pt modelId="{39938723-7EE3-49C3-9E33-A6116E2A08E6}" type="parTrans" cxnId="{199B46CA-EE3F-4B97-B65F-3C8E4BE4DD71}">
      <dgm:prSet/>
      <dgm:spPr/>
      <dgm:t>
        <a:bodyPr/>
        <a:lstStyle/>
        <a:p>
          <a:endParaRPr lang="en-US"/>
        </a:p>
      </dgm:t>
    </dgm:pt>
    <dgm:pt modelId="{38C89FD1-4A81-489D-A433-6A546C0F9E7F}" type="sibTrans" cxnId="{199B46CA-EE3F-4B97-B65F-3C8E4BE4DD71}">
      <dgm:prSet/>
      <dgm:spPr/>
      <dgm:t>
        <a:bodyPr/>
        <a:lstStyle/>
        <a:p>
          <a:endParaRPr lang="en-US"/>
        </a:p>
      </dgm:t>
    </dgm:pt>
    <dgm:pt modelId="{3A206B55-D09E-4050-8093-C9445996EA2A}">
      <dgm:prSet phldrT="[Text]"/>
      <dgm:spPr/>
      <dgm:t>
        <a:bodyPr/>
        <a:lstStyle/>
        <a:p>
          <a:r>
            <a:rPr lang="en-US" dirty="0" smtClean="0"/>
            <a:t>Technology limitations</a:t>
          </a:r>
          <a:endParaRPr lang="en-US" dirty="0"/>
        </a:p>
      </dgm:t>
    </dgm:pt>
    <dgm:pt modelId="{8588BF52-033A-4238-B63A-6D13B0773BB2}" type="parTrans" cxnId="{C0E465F0-F014-42D0-9DBB-51AD881254F1}">
      <dgm:prSet/>
      <dgm:spPr/>
      <dgm:t>
        <a:bodyPr/>
        <a:lstStyle/>
        <a:p>
          <a:endParaRPr lang="en-US"/>
        </a:p>
      </dgm:t>
    </dgm:pt>
    <dgm:pt modelId="{B1B61C8D-3779-42A7-8609-41CE1A9F5FC9}" type="sibTrans" cxnId="{C0E465F0-F014-42D0-9DBB-51AD881254F1}">
      <dgm:prSet/>
      <dgm:spPr/>
      <dgm:t>
        <a:bodyPr/>
        <a:lstStyle/>
        <a:p>
          <a:endParaRPr lang="en-US"/>
        </a:p>
      </dgm:t>
    </dgm:pt>
    <dgm:pt modelId="{40616303-2C63-4656-8BB3-D88C17FEA867}">
      <dgm:prSet phldrT="[Text]"/>
      <dgm:spPr/>
      <dgm:t>
        <a:bodyPr/>
        <a:lstStyle/>
        <a:p>
          <a:r>
            <a:rPr lang="en-US" dirty="0" smtClean="0"/>
            <a:t>Opportunity</a:t>
          </a:r>
          <a:endParaRPr lang="en-US" dirty="0"/>
        </a:p>
      </dgm:t>
    </dgm:pt>
    <dgm:pt modelId="{95B31138-9707-4306-94AB-68FCA25FEAB6}" type="parTrans" cxnId="{17BE7698-DD88-4D1D-8CB9-6E13FE849FD6}">
      <dgm:prSet/>
      <dgm:spPr/>
      <dgm:t>
        <a:bodyPr/>
        <a:lstStyle/>
        <a:p>
          <a:endParaRPr lang="en-US"/>
        </a:p>
      </dgm:t>
    </dgm:pt>
    <dgm:pt modelId="{78BDDD90-9388-466C-BCF7-11ABB294550F}" type="sibTrans" cxnId="{17BE7698-DD88-4D1D-8CB9-6E13FE849FD6}">
      <dgm:prSet/>
      <dgm:spPr/>
      <dgm:t>
        <a:bodyPr/>
        <a:lstStyle/>
        <a:p>
          <a:endParaRPr lang="en-US"/>
        </a:p>
      </dgm:t>
    </dgm:pt>
    <dgm:pt modelId="{7C2B5DA3-154A-44FB-B80D-CCFFD4A2BC53}">
      <dgm:prSet phldrT="[Text]"/>
      <dgm:spPr/>
      <dgm:t>
        <a:bodyPr/>
        <a:lstStyle/>
        <a:p>
          <a:r>
            <a:rPr lang="en-US" dirty="0" smtClean="0"/>
            <a:t>Existing accounts</a:t>
          </a:r>
          <a:endParaRPr lang="en-US" dirty="0"/>
        </a:p>
      </dgm:t>
    </dgm:pt>
    <dgm:pt modelId="{92CD5484-EFF3-4421-8289-CF97E966F18C}" type="parTrans" cxnId="{8A36A304-0161-4EDD-B9CD-CF4C4F186007}">
      <dgm:prSet/>
      <dgm:spPr/>
      <dgm:t>
        <a:bodyPr/>
        <a:lstStyle/>
        <a:p>
          <a:endParaRPr lang="en-US"/>
        </a:p>
      </dgm:t>
    </dgm:pt>
    <dgm:pt modelId="{79D4320C-9641-438F-A0AA-69BB990D91EB}" type="sibTrans" cxnId="{8A36A304-0161-4EDD-B9CD-CF4C4F186007}">
      <dgm:prSet/>
      <dgm:spPr/>
      <dgm:t>
        <a:bodyPr/>
        <a:lstStyle/>
        <a:p>
          <a:endParaRPr lang="en-US"/>
        </a:p>
      </dgm:t>
    </dgm:pt>
    <dgm:pt modelId="{D5833022-4780-4385-8A9D-75A622C4A8C1}">
      <dgm:prSet phldrT="[Text]"/>
      <dgm:spPr/>
      <dgm:t>
        <a:bodyPr/>
        <a:lstStyle/>
        <a:p>
          <a:r>
            <a:rPr lang="en-US" dirty="0" smtClean="0"/>
            <a:t>Bundling</a:t>
          </a:r>
          <a:endParaRPr lang="en-US" dirty="0"/>
        </a:p>
      </dgm:t>
    </dgm:pt>
    <dgm:pt modelId="{EE223102-702B-4DF3-BC6F-21186F35E44D}" type="parTrans" cxnId="{6707F4C8-05F5-44BB-B0FD-989A5A4F39C8}">
      <dgm:prSet/>
      <dgm:spPr/>
      <dgm:t>
        <a:bodyPr/>
        <a:lstStyle/>
        <a:p>
          <a:endParaRPr lang="en-US"/>
        </a:p>
      </dgm:t>
    </dgm:pt>
    <dgm:pt modelId="{1E5B1167-C51E-405B-9A7A-29923B171AC5}" type="sibTrans" cxnId="{6707F4C8-05F5-44BB-B0FD-989A5A4F39C8}">
      <dgm:prSet/>
      <dgm:spPr/>
      <dgm:t>
        <a:bodyPr/>
        <a:lstStyle/>
        <a:p>
          <a:endParaRPr lang="en-US"/>
        </a:p>
      </dgm:t>
    </dgm:pt>
    <dgm:pt modelId="{25AA126B-FF80-44AE-A915-6043081CDCFF}">
      <dgm:prSet phldrT="[Text]"/>
      <dgm:spPr/>
      <dgm:t>
        <a:bodyPr/>
        <a:lstStyle/>
        <a:p>
          <a:r>
            <a:rPr lang="en-US" dirty="0" smtClean="0"/>
            <a:t>Development of peripheral catheter</a:t>
          </a:r>
          <a:endParaRPr lang="en-US" dirty="0"/>
        </a:p>
      </dgm:t>
    </dgm:pt>
    <dgm:pt modelId="{8D1FCC9C-C5C5-4399-82F0-BAE7B0503BE4}" type="parTrans" cxnId="{2A5CB27A-3769-4E48-829F-F124F2ADE079}">
      <dgm:prSet/>
      <dgm:spPr/>
      <dgm:t>
        <a:bodyPr/>
        <a:lstStyle/>
        <a:p>
          <a:endParaRPr lang="en-US"/>
        </a:p>
      </dgm:t>
    </dgm:pt>
    <dgm:pt modelId="{B1C02F6F-1BEB-4D54-9624-67C5B8770B30}" type="sibTrans" cxnId="{2A5CB27A-3769-4E48-829F-F124F2ADE079}">
      <dgm:prSet/>
      <dgm:spPr/>
      <dgm:t>
        <a:bodyPr/>
        <a:lstStyle/>
        <a:p>
          <a:endParaRPr lang="en-US"/>
        </a:p>
      </dgm:t>
    </dgm:pt>
    <dgm:pt modelId="{8CE900E3-5EEE-48DA-861B-208F98684E06}">
      <dgm:prSet phldrT="[Text]"/>
      <dgm:spPr/>
      <dgm:t>
        <a:bodyPr/>
        <a:lstStyle/>
        <a:p>
          <a:r>
            <a:rPr lang="en-US" dirty="0" smtClean="0"/>
            <a:t>Bundling</a:t>
          </a:r>
          <a:endParaRPr lang="en-US" dirty="0"/>
        </a:p>
      </dgm:t>
    </dgm:pt>
    <dgm:pt modelId="{E8874D86-3795-4C08-89A2-4894156773A8}" type="parTrans" cxnId="{2C35E20A-A9F0-4AF6-AA5A-5EED454BE8A4}">
      <dgm:prSet/>
      <dgm:spPr/>
      <dgm:t>
        <a:bodyPr/>
        <a:lstStyle/>
        <a:p>
          <a:endParaRPr lang="en-US"/>
        </a:p>
      </dgm:t>
    </dgm:pt>
    <dgm:pt modelId="{C16BEEAD-13CB-4374-AD45-D48952E41A89}" type="sibTrans" cxnId="{2C35E20A-A9F0-4AF6-AA5A-5EED454BE8A4}">
      <dgm:prSet/>
      <dgm:spPr/>
      <dgm:t>
        <a:bodyPr/>
        <a:lstStyle/>
        <a:p>
          <a:endParaRPr lang="en-US"/>
        </a:p>
      </dgm:t>
    </dgm:pt>
    <dgm:pt modelId="{0CEA220F-A55E-4B3E-B986-687A62269CFB}">
      <dgm:prSet phldrT="[Text]"/>
      <dgm:spPr/>
      <dgm:t>
        <a:bodyPr/>
        <a:lstStyle/>
        <a:p>
          <a:r>
            <a:rPr lang="en-US" dirty="0" smtClean="0"/>
            <a:t>Image quality</a:t>
          </a:r>
          <a:endParaRPr lang="en-US" dirty="0"/>
        </a:p>
      </dgm:t>
    </dgm:pt>
    <dgm:pt modelId="{8FBF9902-EE41-4C62-99EB-79E63147EACC}" type="parTrans" cxnId="{06719412-888F-4232-8D8C-076E481B62CE}">
      <dgm:prSet/>
      <dgm:spPr/>
      <dgm:t>
        <a:bodyPr/>
        <a:lstStyle/>
        <a:p>
          <a:endParaRPr lang="en-US"/>
        </a:p>
      </dgm:t>
    </dgm:pt>
    <dgm:pt modelId="{FC0EA3B7-9297-4102-BB4F-547F69D96024}" type="sibTrans" cxnId="{06719412-888F-4232-8D8C-076E481B62CE}">
      <dgm:prSet/>
      <dgm:spPr/>
      <dgm:t>
        <a:bodyPr/>
        <a:lstStyle/>
        <a:p>
          <a:endParaRPr lang="en-US"/>
        </a:p>
      </dgm:t>
    </dgm:pt>
    <dgm:pt modelId="{B5CF129F-6175-42B2-950F-7E3456CA71F5}">
      <dgm:prSet phldrT="[Text]"/>
      <dgm:spPr/>
      <dgm:t>
        <a:bodyPr/>
        <a:lstStyle/>
        <a:p>
          <a:r>
            <a:rPr lang="en-US" dirty="0" smtClean="0"/>
            <a:t>NURD</a:t>
          </a:r>
          <a:endParaRPr lang="en-US" dirty="0"/>
        </a:p>
      </dgm:t>
    </dgm:pt>
    <dgm:pt modelId="{4EDBEDEE-CB3A-4806-A968-542C28AFCEFF}" type="parTrans" cxnId="{2083ECC8-1196-4116-8447-55D9166EEB9A}">
      <dgm:prSet/>
      <dgm:spPr/>
      <dgm:t>
        <a:bodyPr/>
        <a:lstStyle/>
        <a:p>
          <a:endParaRPr lang="en-US"/>
        </a:p>
      </dgm:t>
    </dgm:pt>
    <dgm:pt modelId="{5E4A3716-BFAA-4116-B5DE-E4B62AAE74C0}" type="sibTrans" cxnId="{2083ECC8-1196-4116-8447-55D9166EEB9A}">
      <dgm:prSet/>
      <dgm:spPr/>
      <dgm:t>
        <a:bodyPr/>
        <a:lstStyle/>
        <a:p>
          <a:endParaRPr lang="en-US"/>
        </a:p>
      </dgm:t>
    </dgm:pt>
    <dgm:pt modelId="{EA84B301-E723-459F-BD99-DC544A014957}">
      <dgm:prSet phldrT="[Text]"/>
      <dgm:spPr/>
      <dgm:t>
        <a:bodyPr/>
        <a:lstStyle/>
        <a:p>
          <a:r>
            <a:rPr lang="en-US" dirty="0" smtClean="0"/>
            <a:t>Set up time</a:t>
          </a:r>
          <a:endParaRPr lang="en-US" dirty="0"/>
        </a:p>
      </dgm:t>
    </dgm:pt>
    <dgm:pt modelId="{65C59C0E-289E-44AD-9098-FBC191635F9E}" type="parTrans" cxnId="{957486BE-B4B8-466D-948C-EDA55B592317}">
      <dgm:prSet/>
      <dgm:spPr/>
      <dgm:t>
        <a:bodyPr/>
        <a:lstStyle/>
        <a:p>
          <a:endParaRPr lang="en-US"/>
        </a:p>
      </dgm:t>
    </dgm:pt>
    <dgm:pt modelId="{3C1A3C4A-60F0-4F87-8D81-7B4CB7B2CA6D}" type="sibTrans" cxnId="{957486BE-B4B8-466D-948C-EDA55B592317}">
      <dgm:prSet/>
      <dgm:spPr/>
      <dgm:t>
        <a:bodyPr/>
        <a:lstStyle/>
        <a:p>
          <a:endParaRPr lang="en-US"/>
        </a:p>
      </dgm:t>
    </dgm:pt>
    <dgm:pt modelId="{B884968E-1C9E-4482-ABEE-3C2743E4FF0E}">
      <dgm:prSet phldrT="[Text]"/>
      <dgm:spPr/>
      <dgm:t>
        <a:bodyPr/>
        <a:lstStyle/>
        <a:p>
          <a:r>
            <a:rPr lang="en-US" dirty="0" smtClean="0"/>
            <a:t>Patent expiration</a:t>
          </a:r>
          <a:endParaRPr lang="en-US" dirty="0"/>
        </a:p>
      </dgm:t>
    </dgm:pt>
    <dgm:pt modelId="{7FA4E23A-BD2B-49BA-A27D-A49F77A78812}" type="parTrans" cxnId="{DF4E881D-5E10-4BFD-954E-CE20E9C1F9A0}">
      <dgm:prSet/>
      <dgm:spPr/>
      <dgm:t>
        <a:bodyPr/>
        <a:lstStyle/>
        <a:p>
          <a:endParaRPr lang="en-US"/>
        </a:p>
      </dgm:t>
    </dgm:pt>
    <dgm:pt modelId="{DF506B29-6922-4C0D-A58D-A98BC4665620}" type="sibTrans" cxnId="{DF4E881D-5E10-4BFD-954E-CE20E9C1F9A0}">
      <dgm:prSet/>
      <dgm:spPr/>
      <dgm:t>
        <a:bodyPr/>
        <a:lstStyle/>
        <a:p>
          <a:endParaRPr lang="en-US"/>
        </a:p>
      </dgm:t>
    </dgm:pt>
    <dgm:pt modelId="{B28376F1-6BD7-4799-B090-583862ED2770}" type="pres">
      <dgm:prSet presAssocID="{96AC9C8B-AA6A-4282-98A5-4835A9338E49}" presName="cycleMatrixDiagram" presStyleCnt="0">
        <dgm:presLayoutVars>
          <dgm:chMax val="1"/>
          <dgm:dir/>
          <dgm:animLvl val="lvl"/>
          <dgm:resizeHandles val="exact"/>
        </dgm:presLayoutVars>
      </dgm:prSet>
      <dgm:spPr/>
      <dgm:t>
        <a:bodyPr/>
        <a:lstStyle/>
        <a:p>
          <a:endParaRPr lang="en-US"/>
        </a:p>
      </dgm:t>
    </dgm:pt>
    <dgm:pt modelId="{CEDF6A22-477C-4B59-97E6-AB016A3276FE}" type="pres">
      <dgm:prSet presAssocID="{96AC9C8B-AA6A-4282-98A5-4835A9338E49}" presName="children" presStyleCnt="0"/>
      <dgm:spPr/>
    </dgm:pt>
    <dgm:pt modelId="{935AA932-AA58-4B8B-A96C-A6BFC96967BE}" type="pres">
      <dgm:prSet presAssocID="{96AC9C8B-AA6A-4282-98A5-4835A9338E49}" presName="child1group" presStyleCnt="0"/>
      <dgm:spPr/>
    </dgm:pt>
    <dgm:pt modelId="{A85A8E0B-3554-4C97-90A1-84A4EB1A1E64}" type="pres">
      <dgm:prSet presAssocID="{96AC9C8B-AA6A-4282-98A5-4835A9338E49}" presName="child1" presStyleLbl="bgAcc1" presStyleIdx="0" presStyleCnt="4" custLinFactNeighborX="-13342" custLinFactNeighborY="710"/>
      <dgm:spPr/>
      <dgm:t>
        <a:bodyPr/>
        <a:lstStyle/>
        <a:p>
          <a:endParaRPr lang="en-US"/>
        </a:p>
      </dgm:t>
    </dgm:pt>
    <dgm:pt modelId="{736FFF82-FAAB-4B8A-8B71-7F8004B3A9AB}" type="pres">
      <dgm:prSet presAssocID="{96AC9C8B-AA6A-4282-98A5-4835A9338E49}" presName="child1Text" presStyleLbl="bgAcc1" presStyleIdx="0" presStyleCnt="4">
        <dgm:presLayoutVars>
          <dgm:bulletEnabled val="1"/>
        </dgm:presLayoutVars>
      </dgm:prSet>
      <dgm:spPr/>
      <dgm:t>
        <a:bodyPr/>
        <a:lstStyle/>
        <a:p>
          <a:endParaRPr lang="en-US"/>
        </a:p>
      </dgm:t>
    </dgm:pt>
    <dgm:pt modelId="{789C38F5-6547-4842-8D4D-73EA46245226}" type="pres">
      <dgm:prSet presAssocID="{96AC9C8B-AA6A-4282-98A5-4835A9338E49}" presName="child2group" presStyleCnt="0"/>
      <dgm:spPr/>
    </dgm:pt>
    <dgm:pt modelId="{7DBF8AA6-4BEF-4D16-8D78-8797DD65C74A}" type="pres">
      <dgm:prSet presAssocID="{96AC9C8B-AA6A-4282-98A5-4835A9338E49}" presName="child2" presStyleLbl="bgAcc1" presStyleIdx="1" presStyleCnt="4" custLinFactNeighborX="12136" custLinFactNeighborY="-3551"/>
      <dgm:spPr/>
      <dgm:t>
        <a:bodyPr/>
        <a:lstStyle/>
        <a:p>
          <a:endParaRPr lang="en-US"/>
        </a:p>
      </dgm:t>
    </dgm:pt>
    <dgm:pt modelId="{FE5BEECB-E849-4B5E-8F68-FCD4674F3121}" type="pres">
      <dgm:prSet presAssocID="{96AC9C8B-AA6A-4282-98A5-4835A9338E49}" presName="child2Text" presStyleLbl="bgAcc1" presStyleIdx="1" presStyleCnt="4">
        <dgm:presLayoutVars>
          <dgm:bulletEnabled val="1"/>
        </dgm:presLayoutVars>
      </dgm:prSet>
      <dgm:spPr/>
      <dgm:t>
        <a:bodyPr/>
        <a:lstStyle/>
        <a:p>
          <a:endParaRPr lang="en-US"/>
        </a:p>
      </dgm:t>
    </dgm:pt>
    <dgm:pt modelId="{9E7ECA18-E818-41EF-9EDC-208DA89F1433}" type="pres">
      <dgm:prSet presAssocID="{96AC9C8B-AA6A-4282-98A5-4835A9338E49}" presName="child3group" presStyleCnt="0"/>
      <dgm:spPr/>
    </dgm:pt>
    <dgm:pt modelId="{4A529313-F38B-4008-9C1F-A54C95DBB0F5}" type="pres">
      <dgm:prSet presAssocID="{96AC9C8B-AA6A-4282-98A5-4835A9338E49}" presName="child3" presStyleLbl="bgAcc1" presStyleIdx="2" presStyleCnt="4" custLinFactNeighborX="16562" custLinFactNeighborY="-710"/>
      <dgm:spPr/>
      <dgm:t>
        <a:bodyPr/>
        <a:lstStyle/>
        <a:p>
          <a:endParaRPr lang="en-US"/>
        </a:p>
      </dgm:t>
    </dgm:pt>
    <dgm:pt modelId="{88A71120-A666-4A7C-8555-431B6B43C452}" type="pres">
      <dgm:prSet presAssocID="{96AC9C8B-AA6A-4282-98A5-4835A9338E49}" presName="child3Text" presStyleLbl="bgAcc1" presStyleIdx="2" presStyleCnt="4">
        <dgm:presLayoutVars>
          <dgm:bulletEnabled val="1"/>
        </dgm:presLayoutVars>
      </dgm:prSet>
      <dgm:spPr/>
      <dgm:t>
        <a:bodyPr/>
        <a:lstStyle/>
        <a:p>
          <a:endParaRPr lang="en-US"/>
        </a:p>
      </dgm:t>
    </dgm:pt>
    <dgm:pt modelId="{2A8F2C8C-8A10-4EE8-A5B8-C991454A652D}" type="pres">
      <dgm:prSet presAssocID="{96AC9C8B-AA6A-4282-98A5-4835A9338E49}" presName="child4group" presStyleCnt="0"/>
      <dgm:spPr/>
    </dgm:pt>
    <dgm:pt modelId="{BE9D0DA7-8FCF-4911-A9E4-BCA3B3884133}" type="pres">
      <dgm:prSet presAssocID="{96AC9C8B-AA6A-4282-98A5-4835A9338E49}" presName="child4" presStyleLbl="bgAcc1" presStyleIdx="3" presStyleCnt="4" custLinFactNeighborX="-14262" custLinFactNeighborY="1420"/>
      <dgm:spPr/>
      <dgm:t>
        <a:bodyPr/>
        <a:lstStyle/>
        <a:p>
          <a:endParaRPr lang="en-US"/>
        </a:p>
      </dgm:t>
    </dgm:pt>
    <dgm:pt modelId="{D50A3746-E682-48B0-B46E-8E3106A94492}" type="pres">
      <dgm:prSet presAssocID="{96AC9C8B-AA6A-4282-98A5-4835A9338E49}" presName="child4Text" presStyleLbl="bgAcc1" presStyleIdx="3" presStyleCnt="4">
        <dgm:presLayoutVars>
          <dgm:bulletEnabled val="1"/>
        </dgm:presLayoutVars>
      </dgm:prSet>
      <dgm:spPr/>
      <dgm:t>
        <a:bodyPr/>
        <a:lstStyle/>
        <a:p>
          <a:endParaRPr lang="en-US"/>
        </a:p>
      </dgm:t>
    </dgm:pt>
    <dgm:pt modelId="{4B21003D-446E-4700-A575-E29EF07D776D}" type="pres">
      <dgm:prSet presAssocID="{96AC9C8B-AA6A-4282-98A5-4835A9338E49}" presName="childPlaceholder" presStyleCnt="0"/>
      <dgm:spPr/>
    </dgm:pt>
    <dgm:pt modelId="{B55CE7EA-E880-4609-9B87-40F72DA450C9}" type="pres">
      <dgm:prSet presAssocID="{96AC9C8B-AA6A-4282-98A5-4835A9338E49}" presName="circle" presStyleCnt="0"/>
      <dgm:spPr/>
    </dgm:pt>
    <dgm:pt modelId="{DA6CBF5B-9BBC-4DF6-8D53-44E1C4EBEFDE}" type="pres">
      <dgm:prSet presAssocID="{96AC9C8B-AA6A-4282-98A5-4835A9338E49}" presName="quadrant1" presStyleLbl="node1" presStyleIdx="0" presStyleCnt="4">
        <dgm:presLayoutVars>
          <dgm:chMax val="1"/>
          <dgm:bulletEnabled val="1"/>
        </dgm:presLayoutVars>
      </dgm:prSet>
      <dgm:spPr/>
      <dgm:t>
        <a:bodyPr/>
        <a:lstStyle/>
        <a:p>
          <a:endParaRPr lang="en-US"/>
        </a:p>
      </dgm:t>
    </dgm:pt>
    <dgm:pt modelId="{5C9E3A11-F197-4DBB-8138-F824BA9D8F5D}" type="pres">
      <dgm:prSet presAssocID="{96AC9C8B-AA6A-4282-98A5-4835A9338E49}" presName="quadrant2" presStyleLbl="node1" presStyleIdx="1" presStyleCnt="4">
        <dgm:presLayoutVars>
          <dgm:chMax val="1"/>
          <dgm:bulletEnabled val="1"/>
        </dgm:presLayoutVars>
      </dgm:prSet>
      <dgm:spPr/>
      <dgm:t>
        <a:bodyPr/>
        <a:lstStyle/>
        <a:p>
          <a:endParaRPr lang="en-US"/>
        </a:p>
      </dgm:t>
    </dgm:pt>
    <dgm:pt modelId="{D683C623-3007-4B4D-98BD-BC3718400237}" type="pres">
      <dgm:prSet presAssocID="{96AC9C8B-AA6A-4282-98A5-4835A9338E49}" presName="quadrant3" presStyleLbl="node1" presStyleIdx="2" presStyleCnt="4">
        <dgm:presLayoutVars>
          <dgm:chMax val="1"/>
          <dgm:bulletEnabled val="1"/>
        </dgm:presLayoutVars>
      </dgm:prSet>
      <dgm:spPr/>
      <dgm:t>
        <a:bodyPr/>
        <a:lstStyle/>
        <a:p>
          <a:endParaRPr lang="en-US"/>
        </a:p>
      </dgm:t>
    </dgm:pt>
    <dgm:pt modelId="{68CEB6BC-80CD-4808-AF8F-8E3E89B499B4}" type="pres">
      <dgm:prSet presAssocID="{96AC9C8B-AA6A-4282-98A5-4835A9338E49}" presName="quadrant4" presStyleLbl="node1" presStyleIdx="3" presStyleCnt="4">
        <dgm:presLayoutVars>
          <dgm:chMax val="1"/>
          <dgm:bulletEnabled val="1"/>
        </dgm:presLayoutVars>
      </dgm:prSet>
      <dgm:spPr/>
      <dgm:t>
        <a:bodyPr/>
        <a:lstStyle/>
        <a:p>
          <a:endParaRPr lang="en-US"/>
        </a:p>
      </dgm:t>
    </dgm:pt>
    <dgm:pt modelId="{7947F5EA-B3D6-4509-BC72-9AFE8EF646E2}" type="pres">
      <dgm:prSet presAssocID="{96AC9C8B-AA6A-4282-98A5-4835A9338E49}" presName="quadrantPlaceholder" presStyleCnt="0"/>
      <dgm:spPr/>
    </dgm:pt>
    <dgm:pt modelId="{9FB4EB90-C9CC-4371-A959-127383902C05}" type="pres">
      <dgm:prSet presAssocID="{96AC9C8B-AA6A-4282-98A5-4835A9338E49}" presName="center1" presStyleLbl="fgShp" presStyleIdx="0" presStyleCnt="2"/>
      <dgm:spPr/>
    </dgm:pt>
    <dgm:pt modelId="{25D39339-F9C1-45B2-B329-5BA07ED80CAA}" type="pres">
      <dgm:prSet presAssocID="{96AC9C8B-AA6A-4282-98A5-4835A9338E49}" presName="center2" presStyleLbl="fgShp" presStyleIdx="1" presStyleCnt="2"/>
      <dgm:spPr/>
    </dgm:pt>
  </dgm:ptLst>
  <dgm:cxnLst>
    <dgm:cxn modelId="{8A36A304-0161-4EDD-B9CD-CF4C4F186007}" srcId="{40616303-2C63-4656-8BB3-D88C17FEA867}" destId="{7C2B5DA3-154A-44FB-B80D-CCFFD4A2BC53}" srcOrd="0" destOrd="0" parTransId="{92CD5484-EFF3-4421-8289-CF97E966F18C}" sibTransId="{79D4320C-9641-438F-A0AA-69BB990D91EB}"/>
    <dgm:cxn modelId="{957486BE-B4B8-466D-948C-EDA55B592317}" srcId="{3A206B55-D09E-4050-8093-C9445996EA2A}" destId="{EA84B301-E723-459F-BD99-DC544A014957}" srcOrd="1" destOrd="0" parTransId="{65C59C0E-289E-44AD-9098-FBC191635F9E}" sibTransId="{3C1A3C4A-60F0-4F87-8D81-7B4CB7B2CA6D}"/>
    <dgm:cxn modelId="{F611C4B3-8E84-4268-9ED4-F079A485FD0D}" srcId="{96AC9C8B-AA6A-4282-98A5-4835A9338E49}" destId="{8A2753A5-31CA-4F4B-B7EB-EC512C0A1826}" srcOrd="0" destOrd="0" parTransId="{0AF61577-D2E3-472C-939D-225DE376810F}" sibTransId="{94228DFA-4084-4219-B46C-C1AAC7AB9720}"/>
    <dgm:cxn modelId="{402413C3-A604-4387-9AD2-EBCE9BB7B153}" type="presOf" srcId="{25AA126B-FF80-44AE-A915-6043081CDCFF}" destId="{D50A3746-E682-48B0-B46E-8E3106A94492}" srcOrd="1" destOrd="1" presId="urn:microsoft.com/office/officeart/2005/8/layout/cycle4"/>
    <dgm:cxn modelId="{51409015-DE29-4481-8D0C-A178AE9A419C}" type="presOf" srcId="{3A206B55-D09E-4050-8093-C9445996EA2A}" destId="{4A529313-F38B-4008-9C1F-A54C95DBB0F5}" srcOrd="0" destOrd="0" presId="urn:microsoft.com/office/officeart/2005/8/layout/cycle4"/>
    <dgm:cxn modelId="{A912E6AF-29C5-4F99-B738-333C6D8F73C7}" type="presOf" srcId="{B5CF129F-6175-42B2-950F-7E3456CA71F5}" destId="{4A529313-F38B-4008-9C1F-A54C95DBB0F5}" srcOrd="0" destOrd="1" presId="urn:microsoft.com/office/officeart/2005/8/layout/cycle4"/>
    <dgm:cxn modelId="{F6FEE1F9-079F-4680-919F-EC7CD3D15ABB}" type="presOf" srcId="{25AA126B-FF80-44AE-A915-6043081CDCFF}" destId="{BE9D0DA7-8FCF-4911-A9E4-BCA3B3884133}" srcOrd="0" destOrd="1" presId="urn:microsoft.com/office/officeart/2005/8/layout/cycle4"/>
    <dgm:cxn modelId="{DF4E881D-5E10-4BFD-954E-CE20E9C1F9A0}" srcId="{8A2753A5-31CA-4F4B-B7EB-EC512C0A1826}" destId="{B884968E-1C9E-4482-ABEE-3C2743E4FF0E}" srcOrd="2" destOrd="0" parTransId="{7FA4E23A-BD2B-49BA-A27D-A49F77A78812}" sibTransId="{DF506B29-6922-4C0D-A58D-A98BC4665620}"/>
    <dgm:cxn modelId="{AA2ED819-468C-48C1-927F-504B9FA14FC7}" type="presOf" srcId="{7F7FAF80-9DA8-47F8-865F-15AD5974E542}" destId="{FE5BEECB-E849-4B5E-8F68-FCD4674F3121}" srcOrd="1" destOrd="0" presId="urn:microsoft.com/office/officeart/2005/8/layout/cycle4"/>
    <dgm:cxn modelId="{38FD331F-E352-423C-9D9B-4BA5B9DE435E}" srcId="{96AC9C8B-AA6A-4282-98A5-4835A9338E49}" destId="{E26A9E68-805B-4FC4-B21B-8A9AD98AB1BC}" srcOrd="1" destOrd="0" parTransId="{0EA05210-581E-4358-B399-6C7CD7DF0450}" sibTransId="{839F513C-8335-4ADD-ABD6-30CCD8183DFC}"/>
    <dgm:cxn modelId="{505077C2-8432-43CE-976D-57C6DDDAC48A}" type="presOf" srcId="{B884968E-1C9E-4482-ABEE-3C2743E4FF0E}" destId="{A85A8E0B-3554-4C97-90A1-84A4EB1A1E64}" srcOrd="0" destOrd="2" presId="urn:microsoft.com/office/officeart/2005/8/layout/cycle4"/>
    <dgm:cxn modelId="{AF93E85B-60C6-4933-9695-FC0AE16FF0C6}" type="presOf" srcId="{8CE900E3-5EEE-48DA-861B-208F98684E06}" destId="{A85A8E0B-3554-4C97-90A1-84A4EB1A1E64}" srcOrd="0" destOrd="1" presId="urn:microsoft.com/office/officeart/2005/8/layout/cycle4"/>
    <dgm:cxn modelId="{2D5FFF3C-0A65-4D50-B92F-6893C73C7055}" type="presOf" srcId="{0CEA220F-A55E-4B3E-B986-687A62269CFB}" destId="{FE5BEECB-E849-4B5E-8F68-FCD4674F3121}" srcOrd="1" destOrd="2" presId="urn:microsoft.com/office/officeart/2005/8/layout/cycle4"/>
    <dgm:cxn modelId="{2083ECC8-1196-4116-8447-55D9166EEB9A}" srcId="{3A206B55-D09E-4050-8093-C9445996EA2A}" destId="{B5CF129F-6175-42B2-950F-7E3456CA71F5}" srcOrd="0" destOrd="0" parTransId="{4EDBEDEE-CB3A-4806-A968-542C28AFCEFF}" sibTransId="{5E4A3716-BFAA-4116-B5DE-E4B62AAE74C0}"/>
    <dgm:cxn modelId="{4CE71BF0-2BF9-4AF4-BD6F-A5DD177BEF0D}" type="presOf" srcId="{0CEA220F-A55E-4B3E-B986-687A62269CFB}" destId="{7DBF8AA6-4BEF-4D16-8D78-8797DD65C74A}" srcOrd="0" destOrd="2" presId="urn:microsoft.com/office/officeart/2005/8/layout/cycle4"/>
    <dgm:cxn modelId="{A3EA7549-5CE3-4418-A0E0-2ED7E9B49D49}" type="presOf" srcId="{D5833022-4780-4385-8A9D-75A622C4A8C1}" destId="{7DBF8AA6-4BEF-4D16-8D78-8797DD65C74A}" srcOrd="0" destOrd="1" presId="urn:microsoft.com/office/officeart/2005/8/layout/cycle4"/>
    <dgm:cxn modelId="{99D44B68-FA6B-437C-8597-A134790541E6}" type="presOf" srcId="{E26A9E68-805B-4FC4-B21B-8A9AD98AB1BC}" destId="{5C9E3A11-F197-4DBB-8138-F824BA9D8F5D}" srcOrd="0" destOrd="0" presId="urn:microsoft.com/office/officeart/2005/8/layout/cycle4"/>
    <dgm:cxn modelId="{31BE94BF-BF7E-4FEA-8DCC-C1FDD1B30934}" type="presOf" srcId="{215A8B41-DF71-478E-A4F3-4819BCFAB5E7}" destId="{736FFF82-FAAB-4B8A-8B71-7F8004B3A9AB}" srcOrd="1" destOrd="0" presId="urn:microsoft.com/office/officeart/2005/8/layout/cycle4"/>
    <dgm:cxn modelId="{54C86212-6B4F-4AD0-AC18-2F1AA49DA7FD}" type="presOf" srcId="{EA84B301-E723-459F-BD99-DC544A014957}" destId="{4A529313-F38B-4008-9C1F-A54C95DBB0F5}" srcOrd="0" destOrd="2" presId="urn:microsoft.com/office/officeart/2005/8/layout/cycle4"/>
    <dgm:cxn modelId="{6707F4C8-05F5-44BB-B0FD-989A5A4F39C8}" srcId="{E26A9E68-805B-4FC4-B21B-8A9AD98AB1BC}" destId="{D5833022-4780-4385-8A9D-75A622C4A8C1}" srcOrd="1" destOrd="0" parTransId="{EE223102-702B-4DF3-BC6F-21186F35E44D}" sibTransId="{1E5B1167-C51E-405B-9A7A-29923B171AC5}"/>
    <dgm:cxn modelId="{C10C0017-2507-4E15-AA3D-326BE524FB98}" type="presOf" srcId="{215A8B41-DF71-478E-A4F3-4819BCFAB5E7}" destId="{A85A8E0B-3554-4C97-90A1-84A4EB1A1E64}" srcOrd="0" destOrd="0" presId="urn:microsoft.com/office/officeart/2005/8/layout/cycle4"/>
    <dgm:cxn modelId="{384FA58A-EED4-4285-8F4A-AAE68E590AFD}" type="presOf" srcId="{3A206B55-D09E-4050-8093-C9445996EA2A}" destId="{88A71120-A666-4A7C-8555-431B6B43C452}" srcOrd="1" destOrd="0" presId="urn:microsoft.com/office/officeart/2005/8/layout/cycle4"/>
    <dgm:cxn modelId="{DE8A0C9A-A455-4335-A23C-A53B64447743}" type="presOf" srcId="{D5833022-4780-4385-8A9D-75A622C4A8C1}" destId="{FE5BEECB-E849-4B5E-8F68-FCD4674F3121}" srcOrd="1" destOrd="1" presId="urn:microsoft.com/office/officeart/2005/8/layout/cycle4"/>
    <dgm:cxn modelId="{B3F35749-F50B-44BA-A725-6ACA37C237F0}" type="presOf" srcId="{7F7FAF80-9DA8-47F8-865F-15AD5974E542}" destId="{7DBF8AA6-4BEF-4D16-8D78-8797DD65C74A}" srcOrd="0" destOrd="0" presId="urn:microsoft.com/office/officeart/2005/8/layout/cycle4"/>
    <dgm:cxn modelId="{17BE7698-DD88-4D1D-8CB9-6E13FE849FD6}" srcId="{96AC9C8B-AA6A-4282-98A5-4835A9338E49}" destId="{40616303-2C63-4656-8BB3-D88C17FEA867}" srcOrd="3" destOrd="0" parTransId="{95B31138-9707-4306-94AB-68FCA25FEAB6}" sibTransId="{78BDDD90-9388-466C-BCF7-11ABB294550F}"/>
    <dgm:cxn modelId="{9DEF7BA7-C612-499E-B45A-7E3F035D155C}" type="presOf" srcId="{37E6AD19-A5B2-416C-B759-99D3534E7F17}" destId="{D683C623-3007-4B4D-98BD-BC3718400237}" srcOrd="0" destOrd="0" presId="urn:microsoft.com/office/officeart/2005/8/layout/cycle4"/>
    <dgm:cxn modelId="{C0E465F0-F014-42D0-9DBB-51AD881254F1}" srcId="{37E6AD19-A5B2-416C-B759-99D3534E7F17}" destId="{3A206B55-D09E-4050-8093-C9445996EA2A}" srcOrd="0" destOrd="0" parTransId="{8588BF52-033A-4238-B63A-6D13B0773BB2}" sibTransId="{B1B61C8D-3779-42A7-8609-41CE1A9F5FC9}"/>
    <dgm:cxn modelId="{06719412-888F-4232-8D8C-076E481B62CE}" srcId="{E26A9E68-805B-4FC4-B21B-8A9AD98AB1BC}" destId="{0CEA220F-A55E-4B3E-B986-687A62269CFB}" srcOrd="2" destOrd="0" parTransId="{8FBF9902-EE41-4C62-99EB-79E63147EACC}" sibTransId="{FC0EA3B7-9297-4102-BB4F-547F69D96024}"/>
    <dgm:cxn modelId="{67279C0B-AEC2-407F-A2DE-51236FBE66FC}" type="presOf" srcId="{B5CF129F-6175-42B2-950F-7E3456CA71F5}" destId="{88A71120-A666-4A7C-8555-431B6B43C452}" srcOrd="1" destOrd="1" presId="urn:microsoft.com/office/officeart/2005/8/layout/cycle4"/>
    <dgm:cxn modelId="{2C35E20A-A9F0-4AF6-AA5A-5EED454BE8A4}" srcId="{8A2753A5-31CA-4F4B-B7EB-EC512C0A1826}" destId="{8CE900E3-5EEE-48DA-861B-208F98684E06}" srcOrd="1" destOrd="0" parTransId="{E8874D86-3795-4C08-89A2-4894156773A8}" sibTransId="{C16BEEAD-13CB-4374-AD45-D48952E41A89}"/>
    <dgm:cxn modelId="{8263D3F2-B766-4751-B42A-28E6BEE70795}" type="presOf" srcId="{96AC9C8B-AA6A-4282-98A5-4835A9338E49}" destId="{B28376F1-6BD7-4799-B090-583862ED2770}" srcOrd="0" destOrd="0" presId="urn:microsoft.com/office/officeart/2005/8/layout/cycle4"/>
    <dgm:cxn modelId="{0CF28712-B147-46FE-9A58-29F1FEFCCFF1}" srcId="{E26A9E68-805B-4FC4-B21B-8A9AD98AB1BC}" destId="{7F7FAF80-9DA8-47F8-865F-15AD5974E542}" srcOrd="0" destOrd="0" parTransId="{2761038B-59CC-4E44-A15A-1DF5BFDB41C8}" sibTransId="{555C5B63-FE34-4418-A8F0-1A92B786BA5A}"/>
    <dgm:cxn modelId="{B6E33AC2-777F-4F7A-8858-B80CCF35BAEB}" type="presOf" srcId="{8A2753A5-31CA-4F4B-B7EB-EC512C0A1826}" destId="{DA6CBF5B-9BBC-4DF6-8D53-44E1C4EBEFDE}" srcOrd="0" destOrd="0" presId="urn:microsoft.com/office/officeart/2005/8/layout/cycle4"/>
    <dgm:cxn modelId="{90BFBE7D-9F6B-41F7-BA93-0C83A7DB3A8E}" type="presOf" srcId="{B884968E-1C9E-4482-ABEE-3C2743E4FF0E}" destId="{736FFF82-FAAB-4B8A-8B71-7F8004B3A9AB}" srcOrd="1" destOrd="2" presId="urn:microsoft.com/office/officeart/2005/8/layout/cycle4"/>
    <dgm:cxn modelId="{A9ADEEC4-8F4C-4E7D-A957-CC0481C5263E}" type="presOf" srcId="{7C2B5DA3-154A-44FB-B80D-CCFFD4A2BC53}" destId="{D50A3746-E682-48B0-B46E-8E3106A94492}" srcOrd="1" destOrd="0" presId="urn:microsoft.com/office/officeart/2005/8/layout/cycle4"/>
    <dgm:cxn modelId="{96F5315D-A354-443F-BCBF-6135F7A32688}" srcId="{8A2753A5-31CA-4F4B-B7EB-EC512C0A1826}" destId="{215A8B41-DF71-478E-A4F3-4819BCFAB5E7}" srcOrd="0" destOrd="0" parTransId="{C691760A-AA46-4B92-9F15-492E1B4428D9}" sibTransId="{22FD832E-36D7-425D-9C75-193D3E90A07A}"/>
    <dgm:cxn modelId="{0FD06B42-8C98-46BF-82DF-4750DCA583C0}" type="presOf" srcId="{8CE900E3-5EEE-48DA-861B-208F98684E06}" destId="{736FFF82-FAAB-4B8A-8B71-7F8004B3A9AB}" srcOrd="1" destOrd="1" presId="urn:microsoft.com/office/officeart/2005/8/layout/cycle4"/>
    <dgm:cxn modelId="{2CE50463-3C72-4C93-AA72-518F9CB665CA}" type="presOf" srcId="{EA84B301-E723-459F-BD99-DC544A014957}" destId="{88A71120-A666-4A7C-8555-431B6B43C452}" srcOrd="1" destOrd="2" presId="urn:microsoft.com/office/officeart/2005/8/layout/cycle4"/>
    <dgm:cxn modelId="{9D75F30A-51C5-4778-9369-248158A0EB84}" type="presOf" srcId="{40616303-2C63-4656-8BB3-D88C17FEA867}" destId="{68CEB6BC-80CD-4808-AF8F-8E3E89B499B4}" srcOrd="0" destOrd="0" presId="urn:microsoft.com/office/officeart/2005/8/layout/cycle4"/>
    <dgm:cxn modelId="{199B46CA-EE3F-4B97-B65F-3C8E4BE4DD71}" srcId="{96AC9C8B-AA6A-4282-98A5-4835A9338E49}" destId="{37E6AD19-A5B2-416C-B759-99D3534E7F17}" srcOrd="2" destOrd="0" parTransId="{39938723-7EE3-49C3-9E33-A6116E2A08E6}" sibTransId="{38C89FD1-4A81-489D-A433-6A546C0F9E7F}"/>
    <dgm:cxn modelId="{A2C1BDFF-8FAB-4157-BC64-91C7BCC485A7}" type="presOf" srcId="{7C2B5DA3-154A-44FB-B80D-CCFFD4A2BC53}" destId="{BE9D0DA7-8FCF-4911-A9E4-BCA3B3884133}" srcOrd="0" destOrd="0" presId="urn:microsoft.com/office/officeart/2005/8/layout/cycle4"/>
    <dgm:cxn modelId="{2A5CB27A-3769-4E48-829F-F124F2ADE079}" srcId="{40616303-2C63-4656-8BB3-D88C17FEA867}" destId="{25AA126B-FF80-44AE-A915-6043081CDCFF}" srcOrd="1" destOrd="0" parTransId="{8D1FCC9C-C5C5-4399-82F0-BAE7B0503BE4}" sibTransId="{B1C02F6F-1BEB-4D54-9624-67C5B8770B30}"/>
    <dgm:cxn modelId="{00D24DCD-8760-474B-B49B-73FD974FBCE7}" type="presParOf" srcId="{B28376F1-6BD7-4799-B090-583862ED2770}" destId="{CEDF6A22-477C-4B59-97E6-AB016A3276FE}" srcOrd="0" destOrd="0" presId="urn:microsoft.com/office/officeart/2005/8/layout/cycle4"/>
    <dgm:cxn modelId="{44E201CA-7E53-42DF-B4AF-6E31CD5C4685}" type="presParOf" srcId="{CEDF6A22-477C-4B59-97E6-AB016A3276FE}" destId="{935AA932-AA58-4B8B-A96C-A6BFC96967BE}" srcOrd="0" destOrd="0" presId="urn:microsoft.com/office/officeart/2005/8/layout/cycle4"/>
    <dgm:cxn modelId="{A863BE58-875F-4EB0-B7BD-B6BF26419F8C}" type="presParOf" srcId="{935AA932-AA58-4B8B-A96C-A6BFC96967BE}" destId="{A85A8E0B-3554-4C97-90A1-84A4EB1A1E64}" srcOrd="0" destOrd="0" presId="urn:microsoft.com/office/officeart/2005/8/layout/cycle4"/>
    <dgm:cxn modelId="{1DFD00BB-DFF5-4D5B-8FDF-76FCA49D8D12}" type="presParOf" srcId="{935AA932-AA58-4B8B-A96C-A6BFC96967BE}" destId="{736FFF82-FAAB-4B8A-8B71-7F8004B3A9AB}" srcOrd="1" destOrd="0" presId="urn:microsoft.com/office/officeart/2005/8/layout/cycle4"/>
    <dgm:cxn modelId="{D3A52D56-3F99-4CBD-9B75-A5E72988BDC7}" type="presParOf" srcId="{CEDF6A22-477C-4B59-97E6-AB016A3276FE}" destId="{789C38F5-6547-4842-8D4D-73EA46245226}" srcOrd="1" destOrd="0" presId="urn:microsoft.com/office/officeart/2005/8/layout/cycle4"/>
    <dgm:cxn modelId="{6D3968CF-2D0A-4C97-B8DB-98C06AAA6189}" type="presParOf" srcId="{789C38F5-6547-4842-8D4D-73EA46245226}" destId="{7DBF8AA6-4BEF-4D16-8D78-8797DD65C74A}" srcOrd="0" destOrd="0" presId="urn:microsoft.com/office/officeart/2005/8/layout/cycle4"/>
    <dgm:cxn modelId="{5189DB2E-B140-4672-9667-624A97872A64}" type="presParOf" srcId="{789C38F5-6547-4842-8D4D-73EA46245226}" destId="{FE5BEECB-E849-4B5E-8F68-FCD4674F3121}" srcOrd="1" destOrd="0" presId="urn:microsoft.com/office/officeart/2005/8/layout/cycle4"/>
    <dgm:cxn modelId="{5842E91F-2DB5-47E0-ADF0-9B7172FFABB6}" type="presParOf" srcId="{CEDF6A22-477C-4B59-97E6-AB016A3276FE}" destId="{9E7ECA18-E818-41EF-9EDC-208DA89F1433}" srcOrd="2" destOrd="0" presId="urn:microsoft.com/office/officeart/2005/8/layout/cycle4"/>
    <dgm:cxn modelId="{7A63399A-A0BE-4A58-8159-B0E160039631}" type="presParOf" srcId="{9E7ECA18-E818-41EF-9EDC-208DA89F1433}" destId="{4A529313-F38B-4008-9C1F-A54C95DBB0F5}" srcOrd="0" destOrd="0" presId="urn:microsoft.com/office/officeart/2005/8/layout/cycle4"/>
    <dgm:cxn modelId="{9412BB4A-D747-4124-8601-E514F4B23A14}" type="presParOf" srcId="{9E7ECA18-E818-41EF-9EDC-208DA89F1433}" destId="{88A71120-A666-4A7C-8555-431B6B43C452}" srcOrd="1" destOrd="0" presId="urn:microsoft.com/office/officeart/2005/8/layout/cycle4"/>
    <dgm:cxn modelId="{317F7DA1-7235-47BC-BEE2-981FF2FB3743}" type="presParOf" srcId="{CEDF6A22-477C-4B59-97E6-AB016A3276FE}" destId="{2A8F2C8C-8A10-4EE8-A5B8-C991454A652D}" srcOrd="3" destOrd="0" presId="urn:microsoft.com/office/officeart/2005/8/layout/cycle4"/>
    <dgm:cxn modelId="{338C23FC-DF13-4BA3-B8A9-53A4E41215EC}" type="presParOf" srcId="{2A8F2C8C-8A10-4EE8-A5B8-C991454A652D}" destId="{BE9D0DA7-8FCF-4911-A9E4-BCA3B3884133}" srcOrd="0" destOrd="0" presId="urn:microsoft.com/office/officeart/2005/8/layout/cycle4"/>
    <dgm:cxn modelId="{A7D4880D-EF55-4585-9285-D5F7A1F2D180}" type="presParOf" srcId="{2A8F2C8C-8A10-4EE8-A5B8-C991454A652D}" destId="{D50A3746-E682-48B0-B46E-8E3106A94492}" srcOrd="1" destOrd="0" presId="urn:microsoft.com/office/officeart/2005/8/layout/cycle4"/>
    <dgm:cxn modelId="{0C892CD1-DCC5-4BBC-B5CD-0FAC2B426E9D}" type="presParOf" srcId="{CEDF6A22-477C-4B59-97E6-AB016A3276FE}" destId="{4B21003D-446E-4700-A575-E29EF07D776D}" srcOrd="4" destOrd="0" presId="urn:microsoft.com/office/officeart/2005/8/layout/cycle4"/>
    <dgm:cxn modelId="{341F2DE2-DFE5-4B9B-AE73-7C2F86D6FBFF}" type="presParOf" srcId="{B28376F1-6BD7-4799-B090-583862ED2770}" destId="{B55CE7EA-E880-4609-9B87-40F72DA450C9}" srcOrd="1" destOrd="0" presId="urn:microsoft.com/office/officeart/2005/8/layout/cycle4"/>
    <dgm:cxn modelId="{75A28B60-BCF9-41E0-9F86-0F5534F6FC60}" type="presParOf" srcId="{B55CE7EA-E880-4609-9B87-40F72DA450C9}" destId="{DA6CBF5B-9BBC-4DF6-8D53-44E1C4EBEFDE}" srcOrd="0" destOrd="0" presId="urn:microsoft.com/office/officeart/2005/8/layout/cycle4"/>
    <dgm:cxn modelId="{52ED9B78-69AB-44B1-AC13-747086092DC1}" type="presParOf" srcId="{B55CE7EA-E880-4609-9B87-40F72DA450C9}" destId="{5C9E3A11-F197-4DBB-8138-F824BA9D8F5D}" srcOrd="1" destOrd="0" presId="urn:microsoft.com/office/officeart/2005/8/layout/cycle4"/>
    <dgm:cxn modelId="{5C1DC85E-B423-4142-B79B-D77AD8FC96FD}" type="presParOf" srcId="{B55CE7EA-E880-4609-9B87-40F72DA450C9}" destId="{D683C623-3007-4B4D-98BD-BC3718400237}" srcOrd="2" destOrd="0" presId="urn:microsoft.com/office/officeart/2005/8/layout/cycle4"/>
    <dgm:cxn modelId="{A7ABEF79-7F67-45EC-980B-9C37D898A073}" type="presParOf" srcId="{B55CE7EA-E880-4609-9B87-40F72DA450C9}" destId="{68CEB6BC-80CD-4808-AF8F-8E3E89B499B4}" srcOrd="3" destOrd="0" presId="urn:microsoft.com/office/officeart/2005/8/layout/cycle4"/>
    <dgm:cxn modelId="{05858B26-36C9-4F82-9515-0E92956C5E7A}" type="presParOf" srcId="{B55CE7EA-E880-4609-9B87-40F72DA450C9}" destId="{7947F5EA-B3D6-4509-BC72-9AFE8EF646E2}" srcOrd="4" destOrd="0" presId="urn:microsoft.com/office/officeart/2005/8/layout/cycle4"/>
    <dgm:cxn modelId="{DBF7DFF9-6FF7-46C9-9F72-E45583B6217C}" type="presParOf" srcId="{B28376F1-6BD7-4799-B090-583862ED2770}" destId="{9FB4EB90-C9CC-4371-A959-127383902C05}" srcOrd="2" destOrd="0" presId="urn:microsoft.com/office/officeart/2005/8/layout/cycle4"/>
    <dgm:cxn modelId="{C9206B03-2E38-473E-BC30-BEBA4B36FDBE}" type="presParOf" srcId="{B28376F1-6BD7-4799-B090-583862ED2770}" destId="{25D39339-F9C1-45B2-B329-5BA07ED80CA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2BD62-3810-4F52-BEAC-D911C960CF86}" type="doc">
      <dgm:prSet loTypeId="urn:microsoft.com/office/officeart/2005/8/layout/pyramid2" loCatId="pyramid" qsTypeId="urn:microsoft.com/office/officeart/2005/8/quickstyle/simple1" qsCatId="simple" csTypeId="urn:microsoft.com/office/officeart/2005/8/colors/accent1_2" csCatId="accent1" phldr="1"/>
      <dgm:spPr/>
    </dgm:pt>
    <dgm:pt modelId="{134EAA39-50FF-4842-8A62-EAA1DA696204}">
      <dgm:prSet phldrT="[Text]"/>
      <dgm:spPr/>
      <dgm:t>
        <a:bodyPr/>
        <a:lstStyle/>
        <a:p>
          <a:r>
            <a:rPr lang="en-US" dirty="0" smtClean="0"/>
            <a:t>Experience</a:t>
          </a:r>
          <a:endParaRPr lang="en-US" dirty="0"/>
        </a:p>
      </dgm:t>
    </dgm:pt>
    <dgm:pt modelId="{60735EED-1777-4A9B-AD45-9DFE415FD4FD}" type="parTrans" cxnId="{965ACCBA-E532-4045-A02B-BBC13791F506}">
      <dgm:prSet/>
      <dgm:spPr/>
      <dgm:t>
        <a:bodyPr/>
        <a:lstStyle/>
        <a:p>
          <a:endParaRPr lang="en-US"/>
        </a:p>
      </dgm:t>
    </dgm:pt>
    <dgm:pt modelId="{C7F41911-7C31-4DEA-A2ED-705DF9AB58D0}" type="sibTrans" cxnId="{965ACCBA-E532-4045-A02B-BBC13791F506}">
      <dgm:prSet/>
      <dgm:spPr/>
      <dgm:t>
        <a:bodyPr/>
        <a:lstStyle/>
        <a:p>
          <a:endParaRPr lang="en-US"/>
        </a:p>
      </dgm:t>
    </dgm:pt>
    <dgm:pt modelId="{66670421-CA3E-466B-A13A-47C66DD7DE6C}">
      <dgm:prSet phldrT="[Text]"/>
      <dgm:spPr/>
      <dgm:t>
        <a:bodyPr/>
        <a:lstStyle/>
        <a:p>
          <a:r>
            <a:rPr lang="en-US" dirty="0" smtClean="0"/>
            <a:t>Leadership</a:t>
          </a:r>
          <a:endParaRPr lang="en-US" dirty="0"/>
        </a:p>
      </dgm:t>
    </dgm:pt>
    <dgm:pt modelId="{544D5BDC-4626-4A3B-91FF-189A7E871880}" type="parTrans" cxnId="{324D96C2-CC61-454D-B9F8-847EAE76A7A9}">
      <dgm:prSet/>
      <dgm:spPr/>
      <dgm:t>
        <a:bodyPr/>
        <a:lstStyle/>
        <a:p>
          <a:endParaRPr lang="en-US"/>
        </a:p>
      </dgm:t>
    </dgm:pt>
    <dgm:pt modelId="{85A6C00F-2C7E-4EF5-AB9D-D79625AF3E07}" type="sibTrans" cxnId="{324D96C2-CC61-454D-B9F8-847EAE76A7A9}">
      <dgm:prSet/>
      <dgm:spPr/>
      <dgm:t>
        <a:bodyPr/>
        <a:lstStyle/>
        <a:p>
          <a:endParaRPr lang="en-US"/>
        </a:p>
      </dgm:t>
    </dgm:pt>
    <dgm:pt modelId="{39FB9451-F9A6-4FD7-8409-695EF24097C2}">
      <dgm:prSet phldrT="[Text]"/>
      <dgm:spPr/>
      <dgm:t>
        <a:bodyPr/>
        <a:lstStyle/>
        <a:p>
          <a:r>
            <a:rPr lang="en-US" dirty="0" smtClean="0"/>
            <a:t>Choice</a:t>
          </a:r>
          <a:endParaRPr lang="en-US" dirty="0"/>
        </a:p>
      </dgm:t>
    </dgm:pt>
    <dgm:pt modelId="{D58EE8D7-D32F-4414-97D8-6189AC56FA1E}" type="parTrans" cxnId="{575F0E03-D7A0-445B-882D-19521ECD7305}">
      <dgm:prSet/>
      <dgm:spPr/>
      <dgm:t>
        <a:bodyPr/>
        <a:lstStyle/>
        <a:p>
          <a:endParaRPr lang="en-US"/>
        </a:p>
      </dgm:t>
    </dgm:pt>
    <dgm:pt modelId="{B04B5B8B-0B50-4231-AC52-09E85D03F304}" type="sibTrans" cxnId="{575F0E03-D7A0-445B-882D-19521ECD7305}">
      <dgm:prSet/>
      <dgm:spPr/>
      <dgm:t>
        <a:bodyPr/>
        <a:lstStyle/>
        <a:p>
          <a:endParaRPr lang="en-US"/>
        </a:p>
      </dgm:t>
    </dgm:pt>
    <dgm:pt modelId="{E743F661-19E9-4AC5-A81C-1C13F6A1FDE7}" type="pres">
      <dgm:prSet presAssocID="{DF12BD62-3810-4F52-BEAC-D911C960CF86}" presName="compositeShape" presStyleCnt="0">
        <dgm:presLayoutVars>
          <dgm:dir/>
          <dgm:resizeHandles/>
        </dgm:presLayoutVars>
      </dgm:prSet>
      <dgm:spPr/>
    </dgm:pt>
    <dgm:pt modelId="{618A090C-646B-4928-AE6F-595ED49B0CAE}" type="pres">
      <dgm:prSet presAssocID="{DF12BD62-3810-4F52-BEAC-D911C960CF86}" presName="pyramid" presStyleLbl="node1" presStyleIdx="0" presStyleCnt="1" custLinFactNeighborY="734"/>
      <dgm:spPr/>
    </dgm:pt>
    <dgm:pt modelId="{5B03DAAB-FFE9-4843-A3E2-7213BC29879E}" type="pres">
      <dgm:prSet presAssocID="{DF12BD62-3810-4F52-BEAC-D911C960CF86}" presName="theList" presStyleCnt="0"/>
      <dgm:spPr/>
    </dgm:pt>
    <dgm:pt modelId="{D78C9F8D-ACB0-4E84-B381-5EE144277021}" type="pres">
      <dgm:prSet presAssocID="{134EAA39-50FF-4842-8A62-EAA1DA696204}" presName="aNode" presStyleLbl="fgAcc1" presStyleIdx="0" presStyleCnt="3">
        <dgm:presLayoutVars>
          <dgm:bulletEnabled val="1"/>
        </dgm:presLayoutVars>
      </dgm:prSet>
      <dgm:spPr/>
      <dgm:t>
        <a:bodyPr/>
        <a:lstStyle/>
        <a:p>
          <a:endParaRPr lang="en-US"/>
        </a:p>
      </dgm:t>
    </dgm:pt>
    <dgm:pt modelId="{8B58C8DD-525F-454A-8FFF-F7FD313F2CCB}" type="pres">
      <dgm:prSet presAssocID="{134EAA39-50FF-4842-8A62-EAA1DA696204}" presName="aSpace" presStyleCnt="0"/>
      <dgm:spPr/>
    </dgm:pt>
    <dgm:pt modelId="{974FF910-822E-4FE4-89E4-548B61370039}" type="pres">
      <dgm:prSet presAssocID="{66670421-CA3E-466B-A13A-47C66DD7DE6C}" presName="aNode" presStyleLbl="fgAcc1" presStyleIdx="1" presStyleCnt="3">
        <dgm:presLayoutVars>
          <dgm:bulletEnabled val="1"/>
        </dgm:presLayoutVars>
      </dgm:prSet>
      <dgm:spPr/>
      <dgm:t>
        <a:bodyPr/>
        <a:lstStyle/>
        <a:p>
          <a:endParaRPr lang="en-US"/>
        </a:p>
      </dgm:t>
    </dgm:pt>
    <dgm:pt modelId="{6D15D4B7-771D-4EB2-931C-4DEE2BBFF1CE}" type="pres">
      <dgm:prSet presAssocID="{66670421-CA3E-466B-A13A-47C66DD7DE6C}" presName="aSpace" presStyleCnt="0"/>
      <dgm:spPr/>
    </dgm:pt>
    <dgm:pt modelId="{26403EE5-CDA7-4341-98A3-69FD04936C50}" type="pres">
      <dgm:prSet presAssocID="{39FB9451-F9A6-4FD7-8409-695EF24097C2}" presName="aNode" presStyleLbl="fgAcc1" presStyleIdx="2" presStyleCnt="3">
        <dgm:presLayoutVars>
          <dgm:bulletEnabled val="1"/>
        </dgm:presLayoutVars>
      </dgm:prSet>
      <dgm:spPr/>
      <dgm:t>
        <a:bodyPr/>
        <a:lstStyle/>
        <a:p>
          <a:endParaRPr lang="en-US"/>
        </a:p>
      </dgm:t>
    </dgm:pt>
    <dgm:pt modelId="{C992BFA3-EB12-40E2-AE53-1FA1DCD0D01E}" type="pres">
      <dgm:prSet presAssocID="{39FB9451-F9A6-4FD7-8409-695EF24097C2}" presName="aSpace" presStyleCnt="0"/>
      <dgm:spPr/>
    </dgm:pt>
  </dgm:ptLst>
  <dgm:cxnLst>
    <dgm:cxn modelId="{965ACCBA-E532-4045-A02B-BBC13791F506}" srcId="{DF12BD62-3810-4F52-BEAC-D911C960CF86}" destId="{134EAA39-50FF-4842-8A62-EAA1DA696204}" srcOrd="0" destOrd="0" parTransId="{60735EED-1777-4A9B-AD45-9DFE415FD4FD}" sibTransId="{C7F41911-7C31-4DEA-A2ED-705DF9AB58D0}"/>
    <dgm:cxn modelId="{3CCE08E1-0903-4BE8-A069-21B6355EE14B}" type="presOf" srcId="{134EAA39-50FF-4842-8A62-EAA1DA696204}" destId="{D78C9F8D-ACB0-4E84-B381-5EE144277021}" srcOrd="0" destOrd="0" presId="urn:microsoft.com/office/officeart/2005/8/layout/pyramid2"/>
    <dgm:cxn modelId="{41CB3366-B083-4797-BC15-A76DCF59E7A1}" type="presOf" srcId="{DF12BD62-3810-4F52-BEAC-D911C960CF86}" destId="{E743F661-19E9-4AC5-A81C-1C13F6A1FDE7}" srcOrd="0" destOrd="0" presId="urn:microsoft.com/office/officeart/2005/8/layout/pyramid2"/>
    <dgm:cxn modelId="{575F0E03-D7A0-445B-882D-19521ECD7305}" srcId="{DF12BD62-3810-4F52-BEAC-D911C960CF86}" destId="{39FB9451-F9A6-4FD7-8409-695EF24097C2}" srcOrd="2" destOrd="0" parTransId="{D58EE8D7-D32F-4414-97D8-6189AC56FA1E}" sibTransId="{B04B5B8B-0B50-4231-AC52-09E85D03F304}"/>
    <dgm:cxn modelId="{324D96C2-CC61-454D-B9F8-847EAE76A7A9}" srcId="{DF12BD62-3810-4F52-BEAC-D911C960CF86}" destId="{66670421-CA3E-466B-A13A-47C66DD7DE6C}" srcOrd="1" destOrd="0" parTransId="{544D5BDC-4626-4A3B-91FF-189A7E871880}" sibTransId="{85A6C00F-2C7E-4EF5-AB9D-D79625AF3E07}"/>
    <dgm:cxn modelId="{3D5E0258-9709-40D6-BFCB-DDC46F1DCDAB}" type="presOf" srcId="{39FB9451-F9A6-4FD7-8409-695EF24097C2}" destId="{26403EE5-CDA7-4341-98A3-69FD04936C50}" srcOrd="0" destOrd="0" presId="urn:microsoft.com/office/officeart/2005/8/layout/pyramid2"/>
    <dgm:cxn modelId="{D4DFAA52-D704-416A-8711-2FD8B54E55F2}" type="presOf" srcId="{66670421-CA3E-466B-A13A-47C66DD7DE6C}" destId="{974FF910-822E-4FE4-89E4-548B61370039}" srcOrd="0" destOrd="0" presId="urn:microsoft.com/office/officeart/2005/8/layout/pyramid2"/>
    <dgm:cxn modelId="{3DCB05DA-B17A-4EF7-9520-85DDB0F9B8D8}" type="presParOf" srcId="{E743F661-19E9-4AC5-A81C-1C13F6A1FDE7}" destId="{618A090C-646B-4928-AE6F-595ED49B0CAE}" srcOrd="0" destOrd="0" presId="urn:microsoft.com/office/officeart/2005/8/layout/pyramid2"/>
    <dgm:cxn modelId="{A3AC2520-6472-4C3B-9704-1F16ADCCCE34}" type="presParOf" srcId="{E743F661-19E9-4AC5-A81C-1C13F6A1FDE7}" destId="{5B03DAAB-FFE9-4843-A3E2-7213BC29879E}" srcOrd="1" destOrd="0" presId="urn:microsoft.com/office/officeart/2005/8/layout/pyramid2"/>
    <dgm:cxn modelId="{84166948-9489-45FF-899B-4BC717011D03}" type="presParOf" srcId="{5B03DAAB-FFE9-4843-A3E2-7213BC29879E}" destId="{D78C9F8D-ACB0-4E84-B381-5EE144277021}" srcOrd="0" destOrd="0" presId="urn:microsoft.com/office/officeart/2005/8/layout/pyramid2"/>
    <dgm:cxn modelId="{114ECF01-5D01-4ED1-BC37-9C0E650E7F28}" type="presParOf" srcId="{5B03DAAB-FFE9-4843-A3E2-7213BC29879E}" destId="{8B58C8DD-525F-454A-8FFF-F7FD313F2CCB}" srcOrd="1" destOrd="0" presId="urn:microsoft.com/office/officeart/2005/8/layout/pyramid2"/>
    <dgm:cxn modelId="{F5D65CF5-63F7-40DF-9160-763EBCEA0FA3}" type="presParOf" srcId="{5B03DAAB-FFE9-4843-A3E2-7213BC29879E}" destId="{974FF910-822E-4FE4-89E4-548B61370039}" srcOrd="2" destOrd="0" presId="urn:microsoft.com/office/officeart/2005/8/layout/pyramid2"/>
    <dgm:cxn modelId="{143A4B4E-D1D9-471D-8296-1900814A1A96}" type="presParOf" srcId="{5B03DAAB-FFE9-4843-A3E2-7213BC29879E}" destId="{6D15D4B7-771D-4EB2-931C-4DEE2BBFF1CE}" srcOrd="3" destOrd="0" presId="urn:microsoft.com/office/officeart/2005/8/layout/pyramid2"/>
    <dgm:cxn modelId="{44A2821B-F50E-42EE-AF9D-ACEF5885947E}" type="presParOf" srcId="{5B03DAAB-FFE9-4843-A3E2-7213BC29879E}" destId="{26403EE5-CDA7-4341-98A3-69FD04936C50}" srcOrd="4" destOrd="0" presId="urn:microsoft.com/office/officeart/2005/8/layout/pyramid2"/>
    <dgm:cxn modelId="{208EAD39-0B4C-4609-9883-04F7E889CAE8}" type="presParOf" srcId="{5B03DAAB-FFE9-4843-A3E2-7213BC29879E}" destId="{C992BFA3-EB12-40E2-AE53-1FA1DCD0D01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C9C8B-AA6A-4282-98A5-4835A9338E4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8A2753A5-31CA-4F4B-B7EB-EC512C0A1826}">
      <dgm:prSet phldrT="[Text]"/>
      <dgm:spPr/>
      <dgm:t>
        <a:bodyPr/>
        <a:lstStyle/>
        <a:p>
          <a:r>
            <a:rPr lang="en-US" dirty="0" smtClean="0"/>
            <a:t>Threat</a:t>
          </a:r>
          <a:endParaRPr lang="en-US" dirty="0"/>
        </a:p>
      </dgm:t>
    </dgm:pt>
    <dgm:pt modelId="{0AF61577-D2E3-472C-939D-225DE376810F}" type="parTrans" cxnId="{F611C4B3-8E84-4268-9ED4-F079A485FD0D}">
      <dgm:prSet/>
      <dgm:spPr/>
      <dgm:t>
        <a:bodyPr/>
        <a:lstStyle/>
        <a:p>
          <a:endParaRPr lang="en-US"/>
        </a:p>
      </dgm:t>
    </dgm:pt>
    <dgm:pt modelId="{94228DFA-4084-4219-B46C-C1AAC7AB9720}" type="sibTrans" cxnId="{F611C4B3-8E84-4268-9ED4-F079A485FD0D}">
      <dgm:prSet/>
      <dgm:spPr/>
      <dgm:t>
        <a:bodyPr/>
        <a:lstStyle/>
        <a:p>
          <a:endParaRPr lang="en-US"/>
        </a:p>
      </dgm:t>
    </dgm:pt>
    <dgm:pt modelId="{215A8B41-DF71-478E-A4F3-4819BCFAB5E7}">
      <dgm:prSet phldrT="[Text]"/>
      <dgm:spPr/>
      <dgm:t>
        <a:bodyPr/>
        <a:lstStyle/>
        <a:p>
          <a:r>
            <a:rPr lang="en-US" dirty="0" smtClean="0"/>
            <a:t>Bundling</a:t>
          </a:r>
          <a:endParaRPr lang="en-US" dirty="0"/>
        </a:p>
      </dgm:t>
    </dgm:pt>
    <dgm:pt modelId="{C691760A-AA46-4B92-9F15-492E1B4428D9}" type="parTrans" cxnId="{96F5315D-A354-443F-BCBF-6135F7A32688}">
      <dgm:prSet/>
      <dgm:spPr/>
      <dgm:t>
        <a:bodyPr/>
        <a:lstStyle/>
        <a:p>
          <a:endParaRPr lang="en-US"/>
        </a:p>
      </dgm:t>
    </dgm:pt>
    <dgm:pt modelId="{22FD832E-36D7-425D-9C75-193D3E90A07A}" type="sibTrans" cxnId="{96F5315D-A354-443F-BCBF-6135F7A32688}">
      <dgm:prSet/>
      <dgm:spPr/>
      <dgm:t>
        <a:bodyPr/>
        <a:lstStyle/>
        <a:p>
          <a:endParaRPr lang="en-US"/>
        </a:p>
      </dgm:t>
    </dgm:pt>
    <dgm:pt modelId="{E26A9E68-805B-4FC4-B21B-8A9AD98AB1BC}">
      <dgm:prSet phldrT="[Text]"/>
      <dgm:spPr/>
      <dgm:t>
        <a:bodyPr/>
        <a:lstStyle/>
        <a:p>
          <a:r>
            <a:rPr lang="en-US" dirty="0" smtClean="0"/>
            <a:t>Strength</a:t>
          </a:r>
          <a:endParaRPr lang="en-US" dirty="0"/>
        </a:p>
      </dgm:t>
    </dgm:pt>
    <dgm:pt modelId="{0EA05210-581E-4358-B399-6C7CD7DF0450}" type="parTrans" cxnId="{38FD331F-E352-423C-9D9B-4BA5B9DE435E}">
      <dgm:prSet/>
      <dgm:spPr/>
      <dgm:t>
        <a:bodyPr/>
        <a:lstStyle/>
        <a:p>
          <a:endParaRPr lang="en-US"/>
        </a:p>
      </dgm:t>
    </dgm:pt>
    <dgm:pt modelId="{839F513C-8335-4ADD-ABD6-30CCD8183DFC}" type="sibTrans" cxnId="{38FD331F-E352-423C-9D9B-4BA5B9DE435E}">
      <dgm:prSet/>
      <dgm:spPr/>
      <dgm:t>
        <a:bodyPr/>
        <a:lstStyle/>
        <a:p>
          <a:endParaRPr lang="en-US"/>
        </a:p>
      </dgm:t>
    </dgm:pt>
    <dgm:pt modelId="{7F7FAF80-9DA8-47F8-865F-15AD5974E542}">
      <dgm:prSet phldrT="[Text]"/>
      <dgm:spPr/>
      <dgm:t>
        <a:bodyPr/>
        <a:lstStyle/>
        <a:p>
          <a:r>
            <a:rPr lang="en-US" dirty="0" smtClean="0"/>
            <a:t>Sales force </a:t>
          </a:r>
          <a:endParaRPr lang="en-US" dirty="0"/>
        </a:p>
      </dgm:t>
    </dgm:pt>
    <dgm:pt modelId="{2761038B-59CC-4E44-A15A-1DF5BFDB41C8}" type="parTrans" cxnId="{0CF28712-B147-46FE-9A58-29F1FEFCCFF1}">
      <dgm:prSet/>
      <dgm:spPr/>
      <dgm:t>
        <a:bodyPr/>
        <a:lstStyle/>
        <a:p>
          <a:endParaRPr lang="en-US"/>
        </a:p>
      </dgm:t>
    </dgm:pt>
    <dgm:pt modelId="{555C5B63-FE34-4418-A8F0-1A92B786BA5A}" type="sibTrans" cxnId="{0CF28712-B147-46FE-9A58-29F1FEFCCFF1}">
      <dgm:prSet/>
      <dgm:spPr/>
      <dgm:t>
        <a:bodyPr/>
        <a:lstStyle/>
        <a:p>
          <a:endParaRPr lang="en-US"/>
        </a:p>
      </dgm:t>
    </dgm:pt>
    <dgm:pt modelId="{37E6AD19-A5B2-416C-B759-99D3534E7F17}">
      <dgm:prSet phldrT="[Text]"/>
      <dgm:spPr/>
      <dgm:t>
        <a:bodyPr/>
        <a:lstStyle/>
        <a:p>
          <a:r>
            <a:rPr lang="en-US" dirty="0" smtClean="0"/>
            <a:t>Weakness</a:t>
          </a:r>
          <a:endParaRPr lang="en-US" dirty="0"/>
        </a:p>
      </dgm:t>
    </dgm:pt>
    <dgm:pt modelId="{39938723-7EE3-49C3-9E33-A6116E2A08E6}" type="parTrans" cxnId="{199B46CA-EE3F-4B97-B65F-3C8E4BE4DD71}">
      <dgm:prSet/>
      <dgm:spPr/>
      <dgm:t>
        <a:bodyPr/>
        <a:lstStyle/>
        <a:p>
          <a:endParaRPr lang="en-US"/>
        </a:p>
      </dgm:t>
    </dgm:pt>
    <dgm:pt modelId="{38C89FD1-4A81-489D-A433-6A546C0F9E7F}" type="sibTrans" cxnId="{199B46CA-EE3F-4B97-B65F-3C8E4BE4DD71}">
      <dgm:prSet/>
      <dgm:spPr/>
      <dgm:t>
        <a:bodyPr/>
        <a:lstStyle/>
        <a:p>
          <a:endParaRPr lang="en-US"/>
        </a:p>
      </dgm:t>
    </dgm:pt>
    <dgm:pt modelId="{3A206B55-D09E-4050-8093-C9445996EA2A}">
      <dgm:prSet phldrT="[Text]"/>
      <dgm:spPr/>
      <dgm:t>
        <a:bodyPr/>
        <a:lstStyle/>
        <a:p>
          <a:r>
            <a:rPr lang="en-US" dirty="0" smtClean="0"/>
            <a:t>Technology limitations</a:t>
          </a:r>
          <a:endParaRPr lang="en-US" dirty="0"/>
        </a:p>
      </dgm:t>
    </dgm:pt>
    <dgm:pt modelId="{8588BF52-033A-4238-B63A-6D13B0773BB2}" type="parTrans" cxnId="{C0E465F0-F014-42D0-9DBB-51AD881254F1}">
      <dgm:prSet/>
      <dgm:spPr/>
      <dgm:t>
        <a:bodyPr/>
        <a:lstStyle/>
        <a:p>
          <a:endParaRPr lang="en-US"/>
        </a:p>
      </dgm:t>
    </dgm:pt>
    <dgm:pt modelId="{B1B61C8D-3779-42A7-8609-41CE1A9F5FC9}" type="sibTrans" cxnId="{C0E465F0-F014-42D0-9DBB-51AD881254F1}">
      <dgm:prSet/>
      <dgm:spPr/>
      <dgm:t>
        <a:bodyPr/>
        <a:lstStyle/>
        <a:p>
          <a:endParaRPr lang="en-US"/>
        </a:p>
      </dgm:t>
    </dgm:pt>
    <dgm:pt modelId="{40616303-2C63-4656-8BB3-D88C17FEA867}">
      <dgm:prSet phldrT="[Text]"/>
      <dgm:spPr/>
      <dgm:t>
        <a:bodyPr/>
        <a:lstStyle/>
        <a:p>
          <a:r>
            <a:rPr lang="en-US" dirty="0" smtClean="0"/>
            <a:t>Opportunity</a:t>
          </a:r>
          <a:endParaRPr lang="en-US" dirty="0"/>
        </a:p>
      </dgm:t>
    </dgm:pt>
    <dgm:pt modelId="{95B31138-9707-4306-94AB-68FCA25FEAB6}" type="parTrans" cxnId="{17BE7698-DD88-4D1D-8CB9-6E13FE849FD6}">
      <dgm:prSet/>
      <dgm:spPr/>
      <dgm:t>
        <a:bodyPr/>
        <a:lstStyle/>
        <a:p>
          <a:endParaRPr lang="en-US"/>
        </a:p>
      </dgm:t>
    </dgm:pt>
    <dgm:pt modelId="{78BDDD90-9388-466C-BCF7-11ABB294550F}" type="sibTrans" cxnId="{17BE7698-DD88-4D1D-8CB9-6E13FE849FD6}">
      <dgm:prSet/>
      <dgm:spPr/>
      <dgm:t>
        <a:bodyPr/>
        <a:lstStyle/>
        <a:p>
          <a:endParaRPr lang="en-US"/>
        </a:p>
      </dgm:t>
    </dgm:pt>
    <dgm:pt modelId="{7C2B5DA3-154A-44FB-B80D-CCFFD4A2BC53}">
      <dgm:prSet phldrT="[Text]"/>
      <dgm:spPr/>
      <dgm:t>
        <a:bodyPr/>
        <a:lstStyle/>
        <a:p>
          <a:r>
            <a:rPr lang="en-US" dirty="0" smtClean="0"/>
            <a:t>Existing accounts</a:t>
          </a:r>
          <a:endParaRPr lang="en-US" dirty="0"/>
        </a:p>
      </dgm:t>
    </dgm:pt>
    <dgm:pt modelId="{92CD5484-EFF3-4421-8289-CF97E966F18C}" type="parTrans" cxnId="{8A36A304-0161-4EDD-B9CD-CF4C4F186007}">
      <dgm:prSet/>
      <dgm:spPr/>
      <dgm:t>
        <a:bodyPr/>
        <a:lstStyle/>
        <a:p>
          <a:endParaRPr lang="en-US"/>
        </a:p>
      </dgm:t>
    </dgm:pt>
    <dgm:pt modelId="{79D4320C-9641-438F-A0AA-69BB990D91EB}" type="sibTrans" cxnId="{8A36A304-0161-4EDD-B9CD-CF4C4F186007}">
      <dgm:prSet/>
      <dgm:spPr/>
      <dgm:t>
        <a:bodyPr/>
        <a:lstStyle/>
        <a:p>
          <a:endParaRPr lang="en-US"/>
        </a:p>
      </dgm:t>
    </dgm:pt>
    <dgm:pt modelId="{D5833022-4780-4385-8A9D-75A622C4A8C1}">
      <dgm:prSet phldrT="[Text]"/>
      <dgm:spPr/>
      <dgm:t>
        <a:bodyPr/>
        <a:lstStyle/>
        <a:p>
          <a:r>
            <a:rPr lang="en-US" dirty="0" smtClean="0"/>
            <a:t>Bundling</a:t>
          </a:r>
          <a:endParaRPr lang="en-US" dirty="0"/>
        </a:p>
      </dgm:t>
    </dgm:pt>
    <dgm:pt modelId="{EE223102-702B-4DF3-BC6F-21186F35E44D}" type="parTrans" cxnId="{6707F4C8-05F5-44BB-B0FD-989A5A4F39C8}">
      <dgm:prSet/>
      <dgm:spPr/>
      <dgm:t>
        <a:bodyPr/>
        <a:lstStyle/>
        <a:p>
          <a:endParaRPr lang="en-US"/>
        </a:p>
      </dgm:t>
    </dgm:pt>
    <dgm:pt modelId="{1E5B1167-C51E-405B-9A7A-29923B171AC5}" type="sibTrans" cxnId="{6707F4C8-05F5-44BB-B0FD-989A5A4F39C8}">
      <dgm:prSet/>
      <dgm:spPr/>
      <dgm:t>
        <a:bodyPr/>
        <a:lstStyle/>
        <a:p>
          <a:endParaRPr lang="en-US"/>
        </a:p>
      </dgm:t>
    </dgm:pt>
    <dgm:pt modelId="{25AA126B-FF80-44AE-A915-6043081CDCFF}">
      <dgm:prSet phldrT="[Text]"/>
      <dgm:spPr/>
      <dgm:t>
        <a:bodyPr/>
        <a:lstStyle/>
        <a:p>
          <a:r>
            <a:rPr lang="en-US" dirty="0" smtClean="0"/>
            <a:t>Development of peripheral catheter</a:t>
          </a:r>
          <a:endParaRPr lang="en-US" dirty="0"/>
        </a:p>
      </dgm:t>
    </dgm:pt>
    <dgm:pt modelId="{8D1FCC9C-C5C5-4399-82F0-BAE7B0503BE4}" type="parTrans" cxnId="{2A5CB27A-3769-4E48-829F-F124F2ADE079}">
      <dgm:prSet/>
      <dgm:spPr/>
      <dgm:t>
        <a:bodyPr/>
        <a:lstStyle/>
        <a:p>
          <a:endParaRPr lang="en-US"/>
        </a:p>
      </dgm:t>
    </dgm:pt>
    <dgm:pt modelId="{B1C02F6F-1BEB-4D54-9624-67C5B8770B30}" type="sibTrans" cxnId="{2A5CB27A-3769-4E48-829F-F124F2ADE079}">
      <dgm:prSet/>
      <dgm:spPr/>
      <dgm:t>
        <a:bodyPr/>
        <a:lstStyle/>
        <a:p>
          <a:endParaRPr lang="en-US"/>
        </a:p>
      </dgm:t>
    </dgm:pt>
    <dgm:pt modelId="{0CEA220F-A55E-4B3E-B986-687A62269CFB}">
      <dgm:prSet phldrT="[Text]"/>
      <dgm:spPr/>
      <dgm:t>
        <a:bodyPr/>
        <a:lstStyle/>
        <a:p>
          <a:r>
            <a:rPr lang="en-US" dirty="0" smtClean="0"/>
            <a:t>Image quality</a:t>
          </a:r>
          <a:endParaRPr lang="en-US" dirty="0"/>
        </a:p>
      </dgm:t>
    </dgm:pt>
    <dgm:pt modelId="{8FBF9902-EE41-4C62-99EB-79E63147EACC}" type="parTrans" cxnId="{06719412-888F-4232-8D8C-076E481B62CE}">
      <dgm:prSet/>
      <dgm:spPr/>
      <dgm:t>
        <a:bodyPr/>
        <a:lstStyle/>
        <a:p>
          <a:endParaRPr lang="en-US"/>
        </a:p>
      </dgm:t>
    </dgm:pt>
    <dgm:pt modelId="{FC0EA3B7-9297-4102-BB4F-547F69D96024}" type="sibTrans" cxnId="{06719412-888F-4232-8D8C-076E481B62CE}">
      <dgm:prSet/>
      <dgm:spPr/>
      <dgm:t>
        <a:bodyPr/>
        <a:lstStyle/>
        <a:p>
          <a:endParaRPr lang="en-US"/>
        </a:p>
      </dgm:t>
    </dgm:pt>
    <dgm:pt modelId="{B5CF129F-6175-42B2-950F-7E3456CA71F5}">
      <dgm:prSet phldrT="[Text]"/>
      <dgm:spPr/>
      <dgm:t>
        <a:bodyPr/>
        <a:lstStyle/>
        <a:p>
          <a:r>
            <a:rPr lang="en-US" dirty="0" smtClean="0"/>
            <a:t>Flushing</a:t>
          </a:r>
          <a:endParaRPr lang="en-US" dirty="0"/>
        </a:p>
      </dgm:t>
    </dgm:pt>
    <dgm:pt modelId="{4EDBEDEE-CB3A-4806-A968-542C28AFCEFF}" type="parTrans" cxnId="{2083ECC8-1196-4116-8447-55D9166EEB9A}">
      <dgm:prSet/>
      <dgm:spPr/>
      <dgm:t>
        <a:bodyPr/>
        <a:lstStyle/>
        <a:p>
          <a:endParaRPr lang="en-US"/>
        </a:p>
      </dgm:t>
    </dgm:pt>
    <dgm:pt modelId="{5E4A3716-BFAA-4116-B5DE-E4B62AAE74C0}" type="sibTrans" cxnId="{2083ECC8-1196-4116-8447-55D9166EEB9A}">
      <dgm:prSet/>
      <dgm:spPr/>
      <dgm:t>
        <a:bodyPr/>
        <a:lstStyle/>
        <a:p>
          <a:endParaRPr lang="en-US"/>
        </a:p>
      </dgm:t>
    </dgm:pt>
    <dgm:pt modelId="{EA84B301-E723-459F-BD99-DC544A014957}">
      <dgm:prSet phldrT="[Text]"/>
      <dgm:spPr/>
      <dgm:t>
        <a:bodyPr/>
        <a:lstStyle/>
        <a:p>
          <a:r>
            <a:rPr lang="en-US" dirty="0" smtClean="0"/>
            <a:t>Set up time</a:t>
          </a:r>
          <a:endParaRPr lang="en-US" dirty="0"/>
        </a:p>
      </dgm:t>
    </dgm:pt>
    <dgm:pt modelId="{65C59C0E-289E-44AD-9098-FBC191635F9E}" type="parTrans" cxnId="{957486BE-B4B8-466D-948C-EDA55B592317}">
      <dgm:prSet/>
      <dgm:spPr/>
      <dgm:t>
        <a:bodyPr/>
        <a:lstStyle/>
        <a:p>
          <a:endParaRPr lang="en-US"/>
        </a:p>
      </dgm:t>
    </dgm:pt>
    <dgm:pt modelId="{3C1A3C4A-60F0-4F87-8D81-7B4CB7B2CA6D}" type="sibTrans" cxnId="{957486BE-B4B8-466D-948C-EDA55B592317}">
      <dgm:prSet/>
      <dgm:spPr/>
      <dgm:t>
        <a:bodyPr/>
        <a:lstStyle/>
        <a:p>
          <a:endParaRPr lang="en-US"/>
        </a:p>
      </dgm:t>
    </dgm:pt>
    <dgm:pt modelId="{8BD95671-C8C1-4D22-B649-1558B893671B}">
      <dgm:prSet phldrT="[Text]"/>
      <dgm:spPr/>
      <dgm:t>
        <a:bodyPr/>
        <a:lstStyle/>
        <a:p>
          <a:r>
            <a:rPr lang="en-US" dirty="0" smtClean="0"/>
            <a:t>FOV</a:t>
          </a:r>
          <a:endParaRPr lang="en-US" dirty="0"/>
        </a:p>
      </dgm:t>
    </dgm:pt>
    <dgm:pt modelId="{D8813487-41D8-4EE1-97A6-CB26482BF2FB}" type="parTrans" cxnId="{A90D064A-8ABC-438E-8DAE-3347D906BCD6}">
      <dgm:prSet/>
      <dgm:spPr/>
      <dgm:t>
        <a:bodyPr/>
        <a:lstStyle/>
        <a:p>
          <a:endParaRPr lang="en-US"/>
        </a:p>
      </dgm:t>
    </dgm:pt>
    <dgm:pt modelId="{B7C463D0-723A-413C-993E-C9234640A5A8}" type="sibTrans" cxnId="{A90D064A-8ABC-438E-8DAE-3347D906BCD6}">
      <dgm:prSet/>
      <dgm:spPr/>
      <dgm:t>
        <a:bodyPr/>
        <a:lstStyle/>
        <a:p>
          <a:endParaRPr lang="en-US"/>
        </a:p>
      </dgm:t>
    </dgm:pt>
    <dgm:pt modelId="{65180913-D74C-4783-B248-9938C9B02D49}">
      <dgm:prSet phldrT="[Text]"/>
      <dgm:spPr/>
      <dgm:t>
        <a:bodyPr/>
        <a:lstStyle/>
        <a:p>
          <a:r>
            <a:rPr lang="en-US" dirty="0" smtClean="0"/>
            <a:t>Patent expiration</a:t>
          </a:r>
          <a:endParaRPr lang="en-US" dirty="0"/>
        </a:p>
      </dgm:t>
    </dgm:pt>
    <dgm:pt modelId="{3FF5ED63-5C47-4D2A-942D-1CA2770E87D1}" type="parTrans" cxnId="{465A7824-5F6D-4AEF-BC14-6AB19000C09F}">
      <dgm:prSet/>
      <dgm:spPr/>
    </dgm:pt>
    <dgm:pt modelId="{20F0DC2F-DC19-41D4-821E-71036F67FC77}" type="sibTrans" cxnId="{465A7824-5F6D-4AEF-BC14-6AB19000C09F}">
      <dgm:prSet/>
      <dgm:spPr/>
    </dgm:pt>
    <dgm:pt modelId="{7AEBDDA1-BB70-40D4-9632-5803B2D508B0}">
      <dgm:prSet phldrT="[Text]"/>
      <dgm:spPr/>
      <dgm:t>
        <a:bodyPr/>
        <a:lstStyle/>
        <a:p>
          <a:r>
            <a:rPr lang="en-US" dirty="0" smtClean="0"/>
            <a:t>Patent expiration</a:t>
          </a:r>
          <a:endParaRPr lang="en-US" dirty="0"/>
        </a:p>
      </dgm:t>
    </dgm:pt>
    <dgm:pt modelId="{7D66F306-D18E-4ADC-A74F-D66B02E923D3}" type="parTrans" cxnId="{A60C05BF-3BD9-41C3-81CE-E2020DC59E83}">
      <dgm:prSet/>
      <dgm:spPr/>
    </dgm:pt>
    <dgm:pt modelId="{5D159D0B-903B-4934-9C5F-2471762FE451}" type="sibTrans" cxnId="{A60C05BF-3BD9-41C3-81CE-E2020DC59E83}">
      <dgm:prSet/>
      <dgm:spPr/>
    </dgm:pt>
    <dgm:pt modelId="{B28376F1-6BD7-4799-B090-583862ED2770}" type="pres">
      <dgm:prSet presAssocID="{96AC9C8B-AA6A-4282-98A5-4835A9338E49}" presName="cycleMatrixDiagram" presStyleCnt="0">
        <dgm:presLayoutVars>
          <dgm:chMax val="1"/>
          <dgm:dir/>
          <dgm:animLvl val="lvl"/>
          <dgm:resizeHandles val="exact"/>
        </dgm:presLayoutVars>
      </dgm:prSet>
      <dgm:spPr/>
      <dgm:t>
        <a:bodyPr/>
        <a:lstStyle/>
        <a:p>
          <a:endParaRPr lang="en-US"/>
        </a:p>
      </dgm:t>
    </dgm:pt>
    <dgm:pt modelId="{CEDF6A22-477C-4B59-97E6-AB016A3276FE}" type="pres">
      <dgm:prSet presAssocID="{96AC9C8B-AA6A-4282-98A5-4835A9338E49}" presName="children" presStyleCnt="0"/>
      <dgm:spPr/>
    </dgm:pt>
    <dgm:pt modelId="{935AA932-AA58-4B8B-A96C-A6BFC96967BE}" type="pres">
      <dgm:prSet presAssocID="{96AC9C8B-AA6A-4282-98A5-4835A9338E49}" presName="child1group" presStyleCnt="0"/>
      <dgm:spPr/>
    </dgm:pt>
    <dgm:pt modelId="{A85A8E0B-3554-4C97-90A1-84A4EB1A1E64}" type="pres">
      <dgm:prSet presAssocID="{96AC9C8B-AA6A-4282-98A5-4835A9338E49}" presName="child1" presStyleLbl="bgAcc1" presStyleIdx="0" presStyleCnt="4" custLinFactNeighborX="-13342" custLinFactNeighborY="710"/>
      <dgm:spPr/>
      <dgm:t>
        <a:bodyPr/>
        <a:lstStyle/>
        <a:p>
          <a:endParaRPr lang="en-US"/>
        </a:p>
      </dgm:t>
    </dgm:pt>
    <dgm:pt modelId="{736FFF82-FAAB-4B8A-8B71-7F8004B3A9AB}" type="pres">
      <dgm:prSet presAssocID="{96AC9C8B-AA6A-4282-98A5-4835A9338E49}" presName="child1Text" presStyleLbl="bgAcc1" presStyleIdx="0" presStyleCnt="4">
        <dgm:presLayoutVars>
          <dgm:bulletEnabled val="1"/>
        </dgm:presLayoutVars>
      </dgm:prSet>
      <dgm:spPr/>
      <dgm:t>
        <a:bodyPr/>
        <a:lstStyle/>
        <a:p>
          <a:endParaRPr lang="en-US"/>
        </a:p>
      </dgm:t>
    </dgm:pt>
    <dgm:pt modelId="{789C38F5-6547-4842-8D4D-73EA46245226}" type="pres">
      <dgm:prSet presAssocID="{96AC9C8B-AA6A-4282-98A5-4835A9338E49}" presName="child2group" presStyleCnt="0"/>
      <dgm:spPr/>
    </dgm:pt>
    <dgm:pt modelId="{7DBF8AA6-4BEF-4D16-8D78-8797DD65C74A}" type="pres">
      <dgm:prSet presAssocID="{96AC9C8B-AA6A-4282-98A5-4835A9338E49}" presName="child2" presStyleLbl="bgAcc1" presStyleIdx="1" presStyleCnt="4" custLinFactNeighborX="12136" custLinFactNeighborY="-3551"/>
      <dgm:spPr/>
      <dgm:t>
        <a:bodyPr/>
        <a:lstStyle/>
        <a:p>
          <a:endParaRPr lang="en-US"/>
        </a:p>
      </dgm:t>
    </dgm:pt>
    <dgm:pt modelId="{FE5BEECB-E849-4B5E-8F68-FCD4674F3121}" type="pres">
      <dgm:prSet presAssocID="{96AC9C8B-AA6A-4282-98A5-4835A9338E49}" presName="child2Text" presStyleLbl="bgAcc1" presStyleIdx="1" presStyleCnt="4">
        <dgm:presLayoutVars>
          <dgm:bulletEnabled val="1"/>
        </dgm:presLayoutVars>
      </dgm:prSet>
      <dgm:spPr/>
      <dgm:t>
        <a:bodyPr/>
        <a:lstStyle/>
        <a:p>
          <a:endParaRPr lang="en-US"/>
        </a:p>
      </dgm:t>
    </dgm:pt>
    <dgm:pt modelId="{9E7ECA18-E818-41EF-9EDC-208DA89F1433}" type="pres">
      <dgm:prSet presAssocID="{96AC9C8B-AA6A-4282-98A5-4835A9338E49}" presName="child3group" presStyleCnt="0"/>
      <dgm:spPr/>
    </dgm:pt>
    <dgm:pt modelId="{4A529313-F38B-4008-9C1F-A54C95DBB0F5}" type="pres">
      <dgm:prSet presAssocID="{96AC9C8B-AA6A-4282-98A5-4835A9338E49}" presName="child3" presStyleLbl="bgAcc1" presStyleIdx="2" presStyleCnt="4" custLinFactNeighborX="16562" custLinFactNeighborY="-710"/>
      <dgm:spPr/>
      <dgm:t>
        <a:bodyPr/>
        <a:lstStyle/>
        <a:p>
          <a:endParaRPr lang="en-US"/>
        </a:p>
      </dgm:t>
    </dgm:pt>
    <dgm:pt modelId="{88A71120-A666-4A7C-8555-431B6B43C452}" type="pres">
      <dgm:prSet presAssocID="{96AC9C8B-AA6A-4282-98A5-4835A9338E49}" presName="child3Text" presStyleLbl="bgAcc1" presStyleIdx="2" presStyleCnt="4">
        <dgm:presLayoutVars>
          <dgm:bulletEnabled val="1"/>
        </dgm:presLayoutVars>
      </dgm:prSet>
      <dgm:spPr/>
      <dgm:t>
        <a:bodyPr/>
        <a:lstStyle/>
        <a:p>
          <a:endParaRPr lang="en-US"/>
        </a:p>
      </dgm:t>
    </dgm:pt>
    <dgm:pt modelId="{2A8F2C8C-8A10-4EE8-A5B8-C991454A652D}" type="pres">
      <dgm:prSet presAssocID="{96AC9C8B-AA6A-4282-98A5-4835A9338E49}" presName="child4group" presStyleCnt="0"/>
      <dgm:spPr/>
    </dgm:pt>
    <dgm:pt modelId="{BE9D0DA7-8FCF-4911-A9E4-BCA3B3884133}" type="pres">
      <dgm:prSet presAssocID="{96AC9C8B-AA6A-4282-98A5-4835A9338E49}" presName="child4" presStyleLbl="bgAcc1" presStyleIdx="3" presStyleCnt="4" custLinFactNeighborX="-14262" custLinFactNeighborY="1420"/>
      <dgm:spPr/>
      <dgm:t>
        <a:bodyPr/>
        <a:lstStyle/>
        <a:p>
          <a:endParaRPr lang="en-US"/>
        </a:p>
      </dgm:t>
    </dgm:pt>
    <dgm:pt modelId="{D50A3746-E682-48B0-B46E-8E3106A94492}" type="pres">
      <dgm:prSet presAssocID="{96AC9C8B-AA6A-4282-98A5-4835A9338E49}" presName="child4Text" presStyleLbl="bgAcc1" presStyleIdx="3" presStyleCnt="4">
        <dgm:presLayoutVars>
          <dgm:bulletEnabled val="1"/>
        </dgm:presLayoutVars>
      </dgm:prSet>
      <dgm:spPr/>
      <dgm:t>
        <a:bodyPr/>
        <a:lstStyle/>
        <a:p>
          <a:endParaRPr lang="en-US"/>
        </a:p>
      </dgm:t>
    </dgm:pt>
    <dgm:pt modelId="{4B21003D-446E-4700-A575-E29EF07D776D}" type="pres">
      <dgm:prSet presAssocID="{96AC9C8B-AA6A-4282-98A5-4835A9338E49}" presName="childPlaceholder" presStyleCnt="0"/>
      <dgm:spPr/>
    </dgm:pt>
    <dgm:pt modelId="{B55CE7EA-E880-4609-9B87-40F72DA450C9}" type="pres">
      <dgm:prSet presAssocID="{96AC9C8B-AA6A-4282-98A5-4835A9338E49}" presName="circle" presStyleCnt="0"/>
      <dgm:spPr/>
    </dgm:pt>
    <dgm:pt modelId="{DA6CBF5B-9BBC-4DF6-8D53-44E1C4EBEFDE}" type="pres">
      <dgm:prSet presAssocID="{96AC9C8B-AA6A-4282-98A5-4835A9338E49}" presName="quadrant1" presStyleLbl="node1" presStyleIdx="0" presStyleCnt="4">
        <dgm:presLayoutVars>
          <dgm:chMax val="1"/>
          <dgm:bulletEnabled val="1"/>
        </dgm:presLayoutVars>
      </dgm:prSet>
      <dgm:spPr/>
      <dgm:t>
        <a:bodyPr/>
        <a:lstStyle/>
        <a:p>
          <a:endParaRPr lang="en-US"/>
        </a:p>
      </dgm:t>
    </dgm:pt>
    <dgm:pt modelId="{5C9E3A11-F197-4DBB-8138-F824BA9D8F5D}" type="pres">
      <dgm:prSet presAssocID="{96AC9C8B-AA6A-4282-98A5-4835A9338E49}" presName="quadrant2" presStyleLbl="node1" presStyleIdx="1" presStyleCnt="4">
        <dgm:presLayoutVars>
          <dgm:chMax val="1"/>
          <dgm:bulletEnabled val="1"/>
        </dgm:presLayoutVars>
      </dgm:prSet>
      <dgm:spPr/>
      <dgm:t>
        <a:bodyPr/>
        <a:lstStyle/>
        <a:p>
          <a:endParaRPr lang="en-US"/>
        </a:p>
      </dgm:t>
    </dgm:pt>
    <dgm:pt modelId="{D683C623-3007-4B4D-98BD-BC3718400237}" type="pres">
      <dgm:prSet presAssocID="{96AC9C8B-AA6A-4282-98A5-4835A9338E49}" presName="quadrant3" presStyleLbl="node1" presStyleIdx="2" presStyleCnt="4">
        <dgm:presLayoutVars>
          <dgm:chMax val="1"/>
          <dgm:bulletEnabled val="1"/>
        </dgm:presLayoutVars>
      </dgm:prSet>
      <dgm:spPr/>
      <dgm:t>
        <a:bodyPr/>
        <a:lstStyle/>
        <a:p>
          <a:endParaRPr lang="en-US"/>
        </a:p>
      </dgm:t>
    </dgm:pt>
    <dgm:pt modelId="{68CEB6BC-80CD-4808-AF8F-8E3E89B499B4}" type="pres">
      <dgm:prSet presAssocID="{96AC9C8B-AA6A-4282-98A5-4835A9338E49}" presName="quadrant4" presStyleLbl="node1" presStyleIdx="3" presStyleCnt="4">
        <dgm:presLayoutVars>
          <dgm:chMax val="1"/>
          <dgm:bulletEnabled val="1"/>
        </dgm:presLayoutVars>
      </dgm:prSet>
      <dgm:spPr/>
      <dgm:t>
        <a:bodyPr/>
        <a:lstStyle/>
        <a:p>
          <a:endParaRPr lang="en-US"/>
        </a:p>
      </dgm:t>
    </dgm:pt>
    <dgm:pt modelId="{7947F5EA-B3D6-4509-BC72-9AFE8EF646E2}" type="pres">
      <dgm:prSet presAssocID="{96AC9C8B-AA6A-4282-98A5-4835A9338E49}" presName="quadrantPlaceholder" presStyleCnt="0"/>
      <dgm:spPr/>
    </dgm:pt>
    <dgm:pt modelId="{9FB4EB90-C9CC-4371-A959-127383902C05}" type="pres">
      <dgm:prSet presAssocID="{96AC9C8B-AA6A-4282-98A5-4835A9338E49}" presName="center1" presStyleLbl="fgShp" presStyleIdx="0" presStyleCnt="2"/>
      <dgm:spPr/>
    </dgm:pt>
    <dgm:pt modelId="{25D39339-F9C1-45B2-B329-5BA07ED80CAA}" type="pres">
      <dgm:prSet presAssocID="{96AC9C8B-AA6A-4282-98A5-4835A9338E49}" presName="center2" presStyleLbl="fgShp" presStyleIdx="1" presStyleCnt="2"/>
      <dgm:spPr/>
    </dgm:pt>
  </dgm:ptLst>
  <dgm:cxnLst>
    <dgm:cxn modelId="{D7DE2A82-BAB5-4B07-9E5A-EAC252C1F3DA}" type="presOf" srcId="{96AC9C8B-AA6A-4282-98A5-4835A9338E49}" destId="{B28376F1-6BD7-4799-B090-583862ED2770}" srcOrd="0" destOrd="0" presId="urn:microsoft.com/office/officeart/2005/8/layout/cycle4"/>
    <dgm:cxn modelId="{D0880819-6A5B-4330-A6CE-9B28CE3C874D}" type="presOf" srcId="{7F7FAF80-9DA8-47F8-865F-15AD5974E542}" destId="{FE5BEECB-E849-4B5E-8F68-FCD4674F3121}" srcOrd="1" destOrd="0" presId="urn:microsoft.com/office/officeart/2005/8/layout/cycle4"/>
    <dgm:cxn modelId="{8A36A304-0161-4EDD-B9CD-CF4C4F186007}" srcId="{40616303-2C63-4656-8BB3-D88C17FEA867}" destId="{7C2B5DA3-154A-44FB-B80D-CCFFD4A2BC53}" srcOrd="0" destOrd="0" parTransId="{92CD5484-EFF3-4421-8289-CF97E966F18C}" sibTransId="{79D4320C-9641-438F-A0AA-69BB990D91EB}"/>
    <dgm:cxn modelId="{957486BE-B4B8-466D-948C-EDA55B592317}" srcId="{3A206B55-D09E-4050-8093-C9445996EA2A}" destId="{EA84B301-E723-459F-BD99-DC544A014957}" srcOrd="2" destOrd="0" parTransId="{65C59C0E-289E-44AD-9098-FBC191635F9E}" sibTransId="{3C1A3C4A-60F0-4F87-8D81-7B4CB7B2CA6D}"/>
    <dgm:cxn modelId="{F611C4B3-8E84-4268-9ED4-F079A485FD0D}" srcId="{96AC9C8B-AA6A-4282-98A5-4835A9338E49}" destId="{8A2753A5-31CA-4F4B-B7EB-EC512C0A1826}" srcOrd="0" destOrd="0" parTransId="{0AF61577-D2E3-472C-939D-225DE376810F}" sibTransId="{94228DFA-4084-4219-B46C-C1AAC7AB9720}"/>
    <dgm:cxn modelId="{818FF5F9-02E9-422F-937D-37D6C4040428}" type="presOf" srcId="{215A8B41-DF71-478E-A4F3-4819BCFAB5E7}" destId="{736FFF82-FAAB-4B8A-8B71-7F8004B3A9AB}" srcOrd="1" destOrd="0" presId="urn:microsoft.com/office/officeart/2005/8/layout/cycle4"/>
    <dgm:cxn modelId="{EEBAB917-432B-40CC-8A5F-244CEFDE6D71}" type="presOf" srcId="{3A206B55-D09E-4050-8093-C9445996EA2A}" destId="{4A529313-F38B-4008-9C1F-A54C95DBB0F5}" srcOrd="0" destOrd="0" presId="urn:microsoft.com/office/officeart/2005/8/layout/cycle4"/>
    <dgm:cxn modelId="{202D5914-37EA-4A9A-8240-A343560031FB}" type="presOf" srcId="{B5CF129F-6175-42B2-950F-7E3456CA71F5}" destId="{88A71120-A666-4A7C-8555-431B6B43C452}" srcOrd="1" destOrd="1" presId="urn:microsoft.com/office/officeart/2005/8/layout/cycle4"/>
    <dgm:cxn modelId="{4CC2C30A-54A9-4954-B514-1423F4C96B20}" type="presOf" srcId="{65180913-D74C-4783-B248-9938C9B02D49}" destId="{736FFF82-FAAB-4B8A-8B71-7F8004B3A9AB}" srcOrd="1" destOrd="1" presId="urn:microsoft.com/office/officeart/2005/8/layout/cycle4"/>
    <dgm:cxn modelId="{6B519D80-4CAC-433B-88AF-37B311E26AFE}" type="presOf" srcId="{D5833022-4780-4385-8A9D-75A622C4A8C1}" destId="{7DBF8AA6-4BEF-4D16-8D78-8797DD65C74A}" srcOrd="0" destOrd="1" presId="urn:microsoft.com/office/officeart/2005/8/layout/cycle4"/>
    <dgm:cxn modelId="{B97BD8AB-AEAB-4FE6-9182-28254AE3B2D2}" type="presOf" srcId="{E26A9E68-805B-4FC4-B21B-8A9AD98AB1BC}" destId="{5C9E3A11-F197-4DBB-8138-F824BA9D8F5D}" srcOrd="0" destOrd="0" presId="urn:microsoft.com/office/officeart/2005/8/layout/cycle4"/>
    <dgm:cxn modelId="{2B9ECD22-E966-4624-B0D9-A3A5902E8686}" type="presOf" srcId="{7C2B5DA3-154A-44FB-B80D-CCFFD4A2BC53}" destId="{D50A3746-E682-48B0-B46E-8E3106A94492}" srcOrd="1" destOrd="0" presId="urn:microsoft.com/office/officeart/2005/8/layout/cycle4"/>
    <dgm:cxn modelId="{05EA1C36-BD62-466B-9E21-6C9FE63D574C}" type="presOf" srcId="{EA84B301-E723-459F-BD99-DC544A014957}" destId="{4A529313-F38B-4008-9C1F-A54C95DBB0F5}" srcOrd="0" destOrd="3" presId="urn:microsoft.com/office/officeart/2005/8/layout/cycle4"/>
    <dgm:cxn modelId="{38FD331F-E352-423C-9D9B-4BA5B9DE435E}" srcId="{96AC9C8B-AA6A-4282-98A5-4835A9338E49}" destId="{E26A9E68-805B-4FC4-B21B-8A9AD98AB1BC}" srcOrd="1" destOrd="0" parTransId="{0EA05210-581E-4358-B399-6C7CD7DF0450}" sibTransId="{839F513C-8335-4ADD-ABD6-30CCD8183DFC}"/>
    <dgm:cxn modelId="{AA1DCD5A-4921-48EC-AF96-3AE7D63E48DB}" type="presOf" srcId="{215A8B41-DF71-478E-A4F3-4819BCFAB5E7}" destId="{A85A8E0B-3554-4C97-90A1-84A4EB1A1E64}" srcOrd="0" destOrd="0" presId="urn:microsoft.com/office/officeart/2005/8/layout/cycle4"/>
    <dgm:cxn modelId="{6ECD1BC7-4633-4281-9B8F-1930524B1724}" type="presOf" srcId="{8BD95671-C8C1-4D22-B649-1558B893671B}" destId="{88A71120-A666-4A7C-8555-431B6B43C452}" srcOrd="1" destOrd="2" presId="urn:microsoft.com/office/officeart/2005/8/layout/cycle4"/>
    <dgm:cxn modelId="{2083ECC8-1196-4116-8447-55D9166EEB9A}" srcId="{3A206B55-D09E-4050-8093-C9445996EA2A}" destId="{B5CF129F-6175-42B2-950F-7E3456CA71F5}" srcOrd="0" destOrd="0" parTransId="{4EDBEDEE-CB3A-4806-A968-542C28AFCEFF}" sibTransId="{5E4A3716-BFAA-4116-B5DE-E4B62AAE74C0}"/>
    <dgm:cxn modelId="{C26021D3-37D4-43E8-ABDB-7DB2C873606E}" type="presOf" srcId="{0CEA220F-A55E-4B3E-B986-687A62269CFB}" destId="{7DBF8AA6-4BEF-4D16-8D78-8797DD65C74A}" srcOrd="0" destOrd="2" presId="urn:microsoft.com/office/officeart/2005/8/layout/cycle4"/>
    <dgm:cxn modelId="{B9016D6C-713A-4D34-9262-D402AB668217}" type="presOf" srcId="{8A2753A5-31CA-4F4B-B7EB-EC512C0A1826}" destId="{DA6CBF5B-9BBC-4DF6-8D53-44E1C4EBEFDE}" srcOrd="0" destOrd="0" presId="urn:microsoft.com/office/officeart/2005/8/layout/cycle4"/>
    <dgm:cxn modelId="{6707F4C8-05F5-44BB-B0FD-989A5A4F39C8}" srcId="{E26A9E68-805B-4FC4-B21B-8A9AD98AB1BC}" destId="{D5833022-4780-4385-8A9D-75A622C4A8C1}" srcOrd="1" destOrd="0" parTransId="{EE223102-702B-4DF3-BC6F-21186F35E44D}" sibTransId="{1E5B1167-C51E-405B-9A7A-29923B171AC5}"/>
    <dgm:cxn modelId="{300C1395-7672-41F8-98D7-B8A160890765}" type="presOf" srcId="{D5833022-4780-4385-8A9D-75A622C4A8C1}" destId="{FE5BEECB-E849-4B5E-8F68-FCD4674F3121}" srcOrd="1" destOrd="1" presId="urn:microsoft.com/office/officeart/2005/8/layout/cycle4"/>
    <dgm:cxn modelId="{B9106C16-B095-47A8-BF62-C98BBD63171C}" type="presOf" srcId="{8BD95671-C8C1-4D22-B649-1558B893671B}" destId="{4A529313-F38B-4008-9C1F-A54C95DBB0F5}" srcOrd="0" destOrd="2" presId="urn:microsoft.com/office/officeart/2005/8/layout/cycle4"/>
    <dgm:cxn modelId="{E2387F34-8A7F-4F0B-A620-89E14072AC54}" type="presOf" srcId="{65180913-D74C-4783-B248-9938C9B02D49}" destId="{A85A8E0B-3554-4C97-90A1-84A4EB1A1E64}" srcOrd="0" destOrd="1" presId="urn:microsoft.com/office/officeart/2005/8/layout/cycle4"/>
    <dgm:cxn modelId="{60617279-857C-4757-9669-B60CBAB0639C}" type="presOf" srcId="{7AEBDDA1-BB70-40D4-9632-5803B2D508B0}" destId="{D50A3746-E682-48B0-B46E-8E3106A94492}" srcOrd="1" destOrd="2" presId="urn:microsoft.com/office/officeart/2005/8/layout/cycle4"/>
    <dgm:cxn modelId="{60E19DDE-8B17-4C71-92C3-288B2C24A6C5}" type="presOf" srcId="{3A206B55-D09E-4050-8093-C9445996EA2A}" destId="{88A71120-A666-4A7C-8555-431B6B43C452}" srcOrd="1" destOrd="0" presId="urn:microsoft.com/office/officeart/2005/8/layout/cycle4"/>
    <dgm:cxn modelId="{17BE7698-DD88-4D1D-8CB9-6E13FE849FD6}" srcId="{96AC9C8B-AA6A-4282-98A5-4835A9338E49}" destId="{40616303-2C63-4656-8BB3-D88C17FEA867}" srcOrd="3" destOrd="0" parTransId="{95B31138-9707-4306-94AB-68FCA25FEAB6}" sibTransId="{78BDDD90-9388-466C-BCF7-11ABB294550F}"/>
    <dgm:cxn modelId="{D94AD629-249C-493F-BBAA-641D013F2056}" type="presOf" srcId="{40616303-2C63-4656-8BB3-D88C17FEA867}" destId="{68CEB6BC-80CD-4808-AF8F-8E3E89B499B4}" srcOrd="0" destOrd="0" presId="urn:microsoft.com/office/officeart/2005/8/layout/cycle4"/>
    <dgm:cxn modelId="{8BB1E9D1-F982-4094-BCBC-898BF5EC0F3A}" type="presOf" srcId="{25AA126B-FF80-44AE-A915-6043081CDCFF}" destId="{BE9D0DA7-8FCF-4911-A9E4-BCA3B3884133}" srcOrd="0" destOrd="1" presId="urn:microsoft.com/office/officeart/2005/8/layout/cycle4"/>
    <dgm:cxn modelId="{C0E465F0-F014-42D0-9DBB-51AD881254F1}" srcId="{37E6AD19-A5B2-416C-B759-99D3534E7F17}" destId="{3A206B55-D09E-4050-8093-C9445996EA2A}" srcOrd="0" destOrd="0" parTransId="{8588BF52-033A-4238-B63A-6D13B0773BB2}" sibTransId="{B1B61C8D-3779-42A7-8609-41CE1A9F5FC9}"/>
    <dgm:cxn modelId="{06719412-888F-4232-8D8C-076E481B62CE}" srcId="{E26A9E68-805B-4FC4-B21B-8A9AD98AB1BC}" destId="{0CEA220F-A55E-4B3E-B986-687A62269CFB}" srcOrd="2" destOrd="0" parTransId="{8FBF9902-EE41-4C62-99EB-79E63147EACC}" sibTransId="{FC0EA3B7-9297-4102-BB4F-547F69D96024}"/>
    <dgm:cxn modelId="{80AB43AF-67DE-467D-B856-7F8CC0788E87}" type="presOf" srcId="{EA84B301-E723-459F-BD99-DC544A014957}" destId="{88A71120-A666-4A7C-8555-431B6B43C452}" srcOrd="1" destOrd="3" presId="urn:microsoft.com/office/officeart/2005/8/layout/cycle4"/>
    <dgm:cxn modelId="{0CF28712-B147-46FE-9A58-29F1FEFCCFF1}" srcId="{E26A9E68-805B-4FC4-B21B-8A9AD98AB1BC}" destId="{7F7FAF80-9DA8-47F8-865F-15AD5974E542}" srcOrd="0" destOrd="0" parTransId="{2761038B-59CC-4E44-A15A-1DF5BFDB41C8}" sibTransId="{555C5B63-FE34-4418-A8F0-1A92B786BA5A}"/>
    <dgm:cxn modelId="{4C091209-BF12-4842-A4D8-F2679633EC55}" type="presOf" srcId="{7F7FAF80-9DA8-47F8-865F-15AD5974E542}" destId="{7DBF8AA6-4BEF-4D16-8D78-8797DD65C74A}" srcOrd="0" destOrd="0" presId="urn:microsoft.com/office/officeart/2005/8/layout/cycle4"/>
    <dgm:cxn modelId="{2CCA2F75-F829-4F2A-984C-238BDE901A67}" type="presOf" srcId="{37E6AD19-A5B2-416C-B759-99D3534E7F17}" destId="{D683C623-3007-4B4D-98BD-BC3718400237}" srcOrd="0" destOrd="0" presId="urn:microsoft.com/office/officeart/2005/8/layout/cycle4"/>
    <dgm:cxn modelId="{BFC5EE0D-2721-46FD-BB43-9ECA8B395E9D}" type="presOf" srcId="{B5CF129F-6175-42B2-950F-7E3456CA71F5}" destId="{4A529313-F38B-4008-9C1F-A54C95DBB0F5}" srcOrd="0" destOrd="1" presId="urn:microsoft.com/office/officeart/2005/8/layout/cycle4"/>
    <dgm:cxn modelId="{9F6B9AD6-7C8C-4B3F-9C57-B445F7D9933E}" type="presOf" srcId="{7AEBDDA1-BB70-40D4-9632-5803B2D508B0}" destId="{BE9D0DA7-8FCF-4911-A9E4-BCA3B3884133}" srcOrd="0" destOrd="2" presId="urn:microsoft.com/office/officeart/2005/8/layout/cycle4"/>
    <dgm:cxn modelId="{A60C05BF-3BD9-41C3-81CE-E2020DC59E83}" srcId="{40616303-2C63-4656-8BB3-D88C17FEA867}" destId="{7AEBDDA1-BB70-40D4-9632-5803B2D508B0}" srcOrd="2" destOrd="0" parTransId="{7D66F306-D18E-4ADC-A74F-D66B02E923D3}" sibTransId="{5D159D0B-903B-4934-9C5F-2471762FE451}"/>
    <dgm:cxn modelId="{96F5315D-A354-443F-BCBF-6135F7A32688}" srcId="{8A2753A5-31CA-4F4B-B7EB-EC512C0A1826}" destId="{215A8B41-DF71-478E-A4F3-4819BCFAB5E7}" srcOrd="0" destOrd="0" parTransId="{C691760A-AA46-4B92-9F15-492E1B4428D9}" sibTransId="{22FD832E-36D7-425D-9C75-193D3E90A07A}"/>
    <dgm:cxn modelId="{A90D064A-8ABC-438E-8DAE-3347D906BCD6}" srcId="{3A206B55-D09E-4050-8093-C9445996EA2A}" destId="{8BD95671-C8C1-4D22-B649-1558B893671B}" srcOrd="1" destOrd="0" parTransId="{D8813487-41D8-4EE1-97A6-CB26482BF2FB}" sibTransId="{B7C463D0-723A-413C-993E-C9234640A5A8}"/>
    <dgm:cxn modelId="{AA8F1DE2-7910-4291-AE04-A09508F80B65}" type="presOf" srcId="{0CEA220F-A55E-4B3E-B986-687A62269CFB}" destId="{FE5BEECB-E849-4B5E-8F68-FCD4674F3121}" srcOrd="1" destOrd="2" presId="urn:microsoft.com/office/officeart/2005/8/layout/cycle4"/>
    <dgm:cxn modelId="{2F7D182E-4F73-414C-93F0-39592C43FF90}" type="presOf" srcId="{25AA126B-FF80-44AE-A915-6043081CDCFF}" destId="{D50A3746-E682-48B0-B46E-8E3106A94492}" srcOrd="1" destOrd="1" presId="urn:microsoft.com/office/officeart/2005/8/layout/cycle4"/>
    <dgm:cxn modelId="{465A7824-5F6D-4AEF-BC14-6AB19000C09F}" srcId="{8A2753A5-31CA-4F4B-B7EB-EC512C0A1826}" destId="{65180913-D74C-4783-B248-9938C9B02D49}" srcOrd="1" destOrd="0" parTransId="{3FF5ED63-5C47-4D2A-942D-1CA2770E87D1}" sibTransId="{20F0DC2F-DC19-41D4-821E-71036F67FC77}"/>
    <dgm:cxn modelId="{AF3E5B10-E212-4433-93CC-CFFF82535F7B}" type="presOf" srcId="{7C2B5DA3-154A-44FB-B80D-CCFFD4A2BC53}" destId="{BE9D0DA7-8FCF-4911-A9E4-BCA3B3884133}" srcOrd="0" destOrd="0" presId="urn:microsoft.com/office/officeart/2005/8/layout/cycle4"/>
    <dgm:cxn modelId="{199B46CA-EE3F-4B97-B65F-3C8E4BE4DD71}" srcId="{96AC9C8B-AA6A-4282-98A5-4835A9338E49}" destId="{37E6AD19-A5B2-416C-B759-99D3534E7F17}" srcOrd="2" destOrd="0" parTransId="{39938723-7EE3-49C3-9E33-A6116E2A08E6}" sibTransId="{38C89FD1-4A81-489D-A433-6A546C0F9E7F}"/>
    <dgm:cxn modelId="{2A5CB27A-3769-4E48-829F-F124F2ADE079}" srcId="{40616303-2C63-4656-8BB3-D88C17FEA867}" destId="{25AA126B-FF80-44AE-A915-6043081CDCFF}" srcOrd="1" destOrd="0" parTransId="{8D1FCC9C-C5C5-4399-82F0-BAE7B0503BE4}" sibTransId="{B1C02F6F-1BEB-4D54-9624-67C5B8770B30}"/>
    <dgm:cxn modelId="{0516799E-2F30-48F8-8701-96133DC75E0A}" type="presParOf" srcId="{B28376F1-6BD7-4799-B090-583862ED2770}" destId="{CEDF6A22-477C-4B59-97E6-AB016A3276FE}" srcOrd="0" destOrd="0" presId="urn:microsoft.com/office/officeart/2005/8/layout/cycle4"/>
    <dgm:cxn modelId="{D6CD6F0F-16E1-432E-A6BF-2C12AD23F234}" type="presParOf" srcId="{CEDF6A22-477C-4B59-97E6-AB016A3276FE}" destId="{935AA932-AA58-4B8B-A96C-A6BFC96967BE}" srcOrd="0" destOrd="0" presId="urn:microsoft.com/office/officeart/2005/8/layout/cycle4"/>
    <dgm:cxn modelId="{499F4EC5-47BE-43CE-8E54-48AC05BE65EC}" type="presParOf" srcId="{935AA932-AA58-4B8B-A96C-A6BFC96967BE}" destId="{A85A8E0B-3554-4C97-90A1-84A4EB1A1E64}" srcOrd="0" destOrd="0" presId="urn:microsoft.com/office/officeart/2005/8/layout/cycle4"/>
    <dgm:cxn modelId="{51337D5E-0C5D-4D53-A98D-19F6C04E8942}" type="presParOf" srcId="{935AA932-AA58-4B8B-A96C-A6BFC96967BE}" destId="{736FFF82-FAAB-4B8A-8B71-7F8004B3A9AB}" srcOrd="1" destOrd="0" presId="urn:microsoft.com/office/officeart/2005/8/layout/cycle4"/>
    <dgm:cxn modelId="{C1E33831-D2FC-4862-980C-E990EBF10764}" type="presParOf" srcId="{CEDF6A22-477C-4B59-97E6-AB016A3276FE}" destId="{789C38F5-6547-4842-8D4D-73EA46245226}" srcOrd="1" destOrd="0" presId="urn:microsoft.com/office/officeart/2005/8/layout/cycle4"/>
    <dgm:cxn modelId="{91778E53-F0B7-49FD-A12B-3BC1C4C397AE}" type="presParOf" srcId="{789C38F5-6547-4842-8D4D-73EA46245226}" destId="{7DBF8AA6-4BEF-4D16-8D78-8797DD65C74A}" srcOrd="0" destOrd="0" presId="urn:microsoft.com/office/officeart/2005/8/layout/cycle4"/>
    <dgm:cxn modelId="{9EB1AE92-C81C-48BA-BC99-6EA05E41A98C}" type="presParOf" srcId="{789C38F5-6547-4842-8D4D-73EA46245226}" destId="{FE5BEECB-E849-4B5E-8F68-FCD4674F3121}" srcOrd="1" destOrd="0" presId="urn:microsoft.com/office/officeart/2005/8/layout/cycle4"/>
    <dgm:cxn modelId="{482A5ADE-A1AE-4302-B7C2-5B097C904F7C}" type="presParOf" srcId="{CEDF6A22-477C-4B59-97E6-AB016A3276FE}" destId="{9E7ECA18-E818-41EF-9EDC-208DA89F1433}" srcOrd="2" destOrd="0" presId="urn:microsoft.com/office/officeart/2005/8/layout/cycle4"/>
    <dgm:cxn modelId="{5A7AD5C2-6443-42E2-A75F-0817A549FE77}" type="presParOf" srcId="{9E7ECA18-E818-41EF-9EDC-208DA89F1433}" destId="{4A529313-F38B-4008-9C1F-A54C95DBB0F5}" srcOrd="0" destOrd="0" presId="urn:microsoft.com/office/officeart/2005/8/layout/cycle4"/>
    <dgm:cxn modelId="{8096509C-08DA-4BCF-9C54-64159DBD6542}" type="presParOf" srcId="{9E7ECA18-E818-41EF-9EDC-208DA89F1433}" destId="{88A71120-A666-4A7C-8555-431B6B43C452}" srcOrd="1" destOrd="0" presId="urn:microsoft.com/office/officeart/2005/8/layout/cycle4"/>
    <dgm:cxn modelId="{F039930A-0BEB-4D79-9D1C-BAA79251D33E}" type="presParOf" srcId="{CEDF6A22-477C-4B59-97E6-AB016A3276FE}" destId="{2A8F2C8C-8A10-4EE8-A5B8-C991454A652D}" srcOrd="3" destOrd="0" presId="urn:microsoft.com/office/officeart/2005/8/layout/cycle4"/>
    <dgm:cxn modelId="{8E914EAB-A5C3-4819-85C8-354D00788159}" type="presParOf" srcId="{2A8F2C8C-8A10-4EE8-A5B8-C991454A652D}" destId="{BE9D0DA7-8FCF-4911-A9E4-BCA3B3884133}" srcOrd="0" destOrd="0" presId="urn:microsoft.com/office/officeart/2005/8/layout/cycle4"/>
    <dgm:cxn modelId="{51D0FC4A-DDE4-4592-BB8B-228AE1B9537C}" type="presParOf" srcId="{2A8F2C8C-8A10-4EE8-A5B8-C991454A652D}" destId="{D50A3746-E682-48B0-B46E-8E3106A94492}" srcOrd="1" destOrd="0" presId="urn:microsoft.com/office/officeart/2005/8/layout/cycle4"/>
    <dgm:cxn modelId="{F9A1C815-D59F-40C7-BE26-4A7F9F199505}" type="presParOf" srcId="{CEDF6A22-477C-4B59-97E6-AB016A3276FE}" destId="{4B21003D-446E-4700-A575-E29EF07D776D}" srcOrd="4" destOrd="0" presId="urn:microsoft.com/office/officeart/2005/8/layout/cycle4"/>
    <dgm:cxn modelId="{7624B446-CADB-4581-B724-EB1E9517CCBC}" type="presParOf" srcId="{B28376F1-6BD7-4799-B090-583862ED2770}" destId="{B55CE7EA-E880-4609-9B87-40F72DA450C9}" srcOrd="1" destOrd="0" presId="urn:microsoft.com/office/officeart/2005/8/layout/cycle4"/>
    <dgm:cxn modelId="{A89364F8-D779-4DA4-B3F1-6A2F3384F7C4}" type="presParOf" srcId="{B55CE7EA-E880-4609-9B87-40F72DA450C9}" destId="{DA6CBF5B-9BBC-4DF6-8D53-44E1C4EBEFDE}" srcOrd="0" destOrd="0" presId="urn:microsoft.com/office/officeart/2005/8/layout/cycle4"/>
    <dgm:cxn modelId="{AA4D1162-B598-46F9-B20D-29A6FF789239}" type="presParOf" srcId="{B55CE7EA-E880-4609-9B87-40F72DA450C9}" destId="{5C9E3A11-F197-4DBB-8138-F824BA9D8F5D}" srcOrd="1" destOrd="0" presId="urn:microsoft.com/office/officeart/2005/8/layout/cycle4"/>
    <dgm:cxn modelId="{7D4F8240-4F8E-4D10-A35C-899AE7A8C1EC}" type="presParOf" srcId="{B55CE7EA-E880-4609-9B87-40F72DA450C9}" destId="{D683C623-3007-4B4D-98BD-BC3718400237}" srcOrd="2" destOrd="0" presId="urn:microsoft.com/office/officeart/2005/8/layout/cycle4"/>
    <dgm:cxn modelId="{E441C1EA-C252-4B88-8FD0-951F5E7E7A48}" type="presParOf" srcId="{B55CE7EA-E880-4609-9B87-40F72DA450C9}" destId="{68CEB6BC-80CD-4808-AF8F-8E3E89B499B4}" srcOrd="3" destOrd="0" presId="urn:microsoft.com/office/officeart/2005/8/layout/cycle4"/>
    <dgm:cxn modelId="{563FA528-01BB-48C3-AE2F-E069F9DF9504}" type="presParOf" srcId="{B55CE7EA-E880-4609-9B87-40F72DA450C9}" destId="{7947F5EA-B3D6-4509-BC72-9AFE8EF646E2}" srcOrd="4" destOrd="0" presId="urn:microsoft.com/office/officeart/2005/8/layout/cycle4"/>
    <dgm:cxn modelId="{724B0BB5-CFD1-43D7-A52F-C21DF2FC8D9C}" type="presParOf" srcId="{B28376F1-6BD7-4799-B090-583862ED2770}" destId="{9FB4EB90-C9CC-4371-A959-127383902C05}" srcOrd="2" destOrd="0" presId="urn:microsoft.com/office/officeart/2005/8/layout/cycle4"/>
    <dgm:cxn modelId="{E548290A-A5B8-4D23-860C-66257150CD08}" type="presParOf" srcId="{B28376F1-6BD7-4799-B090-583862ED2770}" destId="{25D39339-F9C1-45B2-B329-5BA07ED80CA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12BD62-3810-4F52-BEAC-D911C960CF86}" type="doc">
      <dgm:prSet loTypeId="urn:microsoft.com/office/officeart/2005/8/layout/pyramid2" loCatId="pyramid" qsTypeId="urn:microsoft.com/office/officeart/2005/8/quickstyle/simple1" qsCatId="simple" csTypeId="urn:microsoft.com/office/officeart/2005/8/colors/accent1_2" csCatId="accent1" phldr="1"/>
      <dgm:spPr/>
    </dgm:pt>
    <dgm:pt modelId="{134EAA39-50FF-4842-8A62-EAA1DA696204}">
      <dgm:prSet phldrT="[Text]"/>
      <dgm:spPr/>
      <dgm:t>
        <a:bodyPr/>
        <a:lstStyle/>
        <a:p>
          <a:r>
            <a:rPr lang="en-US" dirty="0" smtClean="0"/>
            <a:t>Experience</a:t>
          </a:r>
          <a:endParaRPr lang="en-US" dirty="0"/>
        </a:p>
      </dgm:t>
    </dgm:pt>
    <dgm:pt modelId="{60735EED-1777-4A9B-AD45-9DFE415FD4FD}" type="parTrans" cxnId="{965ACCBA-E532-4045-A02B-BBC13791F506}">
      <dgm:prSet/>
      <dgm:spPr/>
      <dgm:t>
        <a:bodyPr/>
        <a:lstStyle/>
        <a:p>
          <a:endParaRPr lang="en-US"/>
        </a:p>
      </dgm:t>
    </dgm:pt>
    <dgm:pt modelId="{C7F41911-7C31-4DEA-A2ED-705DF9AB58D0}" type="sibTrans" cxnId="{965ACCBA-E532-4045-A02B-BBC13791F506}">
      <dgm:prSet/>
      <dgm:spPr/>
      <dgm:t>
        <a:bodyPr/>
        <a:lstStyle/>
        <a:p>
          <a:endParaRPr lang="en-US"/>
        </a:p>
      </dgm:t>
    </dgm:pt>
    <dgm:pt modelId="{66670421-CA3E-466B-A13A-47C66DD7DE6C}">
      <dgm:prSet phldrT="[Text]"/>
      <dgm:spPr/>
      <dgm:t>
        <a:bodyPr/>
        <a:lstStyle/>
        <a:p>
          <a:r>
            <a:rPr lang="en-US" dirty="0" smtClean="0"/>
            <a:t>Leadership</a:t>
          </a:r>
          <a:endParaRPr lang="en-US" dirty="0"/>
        </a:p>
      </dgm:t>
    </dgm:pt>
    <dgm:pt modelId="{544D5BDC-4626-4A3B-91FF-189A7E871880}" type="parTrans" cxnId="{324D96C2-CC61-454D-B9F8-847EAE76A7A9}">
      <dgm:prSet/>
      <dgm:spPr/>
      <dgm:t>
        <a:bodyPr/>
        <a:lstStyle/>
        <a:p>
          <a:endParaRPr lang="en-US"/>
        </a:p>
      </dgm:t>
    </dgm:pt>
    <dgm:pt modelId="{85A6C00F-2C7E-4EF5-AB9D-D79625AF3E07}" type="sibTrans" cxnId="{324D96C2-CC61-454D-B9F8-847EAE76A7A9}">
      <dgm:prSet/>
      <dgm:spPr/>
      <dgm:t>
        <a:bodyPr/>
        <a:lstStyle/>
        <a:p>
          <a:endParaRPr lang="en-US"/>
        </a:p>
      </dgm:t>
    </dgm:pt>
    <dgm:pt modelId="{39FB9451-F9A6-4FD7-8409-695EF24097C2}">
      <dgm:prSet phldrT="[Text]"/>
      <dgm:spPr/>
      <dgm:t>
        <a:bodyPr/>
        <a:lstStyle/>
        <a:p>
          <a:r>
            <a:rPr lang="en-US" dirty="0" smtClean="0"/>
            <a:t>Choice</a:t>
          </a:r>
          <a:endParaRPr lang="en-US" dirty="0"/>
        </a:p>
      </dgm:t>
    </dgm:pt>
    <dgm:pt modelId="{D58EE8D7-D32F-4414-97D8-6189AC56FA1E}" type="parTrans" cxnId="{575F0E03-D7A0-445B-882D-19521ECD7305}">
      <dgm:prSet/>
      <dgm:spPr/>
      <dgm:t>
        <a:bodyPr/>
        <a:lstStyle/>
        <a:p>
          <a:endParaRPr lang="en-US"/>
        </a:p>
      </dgm:t>
    </dgm:pt>
    <dgm:pt modelId="{B04B5B8B-0B50-4231-AC52-09E85D03F304}" type="sibTrans" cxnId="{575F0E03-D7A0-445B-882D-19521ECD7305}">
      <dgm:prSet/>
      <dgm:spPr/>
      <dgm:t>
        <a:bodyPr/>
        <a:lstStyle/>
        <a:p>
          <a:endParaRPr lang="en-US"/>
        </a:p>
      </dgm:t>
    </dgm:pt>
    <dgm:pt modelId="{E743F661-19E9-4AC5-A81C-1C13F6A1FDE7}" type="pres">
      <dgm:prSet presAssocID="{DF12BD62-3810-4F52-BEAC-D911C960CF86}" presName="compositeShape" presStyleCnt="0">
        <dgm:presLayoutVars>
          <dgm:dir/>
          <dgm:resizeHandles/>
        </dgm:presLayoutVars>
      </dgm:prSet>
      <dgm:spPr/>
    </dgm:pt>
    <dgm:pt modelId="{618A090C-646B-4928-AE6F-595ED49B0CAE}" type="pres">
      <dgm:prSet presAssocID="{DF12BD62-3810-4F52-BEAC-D911C960CF86}" presName="pyramid" presStyleLbl="node1" presStyleIdx="0" presStyleCnt="1" custLinFactNeighborY="734"/>
      <dgm:spPr/>
    </dgm:pt>
    <dgm:pt modelId="{5B03DAAB-FFE9-4843-A3E2-7213BC29879E}" type="pres">
      <dgm:prSet presAssocID="{DF12BD62-3810-4F52-BEAC-D911C960CF86}" presName="theList" presStyleCnt="0"/>
      <dgm:spPr/>
    </dgm:pt>
    <dgm:pt modelId="{D78C9F8D-ACB0-4E84-B381-5EE144277021}" type="pres">
      <dgm:prSet presAssocID="{134EAA39-50FF-4842-8A62-EAA1DA696204}" presName="aNode" presStyleLbl="fgAcc1" presStyleIdx="0" presStyleCnt="3">
        <dgm:presLayoutVars>
          <dgm:bulletEnabled val="1"/>
        </dgm:presLayoutVars>
      </dgm:prSet>
      <dgm:spPr/>
      <dgm:t>
        <a:bodyPr/>
        <a:lstStyle/>
        <a:p>
          <a:endParaRPr lang="en-US"/>
        </a:p>
      </dgm:t>
    </dgm:pt>
    <dgm:pt modelId="{8B58C8DD-525F-454A-8FFF-F7FD313F2CCB}" type="pres">
      <dgm:prSet presAssocID="{134EAA39-50FF-4842-8A62-EAA1DA696204}" presName="aSpace" presStyleCnt="0"/>
      <dgm:spPr/>
    </dgm:pt>
    <dgm:pt modelId="{974FF910-822E-4FE4-89E4-548B61370039}" type="pres">
      <dgm:prSet presAssocID="{66670421-CA3E-466B-A13A-47C66DD7DE6C}" presName="aNode" presStyleLbl="fgAcc1" presStyleIdx="1" presStyleCnt="3">
        <dgm:presLayoutVars>
          <dgm:bulletEnabled val="1"/>
        </dgm:presLayoutVars>
      </dgm:prSet>
      <dgm:spPr/>
      <dgm:t>
        <a:bodyPr/>
        <a:lstStyle/>
        <a:p>
          <a:endParaRPr lang="en-US"/>
        </a:p>
      </dgm:t>
    </dgm:pt>
    <dgm:pt modelId="{6D15D4B7-771D-4EB2-931C-4DEE2BBFF1CE}" type="pres">
      <dgm:prSet presAssocID="{66670421-CA3E-466B-A13A-47C66DD7DE6C}" presName="aSpace" presStyleCnt="0"/>
      <dgm:spPr/>
    </dgm:pt>
    <dgm:pt modelId="{26403EE5-CDA7-4341-98A3-69FD04936C50}" type="pres">
      <dgm:prSet presAssocID="{39FB9451-F9A6-4FD7-8409-695EF24097C2}" presName="aNode" presStyleLbl="fgAcc1" presStyleIdx="2" presStyleCnt="3">
        <dgm:presLayoutVars>
          <dgm:bulletEnabled val="1"/>
        </dgm:presLayoutVars>
      </dgm:prSet>
      <dgm:spPr/>
      <dgm:t>
        <a:bodyPr/>
        <a:lstStyle/>
        <a:p>
          <a:endParaRPr lang="en-US"/>
        </a:p>
      </dgm:t>
    </dgm:pt>
    <dgm:pt modelId="{C992BFA3-EB12-40E2-AE53-1FA1DCD0D01E}" type="pres">
      <dgm:prSet presAssocID="{39FB9451-F9A6-4FD7-8409-695EF24097C2}" presName="aSpace" presStyleCnt="0"/>
      <dgm:spPr/>
    </dgm:pt>
  </dgm:ptLst>
  <dgm:cxnLst>
    <dgm:cxn modelId="{4B409B3A-9AB6-4560-9966-48BAA025EFB5}" type="presOf" srcId="{39FB9451-F9A6-4FD7-8409-695EF24097C2}" destId="{26403EE5-CDA7-4341-98A3-69FD04936C50}" srcOrd="0" destOrd="0" presId="urn:microsoft.com/office/officeart/2005/8/layout/pyramid2"/>
    <dgm:cxn modelId="{965ACCBA-E532-4045-A02B-BBC13791F506}" srcId="{DF12BD62-3810-4F52-BEAC-D911C960CF86}" destId="{134EAA39-50FF-4842-8A62-EAA1DA696204}" srcOrd="0" destOrd="0" parTransId="{60735EED-1777-4A9B-AD45-9DFE415FD4FD}" sibTransId="{C7F41911-7C31-4DEA-A2ED-705DF9AB58D0}"/>
    <dgm:cxn modelId="{ED4ED391-81C4-4423-9318-385676E6712D}" type="presOf" srcId="{DF12BD62-3810-4F52-BEAC-D911C960CF86}" destId="{E743F661-19E9-4AC5-A81C-1C13F6A1FDE7}" srcOrd="0" destOrd="0" presId="urn:microsoft.com/office/officeart/2005/8/layout/pyramid2"/>
    <dgm:cxn modelId="{3B06C8D0-CEF6-42CC-A2D0-6582E54CA75D}" type="presOf" srcId="{134EAA39-50FF-4842-8A62-EAA1DA696204}" destId="{D78C9F8D-ACB0-4E84-B381-5EE144277021}" srcOrd="0" destOrd="0" presId="urn:microsoft.com/office/officeart/2005/8/layout/pyramid2"/>
    <dgm:cxn modelId="{575F0E03-D7A0-445B-882D-19521ECD7305}" srcId="{DF12BD62-3810-4F52-BEAC-D911C960CF86}" destId="{39FB9451-F9A6-4FD7-8409-695EF24097C2}" srcOrd="2" destOrd="0" parTransId="{D58EE8D7-D32F-4414-97D8-6189AC56FA1E}" sibTransId="{B04B5B8B-0B50-4231-AC52-09E85D03F304}"/>
    <dgm:cxn modelId="{324D96C2-CC61-454D-B9F8-847EAE76A7A9}" srcId="{DF12BD62-3810-4F52-BEAC-D911C960CF86}" destId="{66670421-CA3E-466B-A13A-47C66DD7DE6C}" srcOrd="1" destOrd="0" parTransId="{544D5BDC-4626-4A3B-91FF-189A7E871880}" sibTransId="{85A6C00F-2C7E-4EF5-AB9D-D79625AF3E07}"/>
    <dgm:cxn modelId="{74405E56-2C60-4C48-96AF-395F7BE7F221}" type="presOf" srcId="{66670421-CA3E-466B-A13A-47C66DD7DE6C}" destId="{974FF910-822E-4FE4-89E4-548B61370039}" srcOrd="0" destOrd="0" presId="urn:microsoft.com/office/officeart/2005/8/layout/pyramid2"/>
    <dgm:cxn modelId="{CB76CCBE-3E30-4035-8F8C-AA9D4AC70327}" type="presParOf" srcId="{E743F661-19E9-4AC5-A81C-1C13F6A1FDE7}" destId="{618A090C-646B-4928-AE6F-595ED49B0CAE}" srcOrd="0" destOrd="0" presId="urn:microsoft.com/office/officeart/2005/8/layout/pyramid2"/>
    <dgm:cxn modelId="{03EC7FB6-0F25-4C2F-8209-4094CA847651}" type="presParOf" srcId="{E743F661-19E9-4AC5-A81C-1C13F6A1FDE7}" destId="{5B03DAAB-FFE9-4843-A3E2-7213BC29879E}" srcOrd="1" destOrd="0" presId="urn:microsoft.com/office/officeart/2005/8/layout/pyramid2"/>
    <dgm:cxn modelId="{E6A79E66-3892-46A3-A9CD-FCA8C42B53B7}" type="presParOf" srcId="{5B03DAAB-FFE9-4843-A3E2-7213BC29879E}" destId="{D78C9F8D-ACB0-4E84-B381-5EE144277021}" srcOrd="0" destOrd="0" presId="urn:microsoft.com/office/officeart/2005/8/layout/pyramid2"/>
    <dgm:cxn modelId="{F5F7BC6E-F320-4443-A76A-63ADA270B7EF}" type="presParOf" srcId="{5B03DAAB-FFE9-4843-A3E2-7213BC29879E}" destId="{8B58C8DD-525F-454A-8FFF-F7FD313F2CCB}" srcOrd="1" destOrd="0" presId="urn:microsoft.com/office/officeart/2005/8/layout/pyramid2"/>
    <dgm:cxn modelId="{B9F7F662-2B76-4CDB-8CE9-7E27F7D52B99}" type="presParOf" srcId="{5B03DAAB-FFE9-4843-A3E2-7213BC29879E}" destId="{974FF910-822E-4FE4-89E4-548B61370039}" srcOrd="2" destOrd="0" presId="urn:microsoft.com/office/officeart/2005/8/layout/pyramid2"/>
    <dgm:cxn modelId="{3AA542FB-7691-4B69-B7C5-9FAE31E2590F}" type="presParOf" srcId="{5B03DAAB-FFE9-4843-A3E2-7213BC29879E}" destId="{6D15D4B7-771D-4EB2-931C-4DEE2BBFF1CE}" srcOrd="3" destOrd="0" presId="urn:microsoft.com/office/officeart/2005/8/layout/pyramid2"/>
    <dgm:cxn modelId="{FCA2F248-33D8-4DA0-9054-24AF0D5A0909}" type="presParOf" srcId="{5B03DAAB-FFE9-4843-A3E2-7213BC29879E}" destId="{26403EE5-CDA7-4341-98A3-69FD04936C50}" srcOrd="4" destOrd="0" presId="urn:microsoft.com/office/officeart/2005/8/layout/pyramid2"/>
    <dgm:cxn modelId="{632D26FC-16D5-4531-BA41-C89F4067FB29}" type="presParOf" srcId="{5B03DAAB-FFE9-4843-A3E2-7213BC29879E}" destId="{C992BFA3-EB12-40E2-AE53-1FA1DCD0D01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29313-F38B-4008-9C1F-A54C95DBB0F5}">
      <dsp:nvSpPr>
        <dsp:cNvPr id="0" name=""/>
        <dsp:cNvSpPr/>
      </dsp:nvSpPr>
      <dsp:spPr>
        <a:xfrm>
          <a:off x="5556614" y="3541225"/>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Technology limitations</a:t>
          </a:r>
          <a:endParaRPr lang="en-US" sz="1400" kern="1200" dirty="0"/>
        </a:p>
        <a:p>
          <a:pPr marL="228600" lvl="2" indent="-114300" algn="l" defTabSz="622300">
            <a:lnSpc>
              <a:spcPct val="90000"/>
            </a:lnSpc>
            <a:spcBef>
              <a:spcPct val="0"/>
            </a:spcBef>
            <a:spcAft>
              <a:spcPct val="15000"/>
            </a:spcAft>
            <a:buChar char="••"/>
          </a:pPr>
          <a:r>
            <a:rPr lang="en-US" sz="1400" kern="1200" dirty="0" smtClean="0"/>
            <a:t>NURD</a:t>
          </a:r>
          <a:endParaRPr lang="en-US" sz="1400" kern="1200" dirty="0"/>
        </a:p>
        <a:p>
          <a:pPr marL="228600" lvl="2" indent="-114300" algn="l" defTabSz="622300">
            <a:lnSpc>
              <a:spcPct val="90000"/>
            </a:lnSpc>
            <a:spcBef>
              <a:spcPct val="0"/>
            </a:spcBef>
            <a:spcAft>
              <a:spcPct val="15000"/>
            </a:spcAft>
            <a:buChar char="••"/>
          </a:pPr>
          <a:r>
            <a:rPr lang="en-US" sz="1400" kern="1200" dirty="0" smtClean="0"/>
            <a:t>Set up time</a:t>
          </a:r>
          <a:endParaRPr lang="en-US" sz="1400" kern="1200" dirty="0"/>
        </a:p>
      </dsp:txBody>
      <dsp:txXfrm>
        <a:off x="6367709" y="3995966"/>
        <a:ext cx="1733396" cy="1180576"/>
      </dsp:txXfrm>
    </dsp:sp>
    <dsp:sp modelId="{BE9D0DA7-8FCF-4911-A9E4-BCA3B3884133}">
      <dsp:nvSpPr>
        <dsp:cNvPr id="0" name=""/>
        <dsp:cNvSpPr/>
      </dsp:nvSpPr>
      <dsp:spPr>
        <a:xfrm>
          <a:off x="549513" y="3553097"/>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Existing accounts</a:t>
          </a:r>
          <a:endParaRPr lang="en-US" sz="1400" kern="1200" dirty="0"/>
        </a:p>
        <a:p>
          <a:pPr marL="114300" lvl="1" indent="-114300" algn="l" defTabSz="622300">
            <a:lnSpc>
              <a:spcPct val="90000"/>
            </a:lnSpc>
            <a:spcBef>
              <a:spcPct val="0"/>
            </a:spcBef>
            <a:spcAft>
              <a:spcPct val="15000"/>
            </a:spcAft>
            <a:buChar char="••"/>
          </a:pPr>
          <a:r>
            <a:rPr lang="en-US" sz="1400" kern="1200" dirty="0" smtClean="0"/>
            <a:t>OBL without IVUS console</a:t>
          </a:r>
          <a:endParaRPr lang="en-US" sz="1400" kern="1200" dirty="0"/>
        </a:p>
        <a:p>
          <a:pPr marL="114300" lvl="1" indent="-114300" algn="l" defTabSz="622300">
            <a:lnSpc>
              <a:spcPct val="90000"/>
            </a:lnSpc>
            <a:spcBef>
              <a:spcPct val="0"/>
            </a:spcBef>
            <a:spcAft>
              <a:spcPct val="15000"/>
            </a:spcAft>
            <a:buChar char="••"/>
          </a:pPr>
          <a:r>
            <a:rPr lang="en-US" sz="1400" kern="1200" dirty="0" smtClean="0"/>
            <a:t>Phased array patent expiration</a:t>
          </a:r>
          <a:endParaRPr lang="en-US" sz="1400" kern="1200" dirty="0"/>
        </a:p>
      </dsp:txBody>
      <dsp:txXfrm>
        <a:off x="586242" y="4007837"/>
        <a:ext cx="1733396" cy="1180576"/>
      </dsp:txXfrm>
    </dsp:sp>
    <dsp:sp modelId="{7DBF8AA6-4BEF-4D16-8D78-8797DD65C74A}">
      <dsp:nvSpPr>
        <dsp:cNvPr id="0" name=""/>
        <dsp:cNvSpPr/>
      </dsp:nvSpPr>
      <dsp:spPr>
        <a:xfrm>
          <a:off x="5442369" y="0"/>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Sales force </a:t>
          </a:r>
          <a:endParaRPr lang="en-US" sz="1400" kern="1200" dirty="0"/>
        </a:p>
        <a:p>
          <a:pPr marL="114300" lvl="1" indent="-114300" algn="l" defTabSz="622300">
            <a:lnSpc>
              <a:spcPct val="90000"/>
            </a:lnSpc>
            <a:spcBef>
              <a:spcPct val="0"/>
            </a:spcBef>
            <a:spcAft>
              <a:spcPct val="15000"/>
            </a:spcAft>
            <a:buChar char="••"/>
          </a:pPr>
          <a:r>
            <a:rPr lang="en-US" sz="1400" kern="1200" dirty="0" smtClean="0"/>
            <a:t>Bundling</a:t>
          </a:r>
          <a:endParaRPr lang="en-US" sz="1400" kern="1200" dirty="0"/>
        </a:p>
        <a:p>
          <a:pPr marL="114300" lvl="1" indent="-114300" algn="l" defTabSz="622300">
            <a:lnSpc>
              <a:spcPct val="90000"/>
            </a:lnSpc>
            <a:spcBef>
              <a:spcPct val="0"/>
            </a:spcBef>
            <a:spcAft>
              <a:spcPct val="15000"/>
            </a:spcAft>
            <a:buChar char="••"/>
          </a:pPr>
          <a:r>
            <a:rPr lang="en-US" sz="1400" kern="1200" dirty="0" smtClean="0"/>
            <a:t>Image quality</a:t>
          </a:r>
          <a:endParaRPr lang="en-US" sz="1400" kern="1200" dirty="0"/>
        </a:p>
      </dsp:txBody>
      <dsp:txXfrm>
        <a:off x="6253464" y="36729"/>
        <a:ext cx="1733396" cy="1180576"/>
      </dsp:txXfrm>
    </dsp:sp>
    <dsp:sp modelId="{A85A8E0B-3554-4C97-90A1-84A4EB1A1E64}">
      <dsp:nvSpPr>
        <dsp:cNvPr id="0" name=""/>
        <dsp:cNvSpPr/>
      </dsp:nvSpPr>
      <dsp:spPr>
        <a:xfrm>
          <a:off x="573260" y="11871"/>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Price</a:t>
          </a:r>
          <a:endParaRPr lang="en-US" sz="1400" kern="1200" dirty="0"/>
        </a:p>
        <a:p>
          <a:pPr marL="114300" lvl="1" indent="-114300" algn="l" defTabSz="622300">
            <a:lnSpc>
              <a:spcPct val="90000"/>
            </a:lnSpc>
            <a:spcBef>
              <a:spcPct val="0"/>
            </a:spcBef>
            <a:spcAft>
              <a:spcPct val="15000"/>
            </a:spcAft>
            <a:buChar char="••"/>
          </a:pPr>
          <a:r>
            <a:rPr lang="en-US" sz="1400" kern="1200" dirty="0" smtClean="0"/>
            <a:t>Bundling</a:t>
          </a:r>
          <a:endParaRPr lang="en-US" sz="1400" kern="1200" dirty="0"/>
        </a:p>
        <a:p>
          <a:pPr marL="114300" lvl="1" indent="-114300" algn="l" defTabSz="622300">
            <a:lnSpc>
              <a:spcPct val="90000"/>
            </a:lnSpc>
            <a:spcBef>
              <a:spcPct val="0"/>
            </a:spcBef>
            <a:spcAft>
              <a:spcPct val="15000"/>
            </a:spcAft>
            <a:buChar char="••"/>
          </a:pPr>
          <a:r>
            <a:rPr lang="en-US" sz="1400" kern="1200" dirty="0" smtClean="0"/>
            <a:t>Phased array patent expiration</a:t>
          </a:r>
          <a:endParaRPr lang="en-US" sz="1400" kern="1200" dirty="0"/>
        </a:p>
      </dsp:txBody>
      <dsp:txXfrm>
        <a:off x="609989" y="48600"/>
        <a:ext cx="1733396" cy="1180576"/>
      </dsp:txXfrm>
    </dsp:sp>
    <dsp:sp modelId="{DA6CBF5B-9BBC-4DF6-8D53-44E1C4EBEFDE}">
      <dsp:nvSpPr>
        <dsp:cNvPr id="0" name=""/>
        <dsp:cNvSpPr/>
      </dsp:nvSpPr>
      <dsp:spPr>
        <a:xfrm>
          <a:off x="1999251" y="297833"/>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Threat</a:t>
          </a:r>
          <a:endParaRPr lang="en-US" sz="2000" kern="1200" dirty="0"/>
        </a:p>
      </dsp:txBody>
      <dsp:txXfrm>
        <a:off x="2661918" y="960500"/>
        <a:ext cx="1599819" cy="1599819"/>
      </dsp:txXfrm>
    </dsp:sp>
    <dsp:sp modelId="{5C9E3A11-F197-4DBB-8138-F824BA9D8F5D}">
      <dsp:nvSpPr>
        <dsp:cNvPr id="0" name=""/>
        <dsp:cNvSpPr/>
      </dsp:nvSpPr>
      <dsp:spPr>
        <a:xfrm rot="5400000">
          <a:off x="4366241" y="297833"/>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Strength</a:t>
          </a:r>
          <a:endParaRPr lang="en-US" sz="2000" kern="1200" dirty="0"/>
        </a:p>
      </dsp:txBody>
      <dsp:txXfrm rot="-5400000">
        <a:off x="4366241" y="960500"/>
        <a:ext cx="1599819" cy="1599819"/>
      </dsp:txXfrm>
    </dsp:sp>
    <dsp:sp modelId="{D683C623-3007-4B4D-98BD-BC3718400237}">
      <dsp:nvSpPr>
        <dsp:cNvPr id="0" name=""/>
        <dsp:cNvSpPr/>
      </dsp:nvSpPr>
      <dsp:spPr>
        <a:xfrm rot="10800000">
          <a:off x="4366241" y="2664822"/>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Weakness</a:t>
          </a:r>
          <a:endParaRPr lang="en-US" sz="2000" kern="1200" dirty="0"/>
        </a:p>
      </dsp:txBody>
      <dsp:txXfrm rot="10800000">
        <a:off x="4366241" y="2664822"/>
        <a:ext cx="1599819" cy="1599819"/>
      </dsp:txXfrm>
    </dsp:sp>
    <dsp:sp modelId="{68CEB6BC-80CD-4808-AF8F-8E3E89B499B4}">
      <dsp:nvSpPr>
        <dsp:cNvPr id="0" name=""/>
        <dsp:cNvSpPr/>
      </dsp:nvSpPr>
      <dsp:spPr>
        <a:xfrm rot="16200000">
          <a:off x="1999251" y="2664822"/>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Opportunity</a:t>
          </a:r>
          <a:endParaRPr lang="en-US" sz="2000" kern="1200" dirty="0"/>
        </a:p>
      </dsp:txBody>
      <dsp:txXfrm rot="5400000">
        <a:off x="2661918" y="2664822"/>
        <a:ext cx="1599819" cy="1599819"/>
      </dsp:txXfrm>
    </dsp:sp>
    <dsp:sp modelId="{9FB4EB90-C9CC-4371-A959-127383902C05}">
      <dsp:nvSpPr>
        <dsp:cNvPr id="0" name=""/>
        <dsp:cNvSpPr/>
      </dsp:nvSpPr>
      <dsp:spPr>
        <a:xfrm>
          <a:off x="3923410" y="2142308"/>
          <a:ext cx="781158" cy="6792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39339-F9C1-45B2-B329-5BA07ED80CAA}">
      <dsp:nvSpPr>
        <dsp:cNvPr id="0" name=""/>
        <dsp:cNvSpPr/>
      </dsp:nvSpPr>
      <dsp:spPr>
        <a:xfrm rot="10800000">
          <a:off x="3923410" y="2403565"/>
          <a:ext cx="781158" cy="6792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A090C-646B-4928-AE6F-595ED49B0CAE}">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C9F8D-ACB0-4E84-B381-5EE144277021}">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Experience</a:t>
          </a:r>
          <a:endParaRPr lang="en-US" sz="3700" kern="1200" dirty="0"/>
        </a:p>
      </dsp:txBody>
      <dsp:txXfrm>
        <a:off x="2790161" y="455544"/>
        <a:ext cx="2547676" cy="868101"/>
      </dsp:txXfrm>
    </dsp:sp>
    <dsp:sp modelId="{974FF910-822E-4FE4-89E4-548B61370039}">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Leadership</a:t>
          </a:r>
          <a:endParaRPr lang="en-US" sz="3700" kern="1200" dirty="0"/>
        </a:p>
      </dsp:txBody>
      <dsp:txXfrm>
        <a:off x="2790161" y="1537822"/>
        <a:ext cx="2547676" cy="868101"/>
      </dsp:txXfrm>
    </dsp:sp>
    <dsp:sp modelId="{26403EE5-CDA7-4341-98A3-69FD04936C50}">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Choice</a:t>
          </a:r>
          <a:endParaRPr lang="en-US" sz="3700" kern="1200" dirty="0"/>
        </a:p>
      </dsp:txBody>
      <dsp:txXfrm>
        <a:off x="2790161" y="2620101"/>
        <a:ext cx="2547676" cy="86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29313-F38B-4008-9C1F-A54C95DBB0F5}">
      <dsp:nvSpPr>
        <dsp:cNvPr id="0" name=""/>
        <dsp:cNvSpPr/>
      </dsp:nvSpPr>
      <dsp:spPr>
        <a:xfrm>
          <a:off x="5556614" y="3541225"/>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Technology limitations</a:t>
          </a:r>
          <a:endParaRPr lang="en-US" sz="1600" kern="1200" dirty="0"/>
        </a:p>
        <a:p>
          <a:pPr marL="342900" lvl="2" indent="-171450" algn="l" defTabSz="711200">
            <a:lnSpc>
              <a:spcPct val="90000"/>
            </a:lnSpc>
            <a:spcBef>
              <a:spcPct val="0"/>
            </a:spcBef>
            <a:spcAft>
              <a:spcPct val="15000"/>
            </a:spcAft>
            <a:buChar char="••"/>
          </a:pPr>
          <a:r>
            <a:rPr lang="en-US" sz="1600" kern="1200" dirty="0" smtClean="0"/>
            <a:t>NURD</a:t>
          </a:r>
          <a:endParaRPr lang="en-US" sz="1600" kern="1200" dirty="0"/>
        </a:p>
        <a:p>
          <a:pPr marL="342900" lvl="2" indent="-171450" algn="l" defTabSz="711200">
            <a:lnSpc>
              <a:spcPct val="90000"/>
            </a:lnSpc>
            <a:spcBef>
              <a:spcPct val="0"/>
            </a:spcBef>
            <a:spcAft>
              <a:spcPct val="15000"/>
            </a:spcAft>
            <a:buChar char="••"/>
          </a:pPr>
          <a:r>
            <a:rPr lang="en-US" sz="1600" kern="1200" dirty="0" smtClean="0"/>
            <a:t>Set up time</a:t>
          </a:r>
          <a:endParaRPr lang="en-US" sz="1600" kern="1200" dirty="0"/>
        </a:p>
      </dsp:txBody>
      <dsp:txXfrm>
        <a:off x="6367709" y="3995966"/>
        <a:ext cx="1733396" cy="1180576"/>
      </dsp:txXfrm>
    </dsp:sp>
    <dsp:sp modelId="{BE9D0DA7-8FCF-4911-A9E4-BCA3B3884133}">
      <dsp:nvSpPr>
        <dsp:cNvPr id="0" name=""/>
        <dsp:cNvSpPr/>
      </dsp:nvSpPr>
      <dsp:spPr>
        <a:xfrm>
          <a:off x="549513" y="3553097"/>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Existing accounts</a:t>
          </a:r>
          <a:endParaRPr lang="en-US" sz="1600" kern="1200" dirty="0"/>
        </a:p>
        <a:p>
          <a:pPr marL="171450" lvl="1" indent="-171450" algn="l" defTabSz="711200">
            <a:lnSpc>
              <a:spcPct val="90000"/>
            </a:lnSpc>
            <a:spcBef>
              <a:spcPct val="0"/>
            </a:spcBef>
            <a:spcAft>
              <a:spcPct val="15000"/>
            </a:spcAft>
            <a:buChar char="••"/>
          </a:pPr>
          <a:r>
            <a:rPr lang="en-US" sz="1600" kern="1200" dirty="0" smtClean="0"/>
            <a:t>Development of peripheral catheter</a:t>
          </a:r>
          <a:endParaRPr lang="en-US" sz="1600" kern="1200" dirty="0"/>
        </a:p>
      </dsp:txBody>
      <dsp:txXfrm>
        <a:off x="586242" y="4007837"/>
        <a:ext cx="1733396" cy="1180576"/>
      </dsp:txXfrm>
    </dsp:sp>
    <dsp:sp modelId="{7DBF8AA6-4BEF-4D16-8D78-8797DD65C74A}">
      <dsp:nvSpPr>
        <dsp:cNvPr id="0" name=""/>
        <dsp:cNvSpPr/>
      </dsp:nvSpPr>
      <dsp:spPr>
        <a:xfrm>
          <a:off x="5442369" y="0"/>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Sales force/MDT </a:t>
          </a:r>
          <a:endParaRPr lang="en-US" sz="1600" kern="1200" dirty="0"/>
        </a:p>
        <a:p>
          <a:pPr marL="171450" lvl="1" indent="-171450" algn="l" defTabSz="711200">
            <a:lnSpc>
              <a:spcPct val="90000"/>
            </a:lnSpc>
            <a:spcBef>
              <a:spcPct val="0"/>
            </a:spcBef>
            <a:spcAft>
              <a:spcPct val="15000"/>
            </a:spcAft>
            <a:buChar char="••"/>
          </a:pPr>
          <a:r>
            <a:rPr lang="en-US" sz="1600" kern="1200" dirty="0" smtClean="0"/>
            <a:t>Bundling</a:t>
          </a:r>
          <a:endParaRPr lang="en-US" sz="1600" kern="1200" dirty="0"/>
        </a:p>
        <a:p>
          <a:pPr marL="171450" lvl="1" indent="-171450" algn="l" defTabSz="711200">
            <a:lnSpc>
              <a:spcPct val="90000"/>
            </a:lnSpc>
            <a:spcBef>
              <a:spcPct val="0"/>
            </a:spcBef>
            <a:spcAft>
              <a:spcPct val="15000"/>
            </a:spcAft>
            <a:buChar char="••"/>
          </a:pPr>
          <a:r>
            <a:rPr lang="en-US" sz="1600" kern="1200" dirty="0" smtClean="0"/>
            <a:t>Image quality</a:t>
          </a:r>
          <a:endParaRPr lang="en-US" sz="1600" kern="1200" dirty="0"/>
        </a:p>
      </dsp:txBody>
      <dsp:txXfrm>
        <a:off x="6253464" y="36729"/>
        <a:ext cx="1733396" cy="1180576"/>
      </dsp:txXfrm>
    </dsp:sp>
    <dsp:sp modelId="{A85A8E0B-3554-4C97-90A1-84A4EB1A1E64}">
      <dsp:nvSpPr>
        <dsp:cNvPr id="0" name=""/>
        <dsp:cNvSpPr/>
      </dsp:nvSpPr>
      <dsp:spPr>
        <a:xfrm>
          <a:off x="573260" y="11871"/>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Price</a:t>
          </a:r>
          <a:endParaRPr lang="en-US" sz="1600" kern="1200" dirty="0"/>
        </a:p>
        <a:p>
          <a:pPr marL="171450" lvl="1" indent="-171450" algn="l" defTabSz="711200">
            <a:lnSpc>
              <a:spcPct val="90000"/>
            </a:lnSpc>
            <a:spcBef>
              <a:spcPct val="0"/>
            </a:spcBef>
            <a:spcAft>
              <a:spcPct val="15000"/>
            </a:spcAft>
            <a:buChar char="••"/>
          </a:pPr>
          <a:r>
            <a:rPr lang="en-US" sz="1600" kern="1200" dirty="0" smtClean="0"/>
            <a:t>Bundling</a:t>
          </a:r>
          <a:endParaRPr lang="en-US" sz="1600" kern="1200" dirty="0"/>
        </a:p>
        <a:p>
          <a:pPr marL="171450" lvl="1" indent="-171450" algn="l" defTabSz="711200">
            <a:lnSpc>
              <a:spcPct val="90000"/>
            </a:lnSpc>
            <a:spcBef>
              <a:spcPct val="0"/>
            </a:spcBef>
            <a:spcAft>
              <a:spcPct val="15000"/>
            </a:spcAft>
            <a:buChar char="••"/>
          </a:pPr>
          <a:r>
            <a:rPr lang="en-US" sz="1600" kern="1200" dirty="0" smtClean="0"/>
            <a:t>Patent expiration</a:t>
          </a:r>
          <a:endParaRPr lang="en-US" sz="1600" kern="1200" dirty="0"/>
        </a:p>
      </dsp:txBody>
      <dsp:txXfrm>
        <a:off x="609989" y="48600"/>
        <a:ext cx="1733396" cy="1180576"/>
      </dsp:txXfrm>
    </dsp:sp>
    <dsp:sp modelId="{DA6CBF5B-9BBC-4DF6-8D53-44E1C4EBEFDE}">
      <dsp:nvSpPr>
        <dsp:cNvPr id="0" name=""/>
        <dsp:cNvSpPr/>
      </dsp:nvSpPr>
      <dsp:spPr>
        <a:xfrm>
          <a:off x="1999251" y="297833"/>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Threat</a:t>
          </a:r>
          <a:endParaRPr lang="en-US" sz="2000" kern="1200" dirty="0"/>
        </a:p>
      </dsp:txBody>
      <dsp:txXfrm>
        <a:off x="2661918" y="960500"/>
        <a:ext cx="1599819" cy="1599819"/>
      </dsp:txXfrm>
    </dsp:sp>
    <dsp:sp modelId="{5C9E3A11-F197-4DBB-8138-F824BA9D8F5D}">
      <dsp:nvSpPr>
        <dsp:cNvPr id="0" name=""/>
        <dsp:cNvSpPr/>
      </dsp:nvSpPr>
      <dsp:spPr>
        <a:xfrm rot="5400000">
          <a:off x="4366241" y="297833"/>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Strength</a:t>
          </a:r>
          <a:endParaRPr lang="en-US" sz="2000" kern="1200" dirty="0"/>
        </a:p>
      </dsp:txBody>
      <dsp:txXfrm rot="-5400000">
        <a:off x="4366241" y="960500"/>
        <a:ext cx="1599819" cy="1599819"/>
      </dsp:txXfrm>
    </dsp:sp>
    <dsp:sp modelId="{D683C623-3007-4B4D-98BD-BC3718400237}">
      <dsp:nvSpPr>
        <dsp:cNvPr id="0" name=""/>
        <dsp:cNvSpPr/>
      </dsp:nvSpPr>
      <dsp:spPr>
        <a:xfrm rot="10800000">
          <a:off x="4366241" y="2664822"/>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Weakness</a:t>
          </a:r>
          <a:endParaRPr lang="en-US" sz="2000" kern="1200" dirty="0"/>
        </a:p>
      </dsp:txBody>
      <dsp:txXfrm rot="10800000">
        <a:off x="4366241" y="2664822"/>
        <a:ext cx="1599819" cy="1599819"/>
      </dsp:txXfrm>
    </dsp:sp>
    <dsp:sp modelId="{68CEB6BC-80CD-4808-AF8F-8E3E89B499B4}">
      <dsp:nvSpPr>
        <dsp:cNvPr id="0" name=""/>
        <dsp:cNvSpPr/>
      </dsp:nvSpPr>
      <dsp:spPr>
        <a:xfrm rot="16200000">
          <a:off x="1999251" y="2664822"/>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Opportunity</a:t>
          </a:r>
          <a:endParaRPr lang="en-US" sz="2000" kern="1200" dirty="0"/>
        </a:p>
      </dsp:txBody>
      <dsp:txXfrm rot="5400000">
        <a:off x="2661918" y="2664822"/>
        <a:ext cx="1599819" cy="1599819"/>
      </dsp:txXfrm>
    </dsp:sp>
    <dsp:sp modelId="{9FB4EB90-C9CC-4371-A959-127383902C05}">
      <dsp:nvSpPr>
        <dsp:cNvPr id="0" name=""/>
        <dsp:cNvSpPr/>
      </dsp:nvSpPr>
      <dsp:spPr>
        <a:xfrm>
          <a:off x="3923410" y="2142308"/>
          <a:ext cx="781158" cy="6792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39339-F9C1-45B2-B329-5BA07ED80CAA}">
      <dsp:nvSpPr>
        <dsp:cNvPr id="0" name=""/>
        <dsp:cNvSpPr/>
      </dsp:nvSpPr>
      <dsp:spPr>
        <a:xfrm rot="10800000">
          <a:off x="3923410" y="2403565"/>
          <a:ext cx="781158" cy="6792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A090C-646B-4928-AE6F-595ED49B0CAE}">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C9F8D-ACB0-4E84-B381-5EE144277021}">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Experience</a:t>
          </a:r>
          <a:endParaRPr lang="en-US" sz="3700" kern="1200" dirty="0"/>
        </a:p>
      </dsp:txBody>
      <dsp:txXfrm>
        <a:off x="2790161" y="455544"/>
        <a:ext cx="2547676" cy="868101"/>
      </dsp:txXfrm>
    </dsp:sp>
    <dsp:sp modelId="{974FF910-822E-4FE4-89E4-548B61370039}">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Leadership</a:t>
          </a:r>
          <a:endParaRPr lang="en-US" sz="3700" kern="1200" dirty="0"/>
        </a:p>
      </dsp:txBody>
      <dsp:txXfrm>
        <a:off x="2790161" y="1537822"/>
        <a:ext cx="2547676" cy="868101"/>
      </dsp:txXfrm>
    </dsp:sp>
    <dsp:sp modelId="{26403EE5-CDA7-4341-98A3-69FD04936C50}">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Choice</a:t>
          </a:r>
          <a:endParaRPr lang="en-US" sz="3700" kern="1200" dirty="0"/>
        </a:p>
      </dsp:txBody>
      <dsp:txXfrm>
        <a:off x="2790161" y="2620101"/>
        <a:ext cx="2547676" cy="868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29313-F38B-4008-9C1F-A54C95DBB0F5}">
      <dsp:nvSpPr>
        <dsp:cNvPr id="0" name=""/>
        <dsp:cNvSpPr/>
      </dsp:nvSpPr>
      <dsp:spPr>
        <a:xfrm>
          <a:off x="5556614" y="3541225"/>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Technology limitations</a:t>
          </a:r>
          <a:endParaRPr lang="en-US" sz="1300" kern="1200" dirty="0"/>
        </a:p>
        <a:p>
          <a:pPr marL="228600" lvl="2" indent="-114300" algn="l" defTabSz="577850">
            <a:lnSpc>
              <a:spcPct val="90000"/>
            </a:lnSpc>
            <a:spcBef>
              <a:spcPct val="0"/>
            </a:spcBef>
            <a:spcAft>
              <a:spcPct val="15000"/>
            </a:spcAft>
            <a:buChar char="••"/>
          </a:pPr>
          <a:r>
            <a:rPr lang="en-US" sz="1300" kern="1200" dirty="0" smtClean="0"/>
            <a:t>Flushing</a:t>
          </a:r>
          <a:endParaRPr lang="en-US" sz="1300" kern="1200" dirty="0"/>
        </a:p>
        <a:p>
          <a:pPr marL="228600" lvl="2" indent="-114300" algn="l" defTabSz="577850">
            <a:lnSpc>
              <a:spcPct val="90000"/>
            </a:lnSpc>
            <a:spcBef>
              <a:spcPct val="0"/>
            </a:spcBef>
            <a:spcAft>
              <a:spcPct val="15000"/>
            </a:spcAft>
            <a:buChar char="••"/>
          </a:pPr>
          <a:r>
            <a:rPr lang="en-US" sz="1300" kern="1200" dirty="0" smtClean="0"/>
            <a:t>FOV</a:t>
          </a:r>
          <a:endParaRPr lang="en-US" sz="1300" kern="1200" dirty="0"/>
        </a:p>
        <a:p>
          <a:pPr marL="228600" lvl="2" indent="-114300" algn="l" defTabSz="577850">
            <a:lnSpc>
              <a:spcPct val="90000"/>
            </a:lnSpc>
            <a:spcBef>
              <a:spcPct val="0"/>
            </a:spcBef>
            <a:spcAft>
              <a:spcPct val="15000"/>
            </a:spcAft>
            <a:buChar char="••"/>
          </a:pPr>
          <a:r>
            <a:rPr lang="en-US" sz="1300" kern="1200" dirty="0" smtClean="0"/>
            <a:t>Set up time</a:t>
          </a:r>
          <a:endParaRPr lang="en-US" sz="1300" kern="1200" dirty="0"/>
        </a:p>
      </dsp:txBody>
      <dsp:txXfrm>
        <a:off x="6367709" y="3995966"/>
        <a:ext cx="1733396" cy="1180576"/>
      </dsp:txXfrm>
    </dsp:sp>
    <dsp:sp modelId="{BE9D0DA7-8FCF-4911-A9E4-BCA3B3884133}">
      <dsp:nvSpPr>
        <dsp:cNvPr id="0" name=""/>
        <dsp:cNvSpPr/>
      </dsp:nvSpPr>
      <dsp:spPr>
        <a:xfrm>
          <a:off x="549513" y="3553097"/>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Existing accounts</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Development of peripheral catheter</a:t>
          </a:r>
          <a:endParaRPr lang="en-US" sz="1300" kern="1200" dirty="0"/>
        </a:p>
        <a:p>
          <a:pPr marL="114300" lvl="1" indent="-114300" algn="l" defTabSz="577850">
            <a:lnSpc>
              <a:spcPct val="90000"/>
            </a:lnSpc>
            <a:spcBef>
              <a:spcPct val="0"/>
            </a:spcBef>
            <a:spcAft>
              <a:spcPct val="15000"/>
            </a:spcAft>
            <a:buChar char="••"/>
          </a:pPr>
          <a:r>
            <a:rPr lang="en-US" sz="1300" kern="1200" dirty="0" smtClean="0"/>
            <a:t>Patent expiration</a:t>
          </a:r>
          <a:endParaRPr lang="en-US" sz="1300" kern="1200" dirty="0"/>
        </a:p>
      </dsp:txBody>
      <dsp:txXfrm>
        <a:off x="586242" y="4007837"/>
        <a:ext cx="1733396" cy="1180576"/>
      </dsp:txXfrm>
    </dsp:sp>
    <dsp:sp modelId="{7DBF8AA6-4BEF-4D16-8D78-8797DD65C74A}">
      <dsp:nvSpPr>
        <dsp:cNvPr id="0" name=""/>
        <dsp:cNvSpPr/>
      </dsp:nvSpPr>
      <dsp:spPr>
        <a:xfrm>
          <a:off x="5442369" y="0"/>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Sales force </a:t>
          </a:r>
          <a:endParaRPr lang="en-US" sz="1300" kern="1200" dirty="0"/>
        </a:p>
        <a:p>
          <a:pPr marL="114300" lvl="1" indent="-114300" algn="l" defTabSz="577850">
            <a:lnSpc>
              <a:spcPct val="90000"/>
            </a:lnSpc>
            <a:spcBef>
              <a:spcPct val="0"/>
            </a:spcBef>
            <a:spcAft>
              <a:spcPct val="15000"/>
            </a:spcAft>
            <a:buChar char="••"/>
          </a:pPr>
          <a:r>
            <a:rPr lang="en-US" sz="1300" kern="1200" dirty="0" smtClean="0"/>
            <a:t>Bundling</a:t>
          </a:r>
          <a:endParaRPr lang="en-US" sz="1300" kern="1200" dirty="0"/>
        </a:p>
        <a:p>
          <a:pPr marL="114300" lvl="1" indent="-114300" algn="l" defTabSz="577850">
            <a:lnSpc>
              <a:spcPct val="90000"/>
            </a:lnSpc>
            <a:spcBef>
              <a:spcPct val="0"/>
            </a:spcBef>
            <a:spcAft>
              <a:spcPct val="15000"/>
            </a:spcAft>
            <a:buChar char="••"/>
          </a:pPr>
          <a:r>
            <a:rPr lang="en-US" sz="1300" kern="1200" dirty="0" smtClean="0"/>
            <a:t>Image quality</a:t>
          </a:r>
          <a:endParaRPr lang="en-US" sz="1300" kern="1200" dirty="0"/>
        </a:p>
      </dsp:txBody>
      <dsp:txXfrm>
        <a:off x="6253464" y="36729"/>
        <a:ext cx="1733396" cy="1180576"/>
      </dsp:txXfrm>
    </dsp:sp>
    <dsp:sp modelId="{A85A8E0B-3554-4C97-90A1-84A4EB1A1E64}">
      <dsp:nvSpPr>
        <dsp:cNvPr id="0" name=""/>
        <dsp:cNvSpPr/>
      </dsp:nvSpPr>
      <dsp:spPr>
        <a:xfrm>
          <a:off x="573260" y="11871"/>
          <a:ext cx="2581220" cy="1672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Bundling</a:t>
          </a:r>
          <a:endParaRPr lang="en-US" sz="1300" kern="1200" dirty="0"/>
        </a:p>
        <a:p>
          <a:pPr marL="114300" lvl="1" indent="-114300" algn="l" defTabSz="577850">
            <a:lnSpc>
              <a:spcPct val="90000"/>
            </a:lnSpc>
            <a:spcBef>
              <a:spcPct val="0"/>
            </a:spcBef>
            <a:spcAft>
              <a:spcPct val="15000"/>
            </a:spcAft>
            <a:buChar char="••"/>
          </a:pPr>
          <a:r>
            <a:rPr lang="en-US" sz="1300" kern="1200" dirty="0" smtClean="0"/>
            <a:t>Patent expiration</a:t>
          </a:r>
          <a:endParaRPr lang="en-US" sz="1300" kern="1200" dirty="0"/>
        </a:p>
      </dsp:txBody>
      <dsp:txXfrm>
        <a:off x="609989" y="48600"/>
        <a:ext cx="1733396" cy="1180576"/>
      </dsp:txXfrm>
    </dsp:sp>
    <dsp:sp modelId="{DA6CBF5B-9BBC-4DF6-8D53-44E1C4EBEFDE}">
      <dsp:nvSpPr>
        <dsp:cNvPr id="0" name=""/>
        <dsp:cNvSpPr/>
      </dsp:nvSpPr>
      <dsp:spPr>
        <a:xfrm>
          <a:off x="1999251" y="297833"/>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Threat</a:t>
          </a:r>
          <a:endParaRPr lang="en-US" sz="2000" kern="1200" dirty="0"/>
        </a:p>
      </dsp:txBody>
      <dsp:txXfrm>
        <a:off x="2661918" y="960500"/>
        <a:ext cx="1599819" cy="1599819"/>
      </dsp:txXfrm>
    </dsp:sp>
    <dsp:sp modelId="{5C9E3A11-F197-4DBB-8138-F824BA9D8F5D}">
      <dsp:nvSpPr>
        <dsp:cNvPr id="0" name=""/>
        <dsp:cNvSpPr/>
      </dsp:nvSpPr>
      <dsp:spPr>
        <a:xfrm rot="5400000">
          <a:off x="4366241" y="297833"/>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Strength</a:t>
          </a:r>
          <a:endParaRPr lang="en-US" sz="2000" kern="1200" dirty="0"/>
        </a:p>
      </dsp:txBody>
      <dsp:txXfrm rot="-5400000">
        <a:off x="4366241" y="960500"/>
        <a:ext cx="1599819" cy="1599819"/>
      </dsp:txXfrm>
    </dsp:sp>
    <dsp:sp modelId="{D683C623-3007-4B4D-98BD-BC3718400237}">
      <dsp:nvSpPr>
        <dsp:cNvPr id="0" name=""/>
        <dsp:cNvSpPr/>
      </dsp:nvSpPr>
      <dsp:spPr>
        <a:xfrm rot="10800000">
          <a:off x="4366241" y="2664822"/>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Weakness</a:t>
          </a:r>
          <a:endParaRPr lang="en-US" sz="2000" kern="1200" dirty="0"/>
        </a:p>
      </dsp:txBody>
      <dsp:txXfrm rot="10800000">
        <a:off x="4366241" y="2664822"/>
        <a:ext cx="1599819" cy="1599819"/>
      </dsp:txXfrm>
    </dsp:sp>
    <dsp:sp modelId="{68CEB6BC-80CD-4808-AF8F-8E3E89B499B4}">
      <dsp:nvSpPr>
        <dsp:cNvPr id="0" name=""/>
        <dsp:cNvSpPr/>
      </dsp:nvSpPr>
      <dsp:spPr>
        <a:xfrm rot="16200000">
          <a:off x="1999251" y="2664822"/>
          <a:ext cx="2262486" cy="226248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Opportunity</a:t>
          </a:r>
          <a:endParaRPr lang="en-US" sz="2000" kern="1200" dirty="0"/>
        </a:p>
      </dsp:txBody>
      <dsp:txXfrm rot="5400000">
        <a:off x="2661918" y="2664822"/>
        <a:ext cx="1599819" cy="1599819"/>
      </dsp:txXfrm>
    </dsp:sp>
    <dsp:sp modelId="{9FB4EB90-C9CC-4371-A959-127383902C05}">
      <dsp:nvSpPr>
        <dsp:cNvPr id="0" name=""/>
        <dsp:cNvSpPr/>
      </dsp:nvSpPr>
      <dsp:spPr>
        <a:xfrm>
          <a:off x="3923410" y="2142308"/>
          <a:ext cx="781158" cy="6792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39339-F9C1-45B2-B329-5BA07ED80CAA}">
      <dsp:nvSpPr>
        <dsp:cNvPr id="0" name=""/>
        <dsp:cNvSpPr/>
      </dsp:nvSpPr>
      <dsp:spPr>
        <a:xfrm rot="10800000">
          <a:off x="3923410" y="2403565"/>
          <a:ext cx="781158" cy="6792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A090C-646B-4928-AE6F-595ED49B0CAE}">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C9F8D-ACB0-4E84-B381-5EE144277021}">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Experience</a:t>
          </a:r>
          <a:endParaRPr lang="en-US" sz="3700" kern="1200" dirty="0"/>
        </a:p>
      </dsp:txBody>
      <dsp:txXfrm>
        <a:off x="2790161" y="455544"/>
        <a:ext cx="2547676" cy="868101"/>
      </dsp:txXfrm>
    </dsp:sp>
    <dsp:sp modelId="{974FF910-822E-4FE4-89E4-548B61370039}">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Leadership</a:t>
          </a:r>
          <a:endParaRPr lang="en-US" sz="3700" kern="1200" dirty="0"/>
        </a:p>
      </dsp:txBody>
      <dsp:txXfrm>
        <a:off x="2790161" y="1537822"/>
        <a:ext cx="2547676" cy="868101"/>
      </dsp:txXfrm>
    </dsp:sp>
    <dsp:sp modelId="{26403EE5-CDA7-4341-98A3-69FD04936C50}">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Choice</a:t>
          </a:r>
          <a:endParaRPr lang="en-US" sz="3700" kern="1200" dirty="0"/>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0.27183</cdr:x>
      <cdr:y>0.5935</cdr:y>
    </cdr:from>
    <cdr:to>
      <cdr:x>0.62654</cdr:x>
      <cdr:y>0.81785</cdr:y>
    </cdr:to>
    <cdr:cxnSp macro="">
      <cdr:nvCxnSpPr>
        <cdr:cNvPr id="5" name="Straight Arrow Connector 4"/>
        <cdr:cNvCxnSpPr/>
      </cdr:nvCxnSpPr>
      <cdr:spPr>
        <a:xfrm xmlns:a="http://schemas.openxmlformats.org/drawingml/2006/main" flipV="1">
          <a:off x="2237016" y="2463800"/>
          <a:ext cx="2919184" cy="931334"/>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5CC9E1-8D4D-43BF-8EA8-9F307632990C}" type="datetimeFigureOut">
              <a:rPr lang="en-US" smtClean="0"/>
              <a:t>11/9/2017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876BBA-8A99-4236-AF77-966585BBE681}" type="slidenum">
              <a:rPr lang="en-US" smtClean="0"/>
              <a:t>‹#›</a:t>
            </a:fld>
            <a:endParaRPr lang="en-US" dirty="0"/>
          </a:p>
        </p:txBody>
      </p:sp>
    </p:spTree>
    <p:extLst>
      <p:ext uri="{BB962C8B-B14F-4D97-AF65-F5344CB8AC3E}">
        <p14:creationId xmlns:p14="http://schemas.microsoft.com/office/powerpoint/2010/main" val="2760879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38670-3511-4C78-809F-DED83F56DFE8}" type="datetimeFigureOut">
              <a:rPr lang="en-US" smtClean="0"/>
              <a:t>11/9/2017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40319-8488-4EEB-9ABF-5D91E1ABE483}" type="slidenum">
              <a:rPr lang="en-US" smtClean="0"/>
              <a:t>‹#›</a:t>
            </a:fld>
            <a:endParaRPr lang="en-US" dirty="0"/>
          </a:p>
        </p:txBody>
      </p:sp>
    </p:spTree>
    <p:extLst>
      <p:ext uri="{BB962C8B-B14F-4D97-AF65-F5344CB8AC3E}">
        <p14:creationId xmlns:p14="http://schemas.microsoft.com/office/powerpoint/2010/main" val="294856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ostonscientific.com/en-US/products/ffr-ivus-systems/opticross-coronary-imaging-catheter.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bostonscientific.com/en-US/products/ffr-ivus-systems/opticross-18-peripheral-imaging-catheter.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a:t>
            </a:fld>
            <a:endParaRPr lang="en-US" dirty="0"/>
          </a:p>
        </p:txBody>
      </p:sp>
    </p:spTree>
    <p:extLst>
      <p:ext uri="{BB962C8B-B14F-4D97-AF65-F5344CB8AC3E}">
        <p14:creationId xmlns:p14="http://schemas.microsoft.com/office/powerpoint/2010/main" val="107219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sz="1200">
                <a:solidFill>
                  <a:schemeClr val="tx1"/>
                </a:solidFill>
                <a:latin typeface="Times New Roman" pitchFamily="18" charset="0"/>
                <a:ea typeface="MS PGothic" pitchFamily="34" charset="-128"/>
              </a:defRPr>
            </a:lvl1pPr>
            <a:lvl2pPr marL="742950" indent="-285750" defTabSz="930275">
              <a:defRPr sz="1200">
                <a:solidFill>
                  <a:schemeClr val="tx1"/>
                </a:solidFill>
                <a:latin typeface="Times New Roman" pitchFamily="18" charset="0"/>
                <a:ea typeface="MS PGothic" pitchFamily="34" charset="-128"/>
              </a:defRPr>
            </a:lvl2pPr>
            <a:lvl3pPr marL="1143000" indent="-228600" defTabSz="930275">
              <a:defRPr sz="1200">
                <a:solidFill>
                  <a:schemeClr val="tx1"/>
                </a:solidFill>
                <a:latin typeface="Times New Roman" pitchFamily="18" charset="0"/>
                <a:ea typeface="MS PGothic" pitchFamily="34" charset="-128"/>
              </a:defRPr>
            </a:lvl3pPr>
            <a:lvl4pPr marL="1600200" indent="-228600" defTabSz="930275">
              <a:defRPr sz="1200">
                <a:solidFill>
                  <a:schemeClr val="tx1"/>
                </a:solidFill>
                <a:latin typeface="Times New Roman" pitchFamily="18" charset="0"/>
                <a:ea typeface="MS PGothic" pitchFamily="34" charset="-128"/>
              </a:defRPr>
            </a:lvl4pPr>
            <a:lvl5pPr marL="2057400" indent="-228600" defTabSz="930275">
              <a:defRPr sz="1200">
                <a:solidFill>
                  <a:schemeClr val="tx1"/>
                </a:solidFill>
                <a:latin typeface="Times New Roman" pitchFamily="18"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fld id="{BC759510-CD2D-421D-B7C6-DDBB9CA37536}" type="slidenum">
              <a:rPr lang="en-US" altLang="en-US" sz="1400"/>
              <a:pPr/>
              <a:t>58</a:t>
            </a:fld>
            <a:endParaRPr lang="en-US" altLang="en-US" sz="1400" dirty="0"/>
          </a:p>
        </p:txBody>
      </p:sp>
      <p:sp>
        <p:nvSpPr>
          <p:cNvPr id="3891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cs typeface="+mn-cs"/>
            </a:endParaRPr>
          </a:p>
        </p:txBody>
      </p:sp>
    </p:spTree>
    <p:extLst>
      <p:ext uri="{BB962C8B-B14F-4D97-AF65-F5344CB8AC3E}">
        <p14:creationId xmlns:p14="http://schemas.microsoft.com/office/powerpoint/2010/main" val="56161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61</a:t>
            </a:fld>
            <a:endParaRPr lang="en-US" dirty="0"/>
          </a:p>
        </p:txBody>
      </p:sp>
    </p:spTree>
    <p:extLst>
      <p:ext uri="{BB962C8B-B14F-4D97-AF65-F5344CB8AC3E}">
        <p14:creationId xmlns:p14="http://schemas.microsoft.com/office/powerpoint/2010/main" val="162579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62</a:t>
            </a:fld>
            <a:endParaRPr lang="en-US" dirty="0"/>
          </a:p>
        </p:txBody>
      </p:sp>
    </p:spTree>
    <p:extLst>
      <p:ext uri="{BB962C8B-B14F-4D97-AF65-F5344CB8AC3E}">
        <p14:creationId xmlns:p14="http://schemas.microsoft.com/office/powerpoint/2010/main" val="40729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63</a:t>
            </a:fld>
            <a:endParaRPr lang="en-US" dirty="0"/>
          </a:p>
        </p:txBody>
      </p:sp>
    </p:spTree>
    <p:extLst>
      <p:ext uri="{BB962C8B-B14F-4D97-AF65-F5344CB8AC3E}">
        <p14:creationId xmlns:p14="http://schemas.microsoft.com/office/powerpoint/2010/main" val="195749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68</a:t>
            </a:fld>
            <a:endParaRPr lang="en-US" dirty="0"/>
          </a:p>
        </p:txBody>
      </p:sp>
    </p:spTree>
    <p:extLst>
      <p:ext uri="{BB962C8B-B14F-4D97-AF65-F5344CB8AC3E}">
        <p14:creationId xmlns:p14="http://schemas.microsoft.com/office/powerpoint/2010/main" val="3081776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69</a:t>
            </a:fld>
            <a:endParaRPr lang="en-US" dirty="0"/>
          </a:p>
        </p:txBody>
      </p:sp>
    </p:spTree>
    <p:extLst>
      <p:ext uri="{BB962C8B-B14F-4D97-AF65-F5344CB8AC3E}">
        <p14:creationId xmlns:p14="http://schemas.microsoft.com/office/powerpoint/2010/main" val="220411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70</a:t>
            </a:fld>
            <a:endParaRPr lang="en-US" dirty="0"/>
          </a:p>
        </p:txBody>
      </p:sp>
    </p:spTree>
    <p:extLst>
      <p:ext uri="{BB962C8B-B14F-4D97-AF65-F5344CB8AC3E}">
        <p14:creationId xmlns:p14="http://schemas.microsoft.com/office/powerpoint/2010/main" val="103015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41</a:t>
            </a:fld>
            <a:endParaRPr lang="en-US" dirty="0"/>
          </a:p>
        </p:txBody>
      </p:sp>
    </p:spTree>
    <p:extLst>
      <p:ext uri="{BB962C8B-B14F-4D97-AF65-F5344CB8AC3E}">
        <p14:creationId xmlns:p14="http://schemas.microsoft.com/office/powerpoint/2010/main" val="382785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Catheter Features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Rotational</a:t>
            </a:r>
          </a:p>
          <a:p>
            <a:r>
              <a:rPr lang="en-US" sz="1200" kern="1200" dirty="0" smtClean="0">
                <a:solidFill>
                  <a:schemeClr val="tx1"/>
                </a:solidFill>
                <a:effectLst/>
                <a:latin typeface="+mn-lt"/>
                <a:ea typeface="+mn-ea"/>
                <a:cs typeface="+mn-cs"/>
              </a:rPr>
              <a:t>·         6 Fr </a:t>
            </a:r>
          </a:p>
          <a:p>
            <a:r>
              <a:rPr lang="en-US" sz="1200" kern="1200" dirty="0" smtClean="0">
                <a:solidFill>
                  <a:schemeClr val="tx1"/>
                </a:solidFill>
                <a:effectLst/>
                <a:latin typeface="+mn-lt"/>
                <a:ea typeface="+mn-ea"/>
                <a:cs typeface="+mn-cs"/>
              </a:rPr>
              <a:t>·         135cm working length </a:t>
            </a:r>
          </a:p>
          <a:p>
            <a:r>
              <a:rPr lang="en-US" sz="1200" kern="1200" dirty="0" smtClean="0">
                <a:solidFill>
                  <a:schemeClr val="tx1"/>
                </a:solidFill>
                <a:effectLst/>
                <a:latin typeface="+mn-lt"/>
                <a:ea typeface="+mn-ea"/>
                <a:cs typeface="+mn-cs"/>
              </a:rPr>
              <a:t>·         Transducer frequency has been lowered to 30 MHz from 40 MHz to produce a wider imaging diameter</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Product changes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Proximal hub interface (and with it compatibility with the MDU5 PLUS Motor Drive Unit) – as already utilized by BSC’s OptiCross (K123621) and OptiCross 6 (K153617) Coronary Imaging Catheters. </a:t>
            </a:r>
          </a:p>
          <a:p>
            <a:r>
              <a:rPr lang="en-US" sz="1200" kern="1200" dirty="0" smtClean="0">
                <a:solidFill>
                  <a:schemeClr val="tx1"/>
                </a:solidFill>
                <a:effectLst/>
                <a:latin typeface="+mn-lt"/>
                <a:ea typeface="+mn-ea"/>
                <a:cs typeface="+mn-cs"/>
              </a:rPr>
              <a:t>·         BSC’s latest sheath and telescope designs presently employed by OptiCross</a:t>
            </a:r>
          </a:p>
          <a:p>
            <a:r>
              <a:rPr lang="en-US" sz="1200" kern="1200" dirty="0" smtClean="0">
                <a:solidFill>
                  <a:schemeClr val="tx1"/>
                </a:solidFill>
                <a:effectLst/>
                <a:latin typeface="+mn-lt"/>
                <a:ea typeface="+mn-ea"/>
                <a:cs typeface="+mn-cs"/>
              </a:rPr>
              <a:t>·         OptiCross 18 utilizes a lower frequency (30 MHz) transducer intended to enhance depth of penetration relative to the predicate, Atlantis 018 (40 MHz). </a:t>
            </a:r>
          </a:p>
          <a:p>
            <a:r>
              <a:rPr lang="en-US" sz="1200" kern="1200" dirty="0" smtClean="0">
                <a:solidFill>
                  <a:schemeClr val="tx1"/>
                </a:solidFill>
                <a:effectLst/>
                <a:latin typeface="+mn-lt"/>
                <a:ea typeface="+mn-ea"/>
                <a:cs typeface="+mn-cs"/>
              </a:rPr>
              <a:t>·         OptiCross 18 will be sterilized via electron beam (E-Beam) irradiation; not gamma, a practice now consistent for all BSC Imaging Catheters.</a:t>
            </a:r>
          </a:p>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43</a:t>
            </a:fld>
            <a:endParaRPr lang="en-US" dirty="0"/>
          </a:p>
        </p:txBody>
      </p:sp>
    </p:spTree>
    <p:extLst>
      <p:ext uri="{BB962C8B-B14F-4D97-AF65-F5344CB8AC3E}">
        <p14:creationId xmlns:p14="http://schemas.microsoft.com/office/powerpoint/2010/main" val="146802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sz="1200">
                <a:solidFill>
                  <a:schemeClr val="tx1"/>
                </a:solidFill>
                <a:latin typeface="Times New Roman" pitchFamily="18" charset="0"/>
                <a:ea typeface="MS PGothic" pitchFamily="34" charset="-128"/>
              </a:defRPr>
            </a:lvl1pPr>
            <a:lvl2pPr marL="742950" indent="-285750" defTabSz="930275">
              <a:defRPr sz="1200">
                <a:solidFill>
                  <a:schemeClr val="tx1"/>
                </a:solidFill>
                <a:latin typeface="Times New Roman" pitchFamily="18" charset="0"/>
                <a:ea typeface="MS PGothic" pitchFamily="34" charset="-128"/>
              </a:defRPr>
            </a:lvl2pPr>
            <a:lvl3pPr marL="1143000" indent="-228600" defTabSz="930275">
              <a:defRPr sz="1200">
                <a:solidFill>
                  <a:schemeClr val="tx1"/>
                </a:solidFill>
                <a:latin typeface="Times New Roman" pitchFamily="18" charset="0"/>
                <a:ea typeface="MS PGothic" pitchFamily="34" charset="-128"/>
              </a:defRPr>
            </a:lvl3pPr>
            <a:lvl4pPr marL="1600200" indent="-228600" defTabSz="930275">
              <a:defRPr sz="1200">
                <a:solidFill>
                  <a:schemeClr val="tx1"/>
                </a:solidFill>
                <a:latin typeface="Times New Roman" pitchFamily="18" charset="0"/>
                <a:ea typeface="MS PGothic" pitchFamily="34" charset="-128"/>
              </a:defRPr>
            </a:lvl4pPr>
            <a:lvl5pPr marL="2057400" indent="-228600" defTabSz="930275">
              <a:defRPr sz="1200">
                <a:solidFill>
                  <a:schemeClr val="tx1"/>
                </a:solidFill>
                <a:latin typeface="Times New Roman" pitchFamily="18"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fld id="{BC759510-CD2D-421D-B7C6-DDBB9CA37536}" type="slidenum">
              <a:rPr lang="en-US" altLang="en-US" sz="1400"/>
              <a:pPr/>
              <a:t>46</a:t>
            </a:fld>
            <a:endParaRPr lang="en-US" altLang="en-US" sz="1400" dirty="0"/>
          </a:p>
        </p:txBody>
      </p:sp>
      <p:sp>
        <p:nvSpPr>
          <p:cNvPr id="3891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cs typeface="+mn-cs"/>
            </a:endParaRPr>
          </a:p>
        </p:txBody>
      </p:sp>
    </p:spTree>
    <p:extLst>
      <p:ext uri="{BB962C8B-B14F-4D97-AF65-F5344CB8AC3E}">
        <p14:creationId xmlns:p14="http://schemas.microsoft.com/office/powerpoint/2010/main" val="374365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Source:  </a:t>
            </a:r>
          </a:p>
          <a:p>
            <a:r>
              <a:rPr lang="en-US" sz="1200" dirty="0" smtClean="0">
                <a:hlinkClick r:id="rId4"/>
              </a:rPr>
              <a:t>http://www.bostonscientific.com/en-US/products/ffr-ivus-systems/opticross-18-peripheral-imaging-catheter.html</a:t>
            </a:r>
            <a:r>
              <a:rPr lang="en-US" sz="1200" dirty="0" smtClean="0"/>
              <a:t> </a:t>
            </a:r>
          </a:p>
          <a:p>
            <a:r>
              <a:rPr lang="en-US" dirty="0" smtClean="0"/>
              <a:t>http://www.volcanocorp.com/products/pdf-files/Peripheral_Family_DataSheet.pdf</a:t>
            </a:r>
            <a:r>
              <a:rPr lang="en-US" baseline="0" dirty="0"/>
              <a:t> </a:t>
            </a:r>
            <a:endParaRPr lang="en-US" baseline="0" dirty="0" smtClean="0"/>
          </a:p>
          <a:p>
            <a:r>
              <a:rPr lang="en-US" baseline="0" dirty="0" smtClean="0"/>
              <a:t>Philips Volcano PV.018 and PV.014P IFU</a:t>
            </a:r>
          </a:p>
          <a:p>
            <a:endParaRPr lang="en-US" dirty="0" smtClean="0"/>
          </a:p>
        </p:txBody>
      </p:sp>
      <p:sp>
        <p:nvSpPr>
          <p:cNvPr id="4" name="Slide Number Placeholder 3"/>
          <p:cNvSpPr>
            <a:spLocks noGrp="1"/>
          </p:cNvSpPr>
          <p:nvPr>
            <p:ph type="sldNum" sz="quarter" idx="10"/>
          </p:nvPr>
        </p:nvSpPr>
        <p:spPr/>
        <p:txBody>
          <a:bodyPr/>
          <a:lstStyle/>
          <a:p>
            <a:fld id="{A2840319-8488-4EEB-9ABF-5D91E1ABE483}" type="slidenum">
              <a:rPr lang="en-US" smtClean="0"/>
              <a:t>49</a:t>
            </a:fld>
            <a:endParaRPr lang="en-US" dirty="0"/>
          </a:p>
        </p:txBody>
      </p:sp>
    </p:spTree>
    <p:extLst>
      <p:ext uri="{BB962C8B-B14F-4D97-AF65-F5344CB8AC3E}">
        <p14:creationId xmlns:p14="http://schemas.microsoft.com/office/powerpoint/2010/main" val="79955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51</a:t>
            </a:fld>
            <a:endParaRPr lang="en-US" dirty="0"/>
          </a:p>
        </p:txBody>
      </p:sp>
    </p:spTree>
    <p:extLst>
      <p:ext uri="{BB962C8B-B14F-4D97-AF65-F5344CB8AC3E}">
        <p14:creationId xmlns:p14="http://schemas.microsoft.com/office/powerpoint/2010/main" val="23000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52</a:t>
            </a:fld>
            <a:endParaRPr lang="en-US" dirty="0"/>
          </a:p>
        </p:txBody>
      </p:sp>
    </p:spTree>
    <p:extLst>
      <p:ext uri="{BB962C8B-B14F-4D97-AF65-F5344CB8AC3E}">
        <p14:creationId xmlns:p14="http://schemas.microsoft.com/office/powerpoint/2010/main" val="196260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53</a:t>
            </a:fld>
            <a:endParaRPr lang="en-US" dirty="0"/>
          </a:p>
        </p:txBody>
      </p:sp>
    </p:spTree>
    <p:extLst>
      <p:ext uri="{BB962C8B-B14F-4D97-AF65-F5344CB8AC3E}">
        <p14:creationId xmlns:p14="http://schemas.microsoft.com/office/powerpoint/2010/main" val="373782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Catheter Features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Rotational</a:t>
            </a:r>
          </a:p>
          <a:p>
            <a:r>
              <a:rPr lang="en-US" sz="1200" kern="1200" dirty="0" smtClean="0">
                <a:solidFill>
                  <a:schemeClr val="tx1"/>
                </a:solidFill>
                <a:effectLst/>
                <a:latin typeface="+mn-lt"/>
                <a:ea typeface="+mn-ea"/>
                <a:cs typeface="+mn-cs"/>
              </a:rPr>
              <a:t>·         6 Fr </a:t>
            </a:r>
          </a:p>
          <a:p>
            <a:r>
              <a:rPr lang="en-US" sz="1200" kern="1200" dirty="0" smtClean="0">
                <a:solidFill>
                  <a:schemeClr val="tx1"/>
                </a:solidFill>
                <a:effectLst/>
                <a:latin typeface="+mn-lt"/>
                <a:ea typeface="+mn-ea"/>
                <a:cs typeface="+mn-cs"/>
              </a:rPr>
              <a:t>·         135cm working length </a:t>
            </a:r>
          </a:p>
          <a:p>
            <a:r>
              <a:rPr lang="en-US" sz="1200" kern="1200" dirty="0" smtClean="0">
                <a:solidFill>
                  <a:schemeClr val="tx1"/>
                </a:solidFill>
                <a:effectLst/>
                <a:latin typeface="+mn-lt"/>
                <a:ea typeface="+mn-ea"/>
                <a:cs typeface="+mn-cs"/>
              </a:rPr>
              <a:t>·         Transducer frequency has been lowered to 30 MHz from 40 MHz to produce a wider imaging diameter</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Product changes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Proximal hub interface (and with it compatibility with the MDU5 PLUS Motor Drive Unit) – as already utilized by BSC’s OptiCross (K123621) and OptiCross 6 (K153617) Coronary Imaging Catheters. </a:t>
            </a:r>
          </a:p>
          <a:p>
            <a:r>
              <a:rPr lang="en-US" sz="1200" kern="1200" dirty="0" smtClean="0">
                <a:solidFill>
                  <a:schemeClr val="tx1"/>
                </a:solidFill>
                <a:effectLst/>
                <a:latin typeface="+mn-lt"/>
                <a:ea typeface="+mn-ea"/>
                <a:cs typeface="+mn-cs"/>
              </a:rPr>
              <a:t>·         BSC’s latest sheath and telescope designs presently employed by OptiCross</a:t>
            </a:r>
          </a:p>
          <a:p>
            <a:r>
              <a:rPr lang="en-US" sz="1200" kern="1200" dirty="0" smtClean="0">
                <a:solidFill>
                  <a:schemeClr val="tx1"/>
                </a:solidFill>
                <a:effectLst/>
                <a:latin typeface="+mn-lt"/>
                <a:ea typeface="+mn-ea"/>
                <a:cs typeface="+mn-cs"/>
              </a:rPr>
              <a:t>·         OptiCross 18 utilizes a lower frequency (30 MHz) transducer intended to enhance depth of penetration relative to the predicate, Atlantis 018 (40 MHz). </a:t>
            </a:r>
          </a:p>
          <a:p>
            <a:r>
              <a:rPr lang="en-US" sz="1200" kern="1200" dirty="0" smtClean="0">
                <a:solidFill>
                  <a:schemeClr val="tx1"/>
                </a:solidFill>
                <a:effectLst/>
                <a:latin typeface="+mn-lt"/>
                <a:ea typeface="+mn-ea"/>
                <a:cs typeface="+mn-cs"/>
              </a:rPr>
              <a:t>·         OptiCross 18 will be sterilized via electron beam (E-Beam) irradiation; not gamma, a practice now consistent for all BSC Imaging Catheters.</a:t>
            </a:r>
          </a:p>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55</a:t>
            </a:fld>
            <a:endParaRPr lang="en-US" dirty="0"/>
          </a:p>
        </p:txBody>
      </p:sp>
    </p:spTree>
    <p:extLst>
      <p:ext uri="{BB962C8B-B14F-4D97-AF65-F5344CB8AC3E}">
        <p14:creationId xmlns:p14="http://schemas.microsoft.com/office/powerpoint/2010/main" val="147980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2" name="Rectangle 1"/>
          <p:cNvSpPr/>
          <p:nvPr userDrawn="1"/>
        </p:nvSpPr>
        <p:spPr bwMode="white">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userDrawn="1">
            <p:custDataLst>
              <p:tags r:id="rId1"/>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pic>
        <p:nvPicPr>
          <p:cNvPr id="8" name="Picture 7"/>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smtClean="0"/>
              <a:t>_Author</a:t>
            </a:r>
            <a:endParaRPr lang="en-US" noProof="0" dirty="0"/>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smtClean="0"/>
              <a:t>_Business</a:t>
            </a:r>
            <a:endParaRPr lang="en-US" noProof="0" dirty="0"/>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smtClean="0"/>
              <a:t>_</a:t>
            </a:r>
            <a:r>
              <a:rPr lang="en-US" sz="1600" noProof="0" dirty="0" smtClean="0">
                <a:solidFill>
                  <a:srgbClr val="FFFFFF"/>
                </a:solidFill>
                <a:latin typeface="+mn-lt"/>
              </a:rPr>
              <a:t>Date</a:t>
            </a:r>
          </a:p>
          <a:p>
            <a:pPr lvl="0"/>
            <a:endParaRPr lang="en-US" noProof="0" dirty="0"/>
          </a:p>
        </p:txBody>
      </p:sp>
      <p:pic>
        <p:nvPicPr>
          <p:cNvPr id="9" name="Picture 8"/>
          <p:cNvPicPr>
            <a:picLocks noChangeAspect="1"/>
          </p:cNvPicPr>
          <p:nvPr userDrawn="1"/>
        </p:nvPicPr>
        <p:blipFill>
          <a:blip r:embed="rId5"/>
          <a:stretch>
            <a:fillRect/>
          </a:stretch>
        </p:blipFill>
        <p:spPr>
          <a:xfrm>
            <a:off x="827584" y="6399593"/>
            <a:ext cx="1728192" cy="26976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extLst>
      <p:ext uri="{BB962C8B-B14F-4D97-AF65-F5344CB8AC3E}">
        <p14:creationId xmlns:p14="http://schemas.microsoft.com/office/powerpoint/2010/main" val="226105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8000"/>
            <a:ext cx="3806825" cy="4627563"/>
          </a:xfrm>
        </p:spPr>
        <p:txBody>
          <a:bodyPr/>
          <a:lstStyle>
            <a:lvl1pPr marL="216000" indent="-216000">
              <a:lnSpc>
                <a:spcPts val="2160"/>
              </a:lnSpc>
              <a:spcBef>
                <a:spcPts val="0"/>
              </a:spcBef>
              <a:defRPr sz="1800"/>
            </a:lvl1pPr>
            <a:lvl2pPr marL="432000" indent="-180000">
              <a:lnSpc>
                <a:spcPts val="2160"/>
              </a:lnSpc>
              <a:spcBef>
                <a:spcPts val="0"/>
              </a:spcBef>
              <a:defRPr sz="1600"/>
            </a:lvl2pPr>
            <a:lvl3pPr marL="576000" indent="-144000">
              <a:lnSpc>
                <a:spcPts val="2160"/>
              </a:lnSpc>
              <a:spcBef>
                <a:spcPts val="0"/>
              </a:spcBef>
              <a:defRPr sz="1400"/>
            </a:lvl3pPr>
            <a:lvl4pPr marL="792000" indent="-180000">
              <a:lnSpc>
                <a:spcPts val="2160"/>
              </a:lnSpc>
              <a:spcBef>
                <a:spcPts val="0"/>
              </a:spcBef>
              <a:defRPr sz="1400"/>
            </a:lvl4pPr>
            <a:lvl5pPr marL="936000" indent="-144000">
              <a:lnSpc>
                <a:spcPts val="2160"/>
              </a:lnSpc>
              <a:spcBef>
                <a:spcPts val="0"/>
              </a:spcBef>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D00018229/A Internal Use Only Not for Distribution</a:t>
            </a:r>
            <a:endParaRPr lang="en-US" dirty="0"/>
          </a:p>
        </p:txBody>
      </p:sp>
      <p:sp>
        <p:nvSpPr>
          <p:cNvPr id="7" name="Slide Number Placeholder 6"/>
          <p:cNvSpPr>
            <a:spLocks noGrp="1"/>
          </p:cNvSpPr>
          <p:nvPr>
            <p:ph type="sldNum" sz="quarter" idx="12"/>
          </p:nvPr>
        </p:nvSpPr>
        <p:spPr>
          <a:xfrm>
            <a:off x="8785525" y="6436914"/>
            <a:ext cx="266700" cy="200313"/>
          </a:xfrm>
        </p:spPr>
        <p:txBody>
          <a:bodyPr/>
          <a:lstStyle/>
          <a:p>
            <a:fld id="{81E1367A-7FBD-4BAF-B126-FE70491F3DA9}" type="slidenum">
              <a:rPr lang="en-US" smtClean="0"/>
              <a:t>‹#›</a:t>
            </a:fld>
            <a:endParaRPr lang="en-US" dirty="0"/>
          </a:p>
        </p:txBody>
      </p:sp>
      <p:sp>
        <p:nvSpPr>
          <p:cNvPr id="8" name="Content Placeholder 2"/>
          <p:cNvSpPr>
            <a:spLocks noGrp="1"/>
          </p:cNvSpPr>
          <p:nvPr>
            <p:ph sz="half" idx="13"/>
          </p:nvPr>
        </p:nvSpPr>
        <p:spPr>
          <a:xfrm>
            <a:off x="4799013" y="1548000"/>
            <a:ext cx="3806825" cy="4627563"/>
          </a:xfrm>
        </p:spPr>
        <p:txBody>
          <a:bodyPr/>
          <a:lstStyle>
            <a:lvl1pPr marL="216000" indent="-216000">
              <a:lnSpc>
                <a:spcPts val="2160"/>
              </a:lnSpc>
              <a:spcBef>
                <a:spcPts val="0"/>
              </a:spcBef>
              <a:defRPr sz="1800"/>
            </a:lvl1pPr>
            <a:lvl2pPr marL="432000" indent="-180000">
              <a:lnSpc>
                <a:spcPts val="2160"/>
              </a:lnSpc>
              <a:spcBef>
                <a:spcPts val="0"/>
              </a:spcBef>
              <a:defRPr sz="1600"/>
            </a:lvl2pPr>
            <a:lvl3pPr marL="576000" indent="-144000">
              <a:lnSpc>
                <a:spcPts val="2160"/>
              </a:lnSpc>
              <a:spcBef>
                <a:spcPts val="0"/>
              </a:spcBef>
              <a:defRPr sz="1400"/>
            </a:lvl3pPr>
            <a:lvl4pPr marL="792000" indent="-180000">
              <a:lnSpc>
                <a:spcPts val="2160"/>
              </a:lnSpc>
              <a:spcBef>
                <a:spcPts val="0"/>
              </a:spcBef>
              <a:defRPr sz="1400"/>
            </a:lvl4pPr>
            <a:lvl5pPr marL="936000" indent="-144000">
              <a:lnSpc>
                <a:spcPts val="2160"/>
              </a:lnSpc>
              <a:spcBef>
                <a:spcPts val="0"/>
              </a:spcBef>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sz="quarter" idx="14"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smtClean="0"/>
              <a:t>Click to add title</a:t>
            </a:r>
          </a:p>
        </p:txBody>
      </p:sp>
    </p:spTree>
    <p:extLst>
      <p:ext uri="{BB962C8B-B14F-4D97-AF65-F5344CB8AC3E}">
        <p14:creationId xmlns:p14="http://schemas.microsoft.com/office/powerpoint/2010/main" val="38438586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extplatzhalter 2"/>
          <p:cNvSpPr>
            <a:spLocks noGrp="1"/>
          </p:cNvSpPr>
          <p:nvPr>
            <p:ph type="body" sz="quarter" idx="13" hasCustomPrompt="1"/>
          </p:nvPr>
        </p:nvSpPr>
        <p:spPr>
          <a:xfrm>
            <a:off x="539552" y="5004000"/>
            <a:ext cx="3817122" cy="1161304"/>
          </a:xfrm>
          <a:prstGeom prst="rect">
            <a:avLst/>
          </a:prstGeom>
        </p:spPr>
        <p:txBody>
          <a:bodyPr lIns="0" tIns="0" rIns="0" bIns="0"/>
          <a:lstStyle>
            <a:lvl1pPr marL="180000" indent="-180000">
              <a:lnSpc>
                <a:spcPts val="1920"/>
              </a:lnSpc>
              <a:spcBef>
                <a:spcPts val="0"/>
              </a:spcBef>
              <a:defRPr sz="1600" baseline="0"/>
            </a:lvl1pPr>
            <a:lvl2pPr marL="396000" indent="-180000">
              <a:lnSpc>
                <a:spcPts val="1920"/>
              </a:lnSpc>
              <a:spcBef>
                <a:spcPts val="0"/>
              </a:spcBef>
              <a:buFont typeface="Calibri" panose="020F0502020204030204" pitchFamily="34" charset="0"/>
              <a:buChar char="–"/>
              <a:defRPr sz="1400"/>
            </a:lvl2pPr>
            <a:lvl3pPr marL="540000" indent="-144000">
              <a:lnSpc>
                <a:spcPts val="1920"/>
              </a:lnSpc>
              <a:spcBef>
                <a:spcPts val="0"/>
              </a:spcBef>
              <a:buFont typeface="Arial" panose="020B0604020202020204" pitchFamily="34" charset="0"/>
              <a:buChar char="•"/>
              <a:defRPr sz="1200"/>
            </a:lvl3pPr>
            <a:lvl4pPr marL="756000" indent="-180000" algn="l" defTabSz="914400" rtl="0" eaLnBrk="1" latinLnBrk="0" hangingPunct="1">
              <a:lnSpc>
                <a:spcPts val="1920"/>
              </a:lnSpc>
              <a:spcBef>
                <a:spcPts val="0"/>
              </a:spcBef>
              <a:buFont typeface="Calibri" panose="020F0502020204030204" pitchFamily="34" charset="0"/>
              <a:buChar char="–"/>
              <a:defRPr lang="de-DE" sz="1200" kern="1200" dirty="0" smtClean="0">
                <a:solidFill>
                  <a:schemeClr val="tx1"/>
                </a:solidFill>
                <a:latin typeface="+mn-lt"/>
                <a:ea typeface="+mn-ea"/>
                <a:cs typeface="+mn-cs"/>
              </a:defRPr>
            </a:lvl4pPr>
            <a:lvl5pPr marL="900000" indent="-144000">
              <a:lnSpc>
                <a:spcPts val="1920"/>
              </a:lnSpc>
              <a:spcBef>
                <a:spcPts val="0"/>
              </a:spcBef>
              <a:buFont typeface="Arial" panose="020B0604020202020204" pitchFamily="34" charset="0"/>
              <a:buChar char="•"/>
              <a:defRPr sz="12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sz="1600" noProof="0" dirty="0" smtClean="0"/>
          </a:p>
        </p:txBody>
      </p:sp>
      <p:sp>
        <p:nvSpPr>
          <p:cNvPr id="9" name="Textplatzhalter 2"/>
          <p:cNvSpPr>
            <a:spLocks noGrp="1"/>
          </p:cNvSpPr>
          <p:nvPr>
            <p:ph type="body" sz="quarter" idx="14" hasCustomPrompt="1"/>
          </p:nvPr>
        </p:nvSpPr>
        <p:spPr>
          <a:xfrm>
            <a:off x="4788000" y="5004000"/>
            <a:ext cx="3816448" cy="1161304"/>
          </a:xfrm>
          <a:prstGeom prst="rect">
            <a:avLst/>
          </a:prstGeom>
        </p:spPr>
        <p:txBody>
          <a:bodyPr lIns="0" tIns="0" rIns="0" bIns="0"/>
          <a:lstStyle>
            <a:lvl1pPr marL="180000" indent="-180000">
              <a:lnSpc>
                <a:spcPts val="1920"/>
              </a:lnSpc>
              <a:spcBef>
                <a:spcPts val="0"/>
              </a:spcBef>
              <a:defRPr sz="1600" baseline="0"/>
            </a:lvl1pPr>
            <a:lvl2pPr marL="396000" indent="-180000">
              <a:lnSpc>
                <a:spcPts val="1920"/>
              </a:lnSpc>
              <a:spcBef>
                <a:spcPts val="0"/>
              </a:spcBef>
              <a:buFont typeface="Calibri" panose="020F0502020204030204" pitchFamily="34" charset="0"/>
              <a:buChar char="–"/>
              <a:defRPr sz="1400"/>
            </a:lvl2pPr>
            <a:lvl3pPr marL="540000" indent="-144000">
              <a:lnSpc>
                <a:spcPts val="1920"/>
              </a:lnSpc>
              <a:spcBef>
                <a:spcPts val="0"/>
              </a:spcBef>
              <a:buFont typeface="Arial" panose="020B0604020202020204" pitchFamily="34" charset="0"/>
              <a:buChar char="•"/>
              <a:defRPr sz="1200"/>
            </a:lvl3pPr>
            <a:lvl4pPr marL="756000" indent="-180000" algn="l" defTabSz="914400" rtl="0" eaLnBrk="1" latinLnBrk="0" hangingPunct="1">
              <a:lnSpc>
                <a:spcPts val="1920"/>
              </a:lnSpc>
              <a:spcBef>
                <a:spcPts val="0"/>
              </a:spcBef>
              <a:buFont typeface="Calibri" panose="020F0502020204030204" pitchFamily="34" charset="0"/>
              <a:buChar char="–"/>
              <a:defRPr lang="de-DE" sz="1200" kern="1200" dirty="0" smtClean="0">
                <a:solidFill>
                  <a:schemeClr val="tx1"/>
                </a:solidFill>
                <a:latin typeface="+mn-lt"/>
                <a:ea typeface="+mn-ea"/>
                <a:cs typeface="+mn-cs"/>
              </a:defRPr>
            </a:lvl4pPr>
            <a:lvl5pPr marL="900000" indent="-144000">
              <a:lnSpc>
                <a:spcPts val="1920"/>
              </a:lnSpc>
              <a:spcBef>
                <a:spcPts val="0"/>
              </a:spcBef>
              <a:buFont typeface="Arial" panose="020B0604020202020204" pitchFamily="34" charset="0"/>
              <a:buChar char="•"/>
              <a:defRPr sz="12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sz="1600" noProof="0" dirty="0" smtClean="0"/>
          </a:p>
        </p:txBody>
      </p:sp>
      <p:sp>
        <p:nvSpPr>
          <p:cNvPr id="1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smtClean="0"/>
              <a:t>Click to add title</a:t>
            </a:r>
          </a:p>
        </p:txBody>
      </p:sp>
      <p:sp>
        <p:nvSpPr>
          <p:cNvPr id="8" name="Picture Placeholder 3"/>
          <p:cNvSpPr>
            <a:spLocks noGrp="1"/>
          </p:cNvSpPr>
          <p:nvPr>
            <p:ph type="pic" sz="quarter" idx="15"/>
          </p:nvPr>
        </p:nvSpPr>
        <p:spPr>
          <a:xfrm>
            <a:off x="539750" y="1548000"/>
            <a:ext cx="3816350" cy="3204000"/>
          </a:xfrm>
          <a:prstGeom prst="rect">
            <a:avLst/>
          </a:prstGeom>
        </p:spPr>
        <p:txBody>
          <a:bodyPr/>
          <a:lstStyle>
            <a:lvl1pPr marL="0" indent="0">
              <a:buNone/>
              <a:defRPr sz="1400"/>
            </a:lvl1pPr>
          </a:lstStyle>
          <a:p>
            <a:r>
              <a:rPr lang="en-US" dirty="0" smtClean="0"/>
              <a:t>Click icon to add picture</a:t>
            </a:r>
            <a:endParaRPr lang="en-US" dirty="0"/>
          </a:p>
        </p:txBody>
      </p:sp>
      <p:sp>
        <p:nvSpPr>
          <p:cNvPr id="14" name="Picture Placeholder 3"/>
          <p:cNvSpPr>
            <a:spLocks noGrp="1"/>
          </p:cNvSpPr>
          <p:nvPr>
            <p:ph type="pic" sz="quarter" idx="16"/>
          </p:nvPr>
        </p:nvSpPr>
        <p:spPr>
          <a:xfrm>
            <a:off x="4788024" y="1548000"/>
            <a:ext cx="3816350" cy="3204000"/>
          </a:xfrm>
          <a:prstGeom prst="rect">
            <a:avLst/>
          </a:prstGeom>
        </p:spPr>
        <p:txBody>
          <a:bodyPr/>
          <a:lstStyle>
            <a:lvl1pPr marL="0" indent="0">
              <a:buNone/>
              <a:defRPr sz="1400"/>
            </a:lvl1pPr>
          </a:lstStyle>
          <a:p>
            <a:r>
              <a:rPr lang="en-US" dirty="0" smtClean="0"/>
              <a:t>Click icon to add picture</a:t>
            </a:r>
            <a:endParaRPr lang="en-US" dirty="0"/>
          </a:p>
        </p:txBody>
      </p:sp>
      <p:sp>
        <p:nvSpPr>
          <p:cNvPr id="18"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9"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20" name="Slide Number Placeholder 7"/>
          <p:cNvSpPr>
            <a:spLocks noGrp="1"/>
          </p:cNvSpPr>
          <p:nvPr>
            <p:ph type="sldNum" sz="quarter" idx="4"/>
          </p:nvPr>
        </p:nvSpPr>
        <p:spPr>
          <a:xfrm>
            <a:off x="8793763" y="6424261"/>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624813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smtClean="0"/>
              <a:t>Click to add title</a:t>
            </a:r>
          </a:p>
        </p:txBody>
      </p:sp>
      <p:sp>
        <p:nvSpPr>
          <p:cNvPr id="4" name="Picture Placeholder 3"/>
          <p:cNvSpPr>
            <a:spLocks noGrp="1"/>
          </p:cNvSpPr>
          <p:nvPr>
            <p:ph type="pic" sz="quarter" idx="14"/>
          </p:nvPr>
        </p:nvSpPr>
        <p:spPr>
          <a:xfrm>
            <a:off x="539750" y="1548000"/>
            <a:ext cx="8064500" cy="4608512"/>
          </a:xfrm>
          <a:prstGeom prst="rect">
            <a:avLst/>
          </a:prstGeom>
        </p:spPr>
        <p:txBody>
          <a:bodyPr/>
          <a:lstStyle>
            <a:lvl1pPr marL="0" indent="0">
              <a:buNone/>
              <a:defRPr sz="1400"/>
            </a:lvl1pPr>
          </a:lstStyle>
          <a:p>
            <a:r>
              <a:rPr lang="en-US" dirty="0" smtClean="0"/>
              <a:t>Click icon to add picture</a:t>
            </a:r>
            <a:endParaRPr lang="en-US" dirty="0"/>
          </a:p>
        </p:txBody>
      </p:sp>
      <p:sp>
        <p:nvSpPr>
          <p:cNvPr id="10"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1"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2" name="Slide Number Placeholder 7"/>
          <p:cNvSpPr>
            <a:spLocks noGrp="1"/>
          </p:cNvSpPr>
          <p:nvPr>
            <p:ph type="sldNum" sz="quarter" idx="4"/>
          </p:nvPr>
        </p:nvSpPr>
        <p:spPr>
          <a:xfrm>
            <a:off x="8802001" y="6436914"/>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9131109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smtClean="0"/>
              <a:t>Click to add title</a:t>
            </a:r>
          </a:p>
        </p:txBody>
      </p:sp>
      <p:sp>
        <p:nvSpPr>
          <p:cNvPr id="9"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0"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1" name="Slide Number Placeholder 7"/>
          <p:cNvSpPr>
            <a:spLocks noGrp="1"/>
          </p:cNvSpPr>
          <p:nvPr>
            <p:ph type="sldNum" sz="quarter" idx="4"/>
          </p:nvPr>
        </p:nvSpPr>
        <p:spPr>
          <a:xfrm>
            <a:off x="8769051" y="639307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4025976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9"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0"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1" name="Slide Number Placeholder 7"/>
          <p:cNvSpPr>
            <a:spLocks noGrp="1"/>
          </p:cNvSpPr>
          <p:nvPr>
            <p:ph type="sldNum" sz="quarter" idx="4"/>
          </p:nvPr>
        </p:nvSpPr>
        <p:spPr>
          <a:xfrm>
            <a:off x="8777288" y="6420711"/>
            <a:ext cx="266700" cy="21651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41072175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video or ima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bwMode="gray">
          <a:xfrm>
            <a:off x="0" y="0"/>
            <a:ext cx="9144000" cy="6858000"/>
          </a:xfrm>
          <a:prstGeom prst="rect">
            <a:avLst/>
          </a:prstGeom>
        </p:spPr>
        <p:txBody>
          <a:bodyPr/>
          <a:lstStyle>
            <a:lvl1pPr marL="0" indent="0">
              <a:buNone/>
              <a:defRPr sz="1800"/>
            </a:lvl1pPr>
          </a:lstStyle>
          <a:p>
            <a:pPr lvl="0"/>
            <a:r>
              <a:rPr lang="en-US" noProof="0" dirty="0" smtClean="0"/>
              <a:t>Click icon to insert photo or video (3:4)</a:t>
            </a:r>
            <a:endParaRPr lang="en-US" noProof="0" dirty="0"/>
          </a:p>
        </p:txBody>
      </p:sp>
    </p:spTree>
    <p:extLst>
      <p:ext uri="{BB962C8B-B14F-4D97-AF65-F5344CB8AC3E}">
        <p14:creationId xmlns:p14="http://schemas.microsoft.com/office/powerpoint/2010/main" val="20682315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4022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tx1"/>
                </a:solidFill>
              </a:defRPr>
            </a:lvl1pPr>
            <a:lvl2pPr>
              <a:defRPr sz="4800"/>
            </a:lvl2pPr>
            <a:lvl3pPr>
              <a:defRPr sz="4800"/>
            </a:lvl3pPr>
            <a:lvl4pPr>
              <a:defRPr sz="4800"/>
            </a:lvl4pPr>
            <a:lvl5pPr>
              <a:defRPr sz="4800"/>
            </a:lvl5pPr>
          </a:lstStyle>
          <a:p>
            <a:pPr lvl="0"/>
            <a:r>
              <a:rPr lang="en-US" noProof="0" dirty="0" smtClean="0"/>
              <a:t>Click to add title</a:t>
            </a:r>
            <a:endParaRPr lang="en-US" noProof="0" dirty="0"/>
          </a:p>
        </p:txBody>
      </p:sp>
      <p:pic>
        <p:nvPicPr>
          <p:cNvPr id="8" name="Picture 7"/>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1"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2"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3" name="Slide Number Placeholder 7"/>
          <p:cNvSpPr>
            <a:spLocks noGrp="1"/>
          </p:cNvSpPr>
          <p:nvPr>
            <p:ph type="sldNum" sz="quarter" idx="4"/>
          </p:nvPr>
        </p:nvSpPr>
        <p:spPr>
          <a:xfrm>
            <a:off x="8777288" y="6424261"/>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162313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bleed divider dark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bwMode="black">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31514782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eed divider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bwMode="black">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659656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bwMode="gray">
          <a:xfrm>
            <a:off x="107504" y="6237312"/>
            <a:ext cx="9001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userDrawn="1">
            <p:custDataLst>
              <p:tags r:id="rId1"/>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pic>
        <p:nvPicPr>
          <p:cNvPr id="8" name="Picture 7"/>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smtClean="0"/>
              <a:t>_Author</a:t>
            </a:r>
            <a:endParaRPr lang="en-US" noProof="0" dirty="0"/>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smtClean="0"/>
              <a:t>_Business</a:t>
            </a:r>
            <a:endParaRPr lang="en-US" noProof="0" dirty="0"/>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smtClean="0"/>
              <a:t>_</a:t>
            </a:r>
            <a:r>
              <a:rPr lang="en-US" sz="1600" noProof="0" dirty="0" smtClean="0">
                <a:solidFill>
                  <a:srgbClr val="FFFFFF"/>
                </a:solidFill>
                <a:latin typeface="+mn-lt"/>
              </a:rPr>
              <a:t>Date</a:t>
            </a:r>
          </a:p>
          <a:p>
            <a:pPr lvl="0"/>
            <a:endParaRPr lang="en-US" noProof="0" dirty="0"/>
          </a:p>
        </p:txBody>
      </p:sp>
      <p:pic>
        <p:nvPicPr>
          <p:cNvPr id="9" name="Picture 8"/>
          <p:cNvPicPr>
            <a:picLocks noChangeAspect="1"/>
          </p:cNvPicPr>
          <p:nvPr userDrawn="1"/>
        </p:nvPicPr>
        <p:blipFill>
          <a:blip r:embed="rId5"/>
          <a:stretch>
            <a:fillRect/>
          </a:stretch>
        </p:blipFill>
        <p:spPr>
          <a:xfrm>
            <a:off x="827584" y="6399593"/>
            <a:ext cx="1728192" cy="26976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extLst>
      <p:ext uri="{BB962C8B-B14F-4D97-AF65-F5344CB8AC3E}">
        <p14:creationId xmlns:p14="http://schemas.microsoft.com/office/powerpoint/2010/main" val="20393883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p:spPr>
        <p:txBody>
          <a:bodyPr/>
          <a:lstStyle>
            <a:lvl1pPr marL="0" indent="0">
              <a:buNone/>
              <a:defRPr sz="1400"/>
            </a:lvl1pPr>
          </a:lstStyle>
          <a:p>
            <a:r>
              <a:rPr lang="en-US" noProof="0" dirty="0" smtClean="0"/>
              <a:t>Click icon to add picture</a:t>
            </a:r>
            <a:endParaRPr lang="en-US" noProof="0" dirty="0"/>
          </a:p>
        </p:txBody>
      </p:sp>
      <p:sp>
        <p:nvSpPr>
          <p:cNvPr id="13" name="Text Placeholder 12"/>
          <p:cNvSpPr>
            <a:spLocks noGrp="1"/>
          </p:cNvSpPr>
          <p:nvPr>
            <p:ph type="body" sz="quarter" idx="15" hasCustomPrompt="1"/>
          </p:nvPr>
        </p:nvSpPr>
        <p:spPr bwMode="gray">
          <a:xfrm>
            <a:off x="0" y="0"/>
            <a:ext cx="3492500" cy="68580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330002" y="1625600"/>
            <a:ext cx="2838648" cy="180340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16660252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bwMode="gray">
          <a:xfrm>
            <a:off x="0" y="0"/>
            <a:ext cx="9144000" cy="6858000"/>
          </a:xfrm>
          <a:prstGeom prst="rect">
            <a:avLst/>
          </a:prstGeom>
          <a:noFill/>
        </p:spPr>
        <p:txBody>
          <a:bodyPr/>
          <a:lstStyle>
            <a:lvl1pPr marL="0" indent="0">
              <a:buNone/>
              <a:defRPr sz="1400"/>
            </a:lvl1pPr>
          </a:lstStyle>
          <a:p>
            <a:r>
              <a:rPr lang="en-US" noProof="0" dirty="0" smtClean="0"/>
              <a:t>Click icon to add picture</a:t>
            </a:r>
            <a:endParaRPr lang="en-US" noProof="0" dirty="0"/>
          </a:p>
        </p:txBody>
      </p:sp>
      <p:sp>
        <p:nvSpPr>
          <p:cNvPr id="10" name="Text Placeholder 12"/>
          <p:cNvSpPr>
            <a:spLocks noGrp="1"/>
          </p:cNvSpPr>
          <p:nvPr>
            <p:ph type="body" sz="quarter" idx="15" hasCustomPrompt="1"/>
          </p:nvPr>
        </p:nvSpPr>
        <p:spPr bwMode="gray">
          <a:xfrm>
            <a:off x="5651500" y="0"/>
            <a:ext cx="3492500" cy="68580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964002" y="1625600"/>
            <a:ext cx="2838648" cy="180340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3714701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bottom">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dirty="0" smtClean="0"/>
              <a:t>Click icon to add picture</a:t>
            </a:r>
            <a:endParaRPr lang="en-US" dirty="0"/>
          </a:p>
        </p:txBody>
      </p:sp>
      <p:sp>
        <p:nvSpPr>
          <p:cNvPr id="11" name="Text Placeholder 12"/>
          <p:cNvSpPr>
            <a:spLocks noGrp="1"/>
          </p:cNvSpPr>
          <p:nvPr>
            <p:ph type="body" sz="quarter" idx="15" hasCustomPrompt="1"/>
          </p:nvPr>
        </p:nvSpPr>
        <p:spPr bwMode="gray">
          <a:xfrm>
            <a:off x="0" y="5245100"/>
            <a:ext cx="9144000" cy="16129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42925" y="5600700"/>
            <a:ext cx="8058150" cy="86995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13273869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noProof="0" dirty="0" smtClean="0"/>
              <a:t>Click icon to add picture</a:t>
            </a:r>
            <a:endParaRPr lang="en-US" noProof="0" dirty="0"/>
          </a:p>
        </p:txBody>
      </p:sp>
      <p:sp>
        <p:nvSpPr>
          <p:cNvPr id="3" name="Text Placeholder 2"/>
          <p:cNvSpPr>
            <a:spLocks noGrp="1"/>
          </p:cNvSpPr>
          <p:nvPr>
            <p:ph type="body" sz="quarter" idx="10" hasCustomPrompt="1"/>
          </p:nvPr>
        </p:nvSpPr>
        <p:spPr bwMode="gray">
          <a:xfrm>
            <a:off x="542925" y="3239400"/>
            <a:ext cx="3510000" cy="2628000"/>
          </a:xfrm>
          <a:prstGeom prst="rect">
            <a:avLst/>
          </a:prstGeom>
          <a:solidFill>
            <a:srgbClr val="004D79">
              <a:alpha val="80000"/>
            </a:srgbClr>
          </a:solidFill>
        </p:spPr>
        <p:txBody>
          <a:bodyPr lIns="180000" tIns="180000" rIns="180000" bIns="180000"/>
          <a:lstStyle>
            <a:lvl1pPr marL="0" indent="0" algn="l">
              <a:spcBef>
                <a:spcPts val="0"/>
              </a:spcBef>
              <a:buFontTx/>
              <a:buNone/>
              <a:defRPr sz="32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38039236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noProof="0" dirty="0" smtClean="0"/>
              <a:t>Click icon to add picture</a:t>
            </a:r>
            <a:endParaRPr lang="en-US" noProof="0" dirty="0"/>
          </a:p>
        </p:txBody>
      </p:sp>
      <p:sp>
        <p:nvSpPr>
          <p:cNvPr id="5" name="Text Placeholder 2"/>
          <p:cNvSpPr>
            <a:spLocks noGrp="1"/>
          </p:cNvSpPr>
          <p:nvPr>
            <p:ph type="body" sz="quarter" idx="16" hasCustomPrompt="1"/>
          </p:nvPr>
        </p:nvSpPr>
        <p:spPr bwMode="gray">
          <a:xfrm>
            <a:off x="5091075" y="622300"/>
            <a:ext cx="3510000" cy="2628000"/>
          </a:xfrm>
          <a:prstGeom prst="rect">
            <a:avLst/>
          </a:prstGeom>
          <a:solidFill>
            <a:srgbClr val="004D79">
              <a:alpha val="80000"/>
            </a:srgbClr>
          </a:solidFill>
        </p:spPr>
        <p:txBody>
          <a:bodyPr lIns="180000" tIns="180000" rIns="180000" bIns="180000"/>
          <a:lstStyle>
            <a:lvl1pPr marL="0" indent="0" algn="l">
              <a:spcBef>
                <a:spcPts val="0"/>
              </a:spcBef>
              <a:buFontTx/>
              <a:buNone/>
              <a:defRPr sz="32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24953607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sp>
        <p:nvSpPr>
          <p:cNvPr id="11" name="Text Placeholder 2"/>
          <p:cNvSpPr>
            <a:spLocks noGrp="1"/>
          </p:cNvSpPr>
          <p:nvPr>
            <p:ph type="body" sz="quarter" idx="15" hasCustomPrompt="1"/>
          </p:nvPr>
        </p:nvSpPr>
        <p:spPr>
          <a:xfrm>
            <a:off x="2527300" y="0"/>
            <a:ext cx="6616700" cy="622300"/>
          </a:xfrm>
          <a:prstGeom prst="rect">
            <a:avLst/>
          </a:prstGeom>
        </p:spPr>
        <p:txBody>
          <a:bodyPr lIns="36000" tIns="36000" rIns="36000" bIns="36000" anchor="t" anchorCtr="0"/>
          <a:lstStyle>
            <a:lvl1pPr marL="0" indent="0" algn="l">
              <a:spcBef>
                <a:spcPts val="0"/>
              </a:spcBef>
              <a:buFontTx/>
              <a:buNone/>
              <a:defRPr sz="1600" baseline="0">
                <a:solidFill>
                  <a:schemeClr val="tx1"/>
                </a:solidFill>
              </a:defRPr>
            </a:lvl1pPr>
          </a:lstStyle>
          <a:p>
            <a:pPr lvl="0"/>
            <a:r>
              <a:rPr lang="en-US" sz="1600" noProof="0" dirty="0" smtClean="0"/>
              <a:t>Click to add title</a:t>
            </a:r>
            <a:endParaRPr lang="en-US" noProof="0" dirty="0" smtClean="0"/>
          </a:p>
        </p:txBody>
      </p:sp>
      <p:cxnSp>
        <p:nvCxnSpPr>
          <p:cNvPr id="12" name="Straight Connector 11"/>
          <p:cNvCxnSpPr/>
          <p:nvPr userDrawn="1">
            <p:custDataLst>
              <p:tags r:id="rId1"/>
            </p:custDataLst>
          </p:nvPr>
        </p:nvCxnSpPr>
        <p:spPr>
          <a:xfrm>
            <a:off x="0" y="62957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hasCustomPrompt="1"/>
          </p:nvPr>
        </p:nvSpPr>
        <p:spPr>
          <a:xfrm>
            <a:off x="0" y="0"/>
            <a:ext cx="2448000" cy="173894"/>
          </a:xfrm>
          <a:prstGeom prst="rect">
            <a:avLst/>
          </a:prstGeom>
        </p:spPr>
        <p:txBody>
          <a:bodyPr lIns="144000" tIns="0" rIns="36000" bIns="36000"/>
          <a:lstStyle>
            <a:lvl1pPr marL="0" indent="0">
              <a:buNone/>
              <a:defRPr sz="1200"/>
            </a:lvl1pPr>
          </a:lstStyle>
          <a:p>
            <a:pPr lvl="0"/>
            <a:r>
              <a:rPr lang="en-US" dirty="0" smtClean="0"/>
              <a:t>Reporting entity</a:t>
            </a:r>
            <a:endParaRPr lang="en-US" dirty="0"/>
          </a:p>
        </p:txBody>
      </p:sp>
      <p:sp>
        <p:nvSpPr>
          <p:cNvPr id="6" name="Text Placeholder 5"/>
          <p:cNvSpPr>
            <a:spLocks noGrp="1"/>
          </p:cNvSpPr>
          <p:nvPr>
            <p:ph type="body" sz="quarter" idx="17" hasCustomPrompt="1"/>
          </p:nvPr>
        </p:nvSpPr>
        <p:spPr>
          <a:xfrm>
            <a:off x="0" y="225297"/>
            <a:ext cx="2448000" cy="172800"/>
          </a:xfrm>
          <a:prstGeom prst="rect">
            <a:avLst/>
          </a:prstGeom>
        </p:spPr>
        <p:txBody>
          <a:bodyPr lIns="144000" tIns="0" rIns="36000" bIns="36000"/>
          <a:lstStyle>
            <a:lvl1pPr marL="0" indent="0">
              <a:buNone/>
              <a:defRPr sz="1200" b="1" baseline="0"/>
            </a:lvl1pPr>
          </a:lstStyle>
          <a:p>
            <a:pPr lvl="0"/>
            <a:r>
              <a:rPr lang="en-US" dirty="0" smtClean="0"/>
              <a:t>Content, unit measurement</a:t>
            </a:r>
            <a:endParaRPr lang="en-US" dirty="0"/>
          </a:p>
        </p:txBody>
      </p:sp>
      <p:sp>
        <p:nvSpPr>
          <p:cNvPr id="8" name="Text Placeholder 7"/>
          <p:cNvSpPr>
            <a:spLocks noGrp="1"/>
          </p:cNvSpPr>
          <p:nvPr>
            <p:ph type="body" sz="quarter" idx="18" hasCustomPrompt="1"/>
          </p:nvPr>
        </p:nvSpPr>
        <p:spPr>
          <a:xfrm>
            <a:off x="0" y="449500"/>
            <a:ext cx="2448000" cy="172800"/>
          </a:xfrm>
          <a:prstGeom prst="rect">
            <a:avLst/>
          </a:prstGeom>
        </p:spPr>
        <p:txBody>
          <a:bodyPr lIns="144000" tIns="0" rIns="36000" bIns="0"/>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Time period, data scenario</a:t>
            </a:r>
            <a:endParaRPr lang="en-US" dirty="0"/>
          </a:p>
        </p:txBody>
      </p:sp>
      <p:sp>
        <p:nvSpPr>
          <p:cNvPr id="7" name="Content Placeholder 2"/>
          <p:cNvSpPr>
            <a:spLocks noGrp="1"/>
          </p:cNvSpPr>
          <p:nvPr>
            <p:ph sz="quarter" idx="19"/>
          </p:nvPr>
        </p:nvSpPr>
        <p:spPr>
          <a:xfrm>
            <a:off x="260350" y="914400"/>
            <a:ext cx="8529638" cy="5351463"/>
          </a:xfrm>
          <a:prstGeom prst="rect">
            <a:avLst/>
          </a:prstGeom>
        </p:spPr>
        <p:txBody>
          <a:bodyPr lIns="0" tIns="0" rIns="0" bIns="0" spcCol="432000"/>
          <a:lstStyle>
            <a:lvl1pPr marL="216000" indent="-216000">
              <a:lnSpc>
                <a:spcPts val="2160"/>
              </a:lnSpc>
              <a:spcBef>
                <a:spcPts val="0"/>
              </a:spcBef>
              <a:buFont typeface="Arial" panose="020B0604020202020204" pitchFamily="34" charset="0"/>
              <a:buChar char="•"/>
              <a:defRPr lang="en-US" sz="1800" smtClean="0"/>
            </a:lvl1pPr>
            <a:lvl2pPr marL="432000" indent="-180000">
              <a:lnSpc>
                <a:spcPts val="2160"/>
              </a:lnSpc>
              <a:spcBef>
                <a:spcPts val="0"/>
              </a:spcBef>
              <a:buFont typeface="Calibri" panose="020F0502020204030204" pitchFamily="34" charset="0"/>
              <a:buChar char="–"/>
              <a:defRPr lang="en-US" sz="1600" smtClean="0"/>
            </a:lvl2pPr>
            <a:lvl3pPr marL="576000" indent="-144000">
              <a:lnSpc>
                <a:spcPts val="2160"/>
              </a:lnSpc>
              <a:spcBef>
                <a:spcPts val="0"/>
              </a:spcBef>
              <a:defRPr lang="en-US" sz="1400" smtClean="0"/>
            </a:lvl3pPr>
            <a:lvl4pPr marL="792000" indent="-180000">
              <a:lnSpc>
                <a:spcPts val="2160"/>
              </a:lnSpc>
              <a:spcBef>
                <a:spcPts val="0"/>
              </a:spcBef>
              <a:defRPr lang="en-US" sz="1400" smtClean="0"/>
            </a:lvl4pPr>
            <a:lvl5pPr marL="936000" indent="-144000">
              <a:lnSpc>
                <a:spcPts val="2160"/>
              </a:lnSpc>
              <a:spcBef>
                <a:spcPts val="0"/>
              </a:spcBef>
              <a:buFont typeface="Arial" panose="020B0604020202020204" pitchFamily="34" charset="0"/>
              <a:buChar char="•"/>
              <a:defRPr lang="en-GB" sz="14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6"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7"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8" name="Slide Number Placeholder 7"/>
          <p:cNvSpPr>
            <a:spLocks noGrp="1"/>
          </p:cNvSpPr>
          <p:nvPr>
            <p:ph type="sldNum" sz="quarter" idx="4"/>
          </p:nvPr>
        </p:nvSpPr>
        <p:spPr>
          <a:xfrm>
            <a:off x="8789988" y="639307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1378425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cxnSp>
        <p:nvCxnSpPr>
          <p:cNvPr id="3"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smtClean="0"/>
              <a:t>Reporting entity</a:t>
            </a:r>
            <a:endParaRPr lang="en-US" sz="1100" dirty="0"/>
          </a:p>
        </p:txBody>
      </p:sp>
      <p:sp>
        <p:nvSpPr>
          <p:cNvPr id="21"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smtClean="0"/>
              <a:t>P&amp;L</a:t>
            </a:r>
            <a:r>
              <a:rPr lang="en-US" sz="1100" dirty="0" smtClean="0"/>
              <a:t> detail per business</a:t>
            </a:r>
            <a:endParaRPr lang="en-US" sz="1100" dirty="0"/>
          </a:p>
        </p:txBody>
      </p:sp>
      <p:sp>
        <p:nvSpPr>
          <p:cNvPr id="22"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Unit of measurement</a:t>
            </a:r>
            <a:endParaRPr lang="en-US" dirty="0"/>
          </a:p>
        </p:txBody>
      </p:sp>
      <p:sp>
        <p:nvSpPr>
          <p:cNvPr id="23"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Period, data scenario</a:t>
            </a:r>
            <a:endParaRPr lang="en-US" dirty="0"/>
          </a:p>
        </p:txBody>
      </p:sp>
      <p:sp>
        <p:nvSpPr>
          <p:cNvPr id="5"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smtClean="0"/>
              <a:t>Click to add title</a:t>
            </a:r>
            <a:endParaRPr lang="en-US" dirty="0"/>
          </a:p>
        </p:txBody>
      </p:sp>
      <p:sp>
        <p:nvSpPr>
          <p:cNvPr id="13" name="Content Placeholder 2"/>
          <p:cNvSpPr>
            <a:spLocks noGrp="1"/>
          </p:cNvSpPr>
          <p:nvPr>
            <p:ph sz="quarter" idx="20"/>
          </p:nvPr>
        </p:nvSpPr>
        <p:spPr>
          <a:xfrm>
            <a:off x="114300" y="852488"/>
            <a:ext cx="8955088" cy="5318125"/>
          </a:xfrm>
          <a:prstGeom prst="rect">
            <a:avLst/>
          </a:prstGeom>
        </p:spPr>
        <p:txBody>
          <a:bodyPr lIns="0" tIns="0" rIns="0" bIns="0" spcCol="432000"/>
          <a:lstStyle>
            <a:lvl1pPr marL="216000" indent="-216000">
              <a:lnSpc>
                <a:spcPts val="2160"/>
              </a:lnSpc>
              <a:spcBef>
                <a:spcPts val="0"/>
              </a:spcBef>
              <a:buFont typeface="Arial" panose="020B0604020202020204" pitchFamily="34" charset="0"/>
              <a:buChar char="•"/>
              <a:defRPr lang="en-US" sz="1800" smtClean="0"/>
            </a:lvl1pPr>
            <a:lvl2pPr marL="432000" indent="-180000">
              <a:lnSpc>
                <a:spcPts val="2160"/>
              </a:lnSpc>
              <a:spcBef>
                <a:spcPts val="0"/>
              </a:spcBef>
              <a:buFont typeface="Calibri" panose="020F0502020204030204" pitchFamily="34" charset="0"/>
              <a:buChar char="–"/>
              <a:defRPr lang="en-US" sz="1600" smtClean="0"/>
            </a:lvl2pPr>
            <a:lvl3pPr marL="576000" indent="-144000">
              <a:lnSpc>
                <a:spcPts val="2160"/>
              </a:lnSpc>
              <a:spcBef>
                <a:spcPts val="0"/>
              </a:spcBef>
              <a:defRPr lang="en-US" sz="1400" smtClean="0"/>
            </a:lvl3pPr>
            <a:lvl4pPr marL="792000" indent="-180000">
              <a:lnSpc>
                <a:spcPts val="2160"/>
              </a:lnSpc>
              <a:spcBef>
                <a:spcPts val="0"/>
              </a:spcBef>
              <a:defRPr lang="en-US" sz="1400" smtClean="0"/>
            </a:lvl4pPr>
            <a:lvl5pPr marL="936000" indent="-144000">
              <a:lnSpc>
                <a:spcPts val="2160"/>
              </a:lnSpc>
              <a:spcBef>
                <a:spcPts val="0"/>
              </a:spcBef>
              <a:buFont typeface="Arial" panose="020B0604020202020204" pitchFamily="34" charset="0"/>
              <a:buChar char="•"/>
              <a:defRPr lang="en-GB" sz="14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7" name="Slide Number Placeholder 7"/>
          <p:cNvSpPr>
            <a:spLocks noGrp="1"/>
          </p:cNvSpPr>
          <p:nvPr>
            <p:ph type="sldNum" sz="quarter" idx="4"/>
          </p:nvPr>
        </p:nvSpPr>
        <p:spPr>
          <a:xfrm>
            <a:off x="8777287" y="6436914"/>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7229546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userDrawn="1">
          <p15:clr>
            <a:srgbClr val="FBAE40"/>
          </p15:clr>
        </p15:guide>
        <p15:guide id="2" orient="horz" pos="534" userDrawn="1">
          <p15:clr>
            <a:srgbClr val="FBAE40"/>
          </p15:clr>
        </p15:guide>
        <p15:guide id="3" pos="5697" userDrawn="1">
          <p15:clr>
            <a:srgbClr val="FBAE40"/>
          </p15:clr>
        </p15:guide>
        <p15:guide id="4" orient="horz" pos="393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smtClean="0"/>
              <a:t>Reporting entity</a:t>
            </a:r>
            <a:endParaRPr lang="en-US" sz="1100" dirty="0"/>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smtClean="0"/>
              <a:t>P&amp;L</a:t>
            </a:r>
            <a:r>
              <a:rPr lang="en-US" sz="1100" dirty="0" smtClean="0"/>
              <a:t> detail per business</a:t>
            </a:r>
            <a:endParaRPr lang="en-US" sz="1100" dirty="0"/>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Unit of measurement</a:t>
            </a:r>
            <a:endParaRPr lang="en-US" dirty="0"/>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Period, data scenario</a:t>
            </a:r>
            <a:endParaRPr lang="en-US" dirty="0"/>
          </a:p>
        </p:txBody>
      </p:sp>
      <p:sp>
        <p:nvSpPr>
          <p:cNvPr id="11"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smtClean="0"/>
              <a:t>Click to add title</a:t>
            </a:r>
            <a:endParaRPr lang="en-US" dirty="0"/>
          </a:p>
        </p:txBody>
      </p:sp>
      <p:sp>
        <p:nvSpPr>
          <p:cNvPr id="1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3"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5" name="Slide Number Placeholder 7"/>
          <p:cNvSpPr>
            <a:spLocks noGrp="1"/>
          </p:cNvSpPr>
          <p:nvPr>
            <p:ph type="sldNum" sz="quarter" idx="4"/>
          </p:nvPr>
        </p:nvSpPr>
        <p:spPr>
          <a:xfrm>
            <a:off x="8777287" y="6436914"/>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999082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smtClean="0"/>
              <a:t>Click to add title</a:t>
            </a:r>
            <a:endParaRPr lang="en-US" dirty="0"/>
          </a:p>
        </p:txBody>
      </p:sp>
      <p:sp>
        <p:nvSpPr>
          <p:cNvPr id="10"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1"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2" name="Slide Number Placeholder 7"/>
          <p:cNvSpPr>
            <a:spLocks noGrp="1"/>
          </p:cNvSpPr>
          <p:nvPr>
            <p:ph type="sldNum" sz="quarter" idx="4"/>
          </p:nvPr>
        </p:nvSpPr>
        <p:spPr>
          <a:xfrm>
            <a:off x="8777287" y="6436914"/>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7284982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smtClean="0"/>
              <a:t>Reporting entity</a:t>
            </a:r>
            <a:endParaRPr lang="en-US" sz="1100" dirty="0"/>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smtClean="0"/>
              <a:t>P&amp;L</a:t>
            </a:r>
            <a:r>
              <a:rPr lang="en-US" sz="1100" dirty="0" smtClean="0"/>
              <a:t> detail per business</a:t>
            </a:r>
            <a:endParaRPr lang="en-US" sz="1100" dirty="0"/>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Unit of measurement</a:t>
            </a:r>
            <a:endParaRPr lang="en-US" dirty="0"/>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Period, data scenario</a:t>
            </a:r>
            <a:endParaRPr lang="en-US" dirty="0"/>
          </a:p>
        </p:txBody>
      </p:sp>
      <p:sp>
        <p:nvSpPr>
          <p:cNvPr id="11" name="Textplatzhalter 4"/>
          <p:cNvSpPr>
            <a:spLocks noGrp="1"/>
          </p:cNvSpPr>
          <p:nvPr>
            <p:ph type="body" sz="quarter" idx="13"/>
          </p:nvPr>
        </p:nvSpPr>
        <p:spPr>
          <a:xfrm>
            <a:off x="5910262" y="1548000"/>
            <a:ext cx="2694185" cy="4617304"/>
          </a:xfrm>
          <a:prstGeom prst="rect">
            <a:avLst/>
          </a:prstGeom>
        </p:spPr>
        <p:txBody>
          <a:bodyPr lIns="0" tIns="0" rIns="0" bIns="0" spcCol="432000"/>
          <a:lstStyle>
            <a:lvl1pPr marL="0" indent="0">
              <a:lnSpc>
                <a:spcPts val="1260"/>
              </a:lnSpc>
              <a:spcBef>
                <a:spcPts val="0"/>
              </a:spcBef>
              <a:buFont typeface="Arial" pitchFamily="34" charset="0"/>
              <a:buNone/>
              <a:defRPr sz="105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nSpc>
                <a:spcPts val="1260"/>
              </a:lnSpc>
              <a:spcBef>
                <a:spcPts val="0"/>
              </a:spcBef>
              <a:buFont typeface="Calibri" panose="020F0502020204030204" pitchFamily="34" charset="0"/>
              <a:buChar char="–"/>
              <a:defRPr sz="850"/>
            </a:lvl4pPr>
            <a:lvl5pPr marL="576000" indent="-90000">
              <a:lnSpc>
                <a:spcPts val="1260"/>
              </a:lnSpc>
              <a:spcBef>
                <a:spcPts val="0"/>
              </a:spcBef>
              <a:buFont typeface="Arial" panose="020B0604020202020204" pitchFamily="34" charset="0"/>
              <a:buChar char="•"/>
              <a:defRPr sz="85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marL="0" lvl="0" indent="0">
              <a:lnSpc>
                <a:spcPts val="1260"/>
              </a:lnSpc>
              <a:spcBef>
                <a:spcPts val="0"/>
              </a:spcBef>
              <a:buFont typeface="Arial" pitchFamily="34" charset="0"/>
              <a:buNone/>
            </a:pPr>
            <a:r>
              <a:rPr lang="en-US" sz="1050" dirty="0" smtClean="0"/>
              <a:t>Click to edit Master text styles</a:t>
            </a:r>
          </a:p>
        </p:txBody>
      </p:sp>
      <p:sp>
        <p:nvSpPr>
          <p:cNvPr id="13"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smtClean="0"/>
              <a:t>Click to add title</a:t>
            </a:r>
            <a:endParaRPr lang="en-US" dirty="0"/>
          </a:p>
        </p:txBody>
      </p:sp>
      <p:sp>
        <p:nvSpPr>
          <p:cNvPr id="1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5"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6" name="Slide Number Placeholder 7"/>
          <p:cNvSpPr>
            <a:spLocks noGrp="1"/>
          </p:cNvSpPr>
          <p:nvPr>
            <p:ph type="sldNum" sz="quarter" idx="4"/>
          </p:nvPr>
        </p:nvSpPr>
        <p:spPr>
          <a:xfrm>
            <a:off x="8777287" y="6436914"/>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3742985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spTree>
      <p:nvGrpSpPr>
        <p:cNvPr id="1" name=""/>
        <p:cNvGrpSpPr/>
        <p:nvPr/>
      </p:nvGrpSpPr>
      <p:grpSpPr>
        <a:xfrm>
          <a:off x="0" y="0"/>
          <a:ext cx="0" cy="0"/>
          <a:chOff x="0" y="0"/>
          <a:chExt cx="0" cy="0"/>
        </a:xfrm>
      </p:grpSpPr>
      <p:sp>
        <p:nvSpPr>
          <p:cNvPr id="2" name="Rectangle 1"/>
          <p:cNvSpPr/>
          <p:nvPr userDrawn="1"/>
        </p:nvSpPr>
        <p:spPr>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9" name="Rectangle 8"/>
          <p:cNvSpPr/>
          <p:nvPr userDrawn="1">
            <p:custDataLst>
              <p:tags r:id="rId1"/>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4"/>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000" smtClean="0">
              <a:solidFill>
                <a:srgbClr val="000000"/>
              </a:solidFill>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pic>
        <p:nvPicPr>
          <p:cNvPr id="8" name="Picture 7"/>
          <p:cNvPicPr>
            <a:picLocks/>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smtClean="0"/>
              <a:t>_Author</a:t>
            </a:r>
            <a:endParaRPr lang="en-US" noProof="0" dirty="0"/>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smtClean="0"/>
              <a:t>_Sector</a:t>
            </a:r>
            <a:endParaRPr lang="en-US" noProof="0" dirty="0"/>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smtClean="0"/>
              <a:t>_</a:t>
            </a:r>
            <a:r>
              <a:rPr lang="en-US" sz="1600" noProof="0" dirty="0" smtClean="0">
                <a:solidFill>
                  <a:srgbClr val="FFFFFF"/>
                </a:solidFill>
                <a:latin typeface="+mn-lt"/>
              </a:rPr>
              <a:t>November 01, 2013</a:t>
            </a:r>
          </a:p>
          <a:p>
            <a:pPr lvl="0"/>
            <a:endParaRPr lang="en-US" noProof="0" dirty="0"/>
          </a:p>
        </p:txBody>
      </p:sp>
      <p:pic>
        <p:nvPicPr>
          <p:cNvPr id="11" name="Picture 10" descr="Volcano_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 y="609600"/>
            <a:ext cx="1769447" cy="293908"/>
          </a:xfrm>
          <a:prstGeom prst="rect">
            <a:avLst/>
          </a:prstGeom>
        </p:spPr>
      </p:pic>
      <p:pic>
        <p:nvPicPr>
          <p:cNvPr id="14" name="Picture 13"/>
          <p:cNvPicPr>
            <a:picLocks noChangeAspect="1"/>
          </p:cNvPicPr>
          <p:nvPr userDrawn="1"/>
        </p:nvPicPr>
        <p:blipFill>
          <a:blip r:embed="rId7"/>
          <a:stretch>
            <a:fillRect/>
          </a:stretch>
        </p:blipFill>
        <p:spPr>
          <a:xfrm>
            <a:off x="838200" y="6399593"/>
            <a:ext cx="1728192" cy="269767"/>
          </a:xfrm>
          <a:prstGeom prst="rect">
            <a:avLst/>
          </a:prstGeom>
        </p:spPr>
      </p:pic>
    </p:spTree>
    <p:extLst>
      <p:ext uri="{BB962C8B-B14F-4D97-AF65-F5344CB8AC3E}">
        <p14:creationId xmlns:p14="http://schemas.microsoft.com/office/powerpoint/2010/main" val="1618418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smtClean="0"/>
              <a:t>Reporting entity</a:t>
            </a:r>
            <a:endParaRPr lang="en-US" sz="1100" dirty="0"/>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smtClean="0"/>
              <a:t>P&amp;L</a:t>
            </a:r>
            <a:r>
              <a:rPr lang="en-US" sz="1100" dirty="0" smtClean="0"/>
              <a:t> detail per business</a:t>
            </a:r>
            <a:endParaRPr lang="en-US" sz="1100" dirty="0"/>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Unit of measurement</a:t>
            </a:r>
            <a:endParaRPr lang="en-US" dirty="0"/>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smtClean="0"/>
              <a:t>Period, data scenario</a:t>
            </a:r>
            <a:endParaRPr lang="en-US" dirty="0"/>
          </a:p>
        </p:txBody>
      </p:sp>
      <p:sp>
        <p:nvSpPr>
          <p:cNvPr id="11" name="Textplatzhalter 2"/>
          <p:cNvSpPr>
            <a:spLocks noGrp="1"/>
          </p:cNvSpPr>
          <p:nvPr>
            <p:ph type="body" sz="quarter" idx="13"/>
          </p:nvPr>
        </p:nvSpPr>
        <p:spPr>
          <a:xfrm>
            <a:off x="100776" y="5009571"/>
            <a:ext cx="3817122" cy="1161304"/>
          </a:xfrm>
          <a:prstGeom prst="rect">
            <a:avLst/>
          </a:prstGeom>
        </p:spPr>
        <p:txBody>
          <a:bodyPr lIns="0" tIns="0" rIns="0" bIns="0"/>
          <a:lstStyle>
            <a:lvl1pPr marL="0" indent="0">
              <a:lnSpc>
                <a:spcPts val="1260"/>
              </a:lnSpc>
              <a:spcBef>
                <a:spcPts val="0"/>
              </a:spcBef>
              <a:buNone/>
              <a:defRPr sz="1050" baseline="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gn="l" defTabSz="914400" rtl="0" eaLnBrk="1" latinLnBrk="0" hangingPunct="1">
              <a:lnSpc>
                <a:spcPts val="1260"/>
              </a:lnSpc>
              <a:spcBef>
                <a:spcPts val="0"/>
              </a:spcBef>
              <a:buFont typeface="Calibri" panose="020F0502020204030204" pitchFamily="34" charset="0"/>
              <a:buChar char="–"/>
              <a:defRPr lang="de-DE" sz="850" kern="1200" dirty="0" smtClean="0">
                <a:solidFill>
                  <a:schemeClr val="tx1"/>
                </a:solidFill>
                <a:latin typeface="+mn-lt"/>
                <a:ea typeface="+mn-ea"/>
                <a:cs typeface="+mn-cs"/>
              </a:defRPr>
            </a:lvl4pPr>
            <a:lvl5pPr marL="576000" indent="-90000">
              <a:lnSpc>
                <a:spcPts val="1260"/>
              </a:lnSpc>
              <a:spcBef>
                <a:spcPts val="0"/>
              </a:spcBef>
              <a:buFont typeface="Arial" panose="020B0604020202020204" pitchFamily="34" charset="0"/>
              <a:buChar char="•"/>
              <a:defRPr sz="85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marL="0" lvl="0" indent="0">
              <a:lnSpc>
                <a:spcPts val="1260"/>
              </a:lnSpc>
              <a:spcBef>
                <a:spcPts val="0"/>
              </a:spcBef>
              <a:buNone/>
            </a:pPr>
            <a:r>
              <a:rPr lang="en-US" sz="1050" dirty="0" smtClean="0">
                <a:solidFill>
                  <a:srgbClr val="000000"/>
                </a:solidFill>
              </a:rPr>
              <a:t>Click to edit Master text styles</a:t>
            </a:r>
          </a:p>
        </p:txBody>
      </p:sp>
      <p:sp>
        <p:nvSpPr>
          <p:cNvPr id="12"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smtClean="0"/>
              <a:t>Click to add title</a:t>
            </a:r>
            <a:endParaRPr lang="en-US" dirty="0"/>
          </a:p>
        </p:txBody>
      </p:sp>
      <p:sp>
        <p:nvSpPr>
          <p:cNvPr id="13"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5" name="Slide Number Placeholder 7"/>
          <p:cNvSpPr>
            <a:spLocks noGrp="1"/>
          </p:cNvSpPr>
          <p:nvPr>
            <p:ph type="sldNum" sz="quarter" idx="4"/>
          </p:nvPr>
        </p:nvSpPr>
        <p:spPr>
          <a:xfrm>
            <a:off x="8777287" y="6436914"/>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310948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10" name="Freeform 9"/>
          <p:cNvSpPr/>
          <p:nvPr userDrawn="1">
            <p:custDataLst>
              <p:tags r:id="rId1"/>
            </p:custDataLst>
          </p:nvPr>
        </p:nvSpPr>
        <p:spPr bwMode="gray">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pic>
        <p:nvPicPr>
          <p:cNvPr id="5" name="Picture 4"/>
          <p:cNvPicPr>
            <a:picLocks/>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3805789" y="2457000"/>
            <a:ext cx="1526400" cy="19440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22882260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6"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807401" y="2457000"/>
            <a:ext cx="1526400" cy="1944000"/>
          </a:xfrm>
          <a:prstGeom prst="rect">
            <a:avLst/>
          </a:prstGeom>
          <a:ln>
            <a:noFill/>
          </a:ln>
        </p:spPr>
      </p:pic>
      <p:sp>
        <p:nvSpPr>
          <p:cNvPr id="7" name="Rectangle 6"/>
          <p:cNvSpPr/>
          <p:nvPr userDrawn="1"/>
        </p:nvSpPr>
        <p:spPr bwMode="white">
          <a:xfrm>
            <a:off x="107504" y="6237312"/>
            <a:ext cx="89289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05290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D00018229/A Internal Use Only Not for Distribution</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777288" y="6436914"/>
            <a:ext cx="266700" cy="200313"/>
          </a:xfrm>
        </p:spPr>
        <p:txBody>
          <a:bodyPr/>
          <a:lstStyle/>
          <a:p>
            <a:fld id="{7D8DB010-3562-4E9B-B656-B1F6F2260FB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782983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dark blue">
    <p:spTree>
      <p:nvGrpSpPr>
        <p:cNvPr id="1" name=""/>
        <p:cNvGrpSpPr/>
        <p:nvPr/>
      </p:nvGrpSpPr>
      <p:grpSpPr>
        <a:xfrm>
          <a:off x="0" y="0"/>
          <a:ext cx="0" cy="0"/>
          <a:chOff x="0" y="0"/>
          <a:chExt cx="0" cy="0"/>
        </a:xfrm>
      </p:grpSpPr>
      <p:sp>
        <p:nvSpPr>
          <p:cNvPr id="2" name="Rectangle 1"/>
          <p:cNvSpPr/>
          <p:nvPr userDrawn="1"/>
        </p:nvSpPr>
        <p:spPr bwMode="white">
          <a:xfrm>
            <a:off x="107504" y="6237312"/>
            <a:ext cx="9001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800" dirty="0"/>
          </a:p>
        </p:txBody>
      </p:sp>
      <p:sp>
        <p:nvSpPr>
          <p:cNvPr id="14" name="Rechteck 17"/>
          <p:cNvSpPr/>
          <p:nvPr userDrawn="1"/>
        </p:nvSpPr>
        <p:spPr bwMode="gray">
          <a:xfrm>
            <a:off x="208305" y="282513"/>
            <a:ext cx="8741092" cy="5401012"/>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3478"/>
              </a:gs>
              <a:gs pos="100000">
                <a:srgbClr val="0089C4"/>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sz="1800" dirty="0"/>
          </a:p>
        </p:txBody>
      </p:sp>
      <p:sp>
        <p:nvSpPr>
          <p:cNvPr id="19" name="Text Placeholder 3"/>
          <p:cNvSpPr>
            <a:spLocks noGrp="1"/>
          </p:cNvSpPr>
          <p:nvPr>
            <p:ph type="body" sz="quarter" idx="11" hasCustomPrompt="1"/>
          </p:nvPr>
        </p:nvSpPr>
        <p:spPr bwMode="white">
          <a:xfrm>
            <a:off x="828000" y="4408944"/>
            <a:ext cx="4320000" cy="252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828000" y="4678944"/>
            <a:ext cx="4320000" cy="252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828000" y="4957736"/>
            <a:ext cx="4320000" cy="252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3"/>
          <a:stretch>
            <a:fillRect/>
          </a:stretch>
        </p:blipFill>
        <p:spPr>
          <a:xfrm>
            <a:off x="832032" y="6288409"/>
            <a:ext cx="1295807" cy="269704"/>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2" y="6160237"/>
            <a:ext cx="1450719"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2046817"/>
            <a:ext cx="6162676" cy="1607499"/>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12765426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5">
    <p:spTree>
      <p:nvGrpSpPr>
        <p:cNvPr id="1" name=""/>
        <p:cNvGrpSpPr/>
        <p:nvPr/>
      </p:nvGrpSpPr>
      <p:grpSpPr>
        <a:xfrm>
          <a:off x="0" y="0"/>
          <a:ext cx="0" cy="0"/>
          <a:chOff x="0" y="0"/>
          <a:chExt cx="0" cy="0"/>
        </a:xfrm>
      </p:grpSpPr>
      <p:sp>
        <p:nvSpPr>
          <p:cNvPr id="10" name="Rectangle 9"/>
          <p:cNvSpPr/>
          <p:nvPr userDrawn="1"/>
        </p:nvSpPr>
        <p:spPr>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9" name="Rectangle 8"/>
          <p:cNvSpPr/>
          <p:nvPr userDrawn="1">
            <p:custDataLst>
              <p:tags r:id="rId1"/>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4"/>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000" smtClean="0">
              <a:solidFill>
                <a:srgbClr val="000000"/>
              </a:solidFill>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pic>
        <p:nvPicPr>
          <p:cNvPr id="8" name="Picture 7"/>
          <p:cNvPicPr>
            <a:picLocks/>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Rectangle 1"/>
          <p:cNvSpPr/>
          <p:nvPr userDrawn="1"/>
        </p:nvSpPr>
        <p:spPr>
          <a:xfrm>
            <a:off x="107504" y="6237312"/>
            <a:ext cx="576064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smtClean="0"/>
              <a:t>_Author</a:t>
            </a:r>
            <a:endParaRPr lang="en-US" noProof="0" dirty="0"/>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smtClean="0"/>
              <a:t>_Sector</a:t>
            </a:r>
            <a:endParaRPr lang="en-US" noProof="0" dirty="0"/>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smtClean="0"/>
              <a:t>_</a:t>
            </a:r>
            <a:r>
              <a:rPr lang="en-US" sz="1600" noProof="0" dirty="0" smtClean="0">
                <a:solidFill>
                  <a:srgbClr val="FFFFFF"/>
                </a:solidFill>
                <a:latin typeface="+mn-lt"/>
              </a:rPr>
              <a:t>November 01, 2013</a:t>
            </a:r>
          </a:p>
          <a:p>
            <a:pPr lvl="0"/>
            <a:endParaRPr lang="en-US" noProof="0" dirty="0"/>
          </a:p>
        </p:txBody>
      </p:sp>
      <p:pic>
        <p:nvPicPr>
          <p:cNvPr id="14" name="Picture 13"/>
          <p:cNvPicPr>
            <a:picLocks noChangeAspect="1"/>
          </p:cNvPicPr>
          <p:nvPr userDrawn="1"/>
        </p:nvPicPr>
        <p:blipFill>
          <a:blip r:embed="rId6"/>
          <a:stretch>
            <a:fillRect/>
          </a:stretch>
        </p:blipFill>
        <p:spPr>
          <a:xfrm>
            <a:off x="838200" y="6399593"/>
            <a:ext cx="1728192" cy="269767"/>
          </a:xfrm>
          <a:prstGeom prst="rect">
            <a:avLst/>
          </a:prstGeom>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extLst>
      <p:ext uri="{BB962C8B-B14F-4D97-AF65-F5344CB8AC3E}">
        <p14:creationId xmlns:p14="http://schemas.microsoft.com/office/powerpoint/2010/main" val="7335936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smtClean="0"/>
              <a:t>Click to add title</a:t>
            </a:r>
          </a:p>
        </p:txBody>
      </p:sp>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Textplatzhalter 4"/>
          <p:cNvSpPr>
            <a:spLocks noGrp="1"/>
          </p:cNvSpPr>
          <p:nvPr>
            <p:ph type="body" sz="quarter" idx="13"/>
          </p:nvPr>
        </p:nvSpPr>
        <p:spPr>
          <a:xfrm>
            <a:off x="539552" y="1548000"/>
            <a:ext cx="8064896" cy="4617304"/>
          </a:xfrm>
          <a:prstGeom prst="rect">
            <a:avLst/>
          </a:prstGeom>
        </p:spPr>
        <p:txBody>
          <a:bodyPr lIns="0" tIns="0" rIns="0" bIns="0" spcCol="432000"/>
          <a:lstStyle>
            <a:lvl1pPr marL="216000" indent="-216000">
              <a:lnSpc>
                <a:spcPts val="2160"/>
              </a:lnSpc>
              <a:spcBef>
                <a:spcPts val="0"/>
              </a:spcBef>
              <a:defRPr sz="1800"/>
            </a:lvl1pPr>
            <a:lvl2pPr marL="432000" indent="-180000">
              <a:lnSpc>
                <a:spcPts val="2160"/>
              </a:lnSpc>
              <a:spcBef>
                <a:spcPts val="0"/>
              </a:spcBef>
              <a:buFont typeface="Calibri" panose="020F0502020204030204" pitchFamily="34" charset="0"/>
              <a:buChar char="–"/>
              <a:defRPr sz="1600"/>
            </a:lvl2pPr>
            <a:lvl3pPr marL="576000" indent="-144000">
              <a:lnSpc>
                <a:spcPts val="2160"/>
              </a:lnSpc>
              <a:spcBef>
                <a:spcPts val="0"/>
              </a:spcBef>
              <a:buFont typeface="Arial" panose="020B0604020202020204" pitchFamily="34" charset="0"/>
              <a:buChar char="•"/>
              <a:defRPr sz="1400"/>
            </a:lvl3pPr>
            <a:lvl4pPr marL="792000" indent="-180000">
              <a:lnSpc>
                <a:spcPts val="2160"/>
              </a:lnSpc>
              <a:spcBef>
                <a:spcPts val="0"/>
              </a:spcBef>
              <a:buFont typeface="Calibri" panose="020F0502020204030204" pitchFamily="34" charset="0"/>
              <a:buChar char="–"/>
              <a:defRPr sz="1400"/>
            </a:lvl4pPr>
            <a:lvl5pPr marL="936000" indent="-144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000">
                <a:solidFill>
                  <a:srgbClr val="000000"/>
                </a:solidFill>
                <a:latin typeface="Calibri"/>
              </a:defRPr>
            </a:lvl1pPr>
          </a:lstStyle>
          <a:p>
            <a:r>
              <a:rPr lang="en-US" dirty="0" smtClean="0"/>
              <a:t>D00018229/A Internal Use Only Not for Distribution</a:t>
            </a:r>
            <a:endParaRPr lang="en-US" dirty="0"/>
          </a:p>
        </p:txBody>
      </p:sp>
      <p:sp>
        <p:nvSpPr>
          <p:cNvPr id="16" name="Slide Number Placeholder 7"/>
          <p:cNvSpPr>
            <a:spLocks noGrp="1"/>
          </p:cNvSpPr>
          <p:nvPr>
            <p:ph type="sldNum" sz="quarter" idx="4"/>
          </p:nvPr>
        </p:nvSpPr>
        <p:spPr>
          <a:xfrm>
            <a:off x="8818477" y="6398298"/>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1291662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image - 1">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3996000" y="450000"/>
            <a:ext cx="4608448" cy="1034784"/>
          </a:xfrm>
          <a:prstGeom prst="rect">
            <a:avLst/>
          </a:prstGeom>
        </p:spPr>
        <p:txBody>
          <a:bodyPr lIns="0" tIns="0" rIns="0" bIns="0">
            <a:noAutofit/>
          </a:bodyPr>
          <a:lstStyle>
            <a:lvl1pPr marL="0" indent="0">
              <a:spcBef>
                <a:spcPts val="0"/>
              </a:spcBef>
              <a:buFontTx/>
              <a:buNone/>
              <a:defRPr sz="3200"/>
            </a:lvl1pPr>
          </a:lstStyle>
          <a:p>
            <a:pPr lvl="0"/>
            <a:r>
              <a:rPr lang="en-US" noProof="0" dirty="0" smtClean="0"/>
              <a:t>Click to add title</a:t>
            </a:r>
            <a:endParaRPr lang="en-US" noProof="0" dirty="0"/>
          </a:p>
        </p:txBody>
      </p:sp>
      <p:sp>
        <p:nvSpPr>
          <p:cNvPr id="9" name="Textplatzhalter 4"/>
          <p:cNvSpPr>
            <a:spLocks noGrp="1"/>
          </p:cNvSpPr>
          <p:nvPr>
            <p:ph type="body" sz="quarter" idx="13"/>
          </p:nvPr>
        </p:nvSpPr>
        <p:spPr>
          <a:xfrm>
            <a:off x="3995936" y="1548000"/>
            <a:ext cx="4608512" cy="4617304"/>
          </a:xfrm>
          <a:prstGeom prst="rect">
            <a:avLst/>
          </a:prstGeom>
        </p:spPr>
        <p:txBody>
          <a:bodyPr lIns="0" tIns="0" rIns="0" bIns="0" spcCol="432000"/>
          <a:lstStyle>
            <a:lvl1pPr marL="216000" indent="-216000">
              <a:lnSpc>
                <a:spcPts val="2160"/>
              </a:lnSpc>
              <a:spcBef>
                <a:spcPts val="0"/>
              </a:spcBef>
              <a:defRPr sz="1800"/>
            </a:lvl1pPr>
            <a:lvl2pPr marL="432000" indent="-216000">
              <a:lnSpc>
                <a:spcPts val="2160"/>
              </a:lnSpc>
              <a:spcBef>
                <a:spcPts val="0"/>
              </a:spcBef>
              <a:buFont typeface="Calibri" panose="020F0502020204030204" pitchFamily="34" charset="0"/>
              <a:buChar char="–"/>
              <a:defRPr sz="1600"/>
            </a:lvl2pPr>
            <a:lvl3pPr marL="648000" indent="-216000">
              <a:lnSpc>
                <a:spcPts val="2160"/>
              </a:lnSpc>
              <a:spcBef>
                <a:spcPts val="0"/>
              </a:spcBef>
              <a:buFont typeface="Arial" panose="020B0604020202020204" pitchFamily="34" charset="0"/>
              <a:buChar char="•"/>
              <a:defRPr sz="1400"/>
            </a:lvl3pPr>
            <a:lvl4pPr marL="864000" indent="-216000">
              <a:lnSpc>
                <a:spcPts val="2160"/>
              </a:lnSpc>
              <a:spcBef>
                <a:spcPts val="0"/>
              </a:spcBef>
              <a:buFont typeface="Calibri" panose="020F0502020204030204" pitchFamily="34" charset="0"/>
              <a:buChar char="–"/>
              <a:defRPr sz="1400"/>
            </a:lvl4pPr>
            <a:lvl5pPr marL="1080000" indent="-216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icture Placeholder 2"/>
          <p:cNvSpPr>
            <a:spLocks noGrp="1"/>
          </p:cNvSpPr>
          <p:nvPr>
            <p:ph type="pic" sz="quarter" idx="14"/>
          </p:nvPr>
        </p:nvSpPr>
        <p:spPr>
          <a:xfrm>
            <a:off x="0" y="0"/>
            <a:ext cx="3492500" cy="6858000"/>
          </a:xfrm>
          <a:prstGeom prst="rect">
            <a:avLst/>
          </a:prstGeom>
        </p:spPr>
        <p:txBody>
          <a:bodyPr/>
          <a:lstStyle>
            <a:lvl1pPr marL="0" indent="0">
              <a:buNone/>
              <a:defRPr sz="1400">
                <a:solidFill>
                  <a:schemeClr val="tx1"/>
                </a:solidFill>
              </a:defRPr>
            </a:lvl1pPr>
          </a:lstStyle>
          <a:p>
            <a:r>
              <a:rPr lang="en-US" dirty="0" smtClean="0"/>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7" name="Slide Number Placeholder 7"/>
          <p:cNvSpPr>
            <a:spLocks noGrp="1"/>
          </p:cNvSpPr>
          <p:nvPr>
            <p:ph type="sldNum" sz="quarter" idx="4"/>
          </p:nvPr>
        </p:nvSpPr>
        <p:spPr>
          <a:xfrm>
            <a:off x="8777288" y="6438502"/>
            <a:ext cx="266700" cy="17351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272850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image - 2">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4608448" cy="1034784"/>
          </a:xfrm>
          <a:prstGeom prst="rect">
            <a:avLst/>
          </a:prstGeom>
        </p:spPr>
        <p:txBody>
          <a:bodyPr lIns="0" tIns="0" rIns="0" bIns="0">
            <a:noAutofit/>
          </a:bodyPr>
          <a:lstStyle>
            <a:lvl1pPr marL="0" indent="0">
              <a:spcBef>
                <a:spcPts val="0"/>
              </a:spcBef>
              <a:buFontTx/>
              <a:buNone/>
              <a:defRPr sz="3200"/>
            </a:lvl1pPr>
          </a:lstStyle>
          <a:p>
            <a:pPr lvl="0"/>
            <a:r>
              <a:rPr lang="en-US" noProof="0" dirty="0" smtClean="0"/>
              <a:t>Click to add title</a:t>
            </a:r>
            <a:endParaRPr lang="en-US" noProof="0" dirty="0"/>
          </a:p>
        </p:txBody>
      </p:sp>
      <p:sp>
        <p:nvSpPr>
          <p:cNvPr id="9" name="Textplatzhalter 4"/>
          <p:cNvSpPr>
            <a:spLocks noGrp="1"/>
          </p:cNvSpPr>
          <p:nvPr>
            <p:ph type="body" sz="quarter" idx="13"/>
          </p:nvPr>
        </p:nvSpPr>
        <p:spPr>
          <a:xfrm>
            <a:off x="540000" y="1548000"/>
            <a:ext cx="4608512" cy="4617304"/>
          </a:xfrm>
          <a:prstGeom prst="rect">
            <a:avLst/>
          </a:prstGeom>
        </p:spPr>
        <p:txBody>
          <a:bodyPr lIns="0" tIns="0" rIns="0" bIns="0" spcCol="432000"/>
          <a:lstStyle>
            <a:lvl1pPr marL="216000" indent="-216000">
              <a:lnSpc>
                <a:spcPts val="2160"/>
              </a:lnSpc>
              <a:spcBef>
                <a:spcPts val="0"/>
              </a:spcBef>
              <a:defRPr sz="1800"/>
            </a:lvl1pPr>
            <a:lvl2pPr marL="432000" indent="-180000">
              <a:lnSpc>
                <a:spcPts val="2160"/>
              </a:lnSpc>
              <a:spcBef>
                <a:spcPts val="0"/>
              </a:spcBef>
              <a:buFont typeface="Calibri" panose="020F0502020204030204" pitchFamily="34" charset="0"/>
              <a:buChar char="–"/>
              <a:defRPr sz="1600"/>
            </a:lvl2pPr>
            <a:lvl3pPr marL="576000" indent="-144000">
              <a:lnSpc>
                <a:spcPts val="2160"/>
              </a:lnSpc>
              <a:spcBef>
                <a:spcPts val="0"/>
              </a:spcBef>
              <a:buFont typeface="Arial" panose="020B0604020202020204" pitchFamily="34" charset="0"/>
              <a:buChar char="•"/>
              <a:defRPr sz="1400"/>
            </a:lvl3pPr>
            <a:lvl4pPr marL="792000" indent="-180000">
              <a:lnSpc>
                <a:spcPts val="2160"/>
              </a:lnSpc>
              <a:spcBef>
                <a:spcPts val="0"/>
              </a:spcBef>
              <a:buFont typeface="Calibri" panose="020F0502020204030204" pitchFamily="34" charset="0"/>
              <a:buChar char="–"/>
              <a:defRPr sz="1400"/>
            </a:lvl4pPr>
            <a:lvl5pPr marL="936000" indent="-144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icture Placeholder 2"/>
          <p:cNvSpPr>
            <a:spLocks noGrp="1"/>
          </p:cNvSpPr>
          <p:nvPr>
            <p:ph type="pic" sz="quarter" idx="14"/>
          </p:nvPr>
        </p:nvSpPr>
        <p:spPr>
          <a:xfrm>
            <a:off x="5651500" y="0"/>
            <a:ext cx="3492500" cy="6858000"/>
          </a:xfrm>
          <a:prstGeom prst="rect">
            <a:avLst/>
          </a:prstGeom>
        </p:spPr>
        <p:txBody>
          <a:bodyPr/>
          <a:lstStyle>
            <a:lvl1pPr marL="0" indent="0">
              <a:buNone/>
              <a:defRPr sz="1400">
                <a:solidFill>
                  <a:schemeClr val="tx1"/>
                </a:solidFill>
              </a:defRPr>
            </a:lvl1pPr>
          </a:lstStyle>
          <a:p>
            <a:r>
              <a:rPr lang="en-US" dirty="0" smtClean="0"/>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7" name="Slide Number Placeholder 7"/>
          <p:cNvSpPr>
            <a:spLocks noGrp="1"/>
          </p:cNvSpPr>
          <p:nvPr>
            <p:ph type="sldNum" sz="quarter" idx="4"/>
          </p:nvPr>
        </p:nvSpPr>
        <p:spPr>
          <a:xfrm>
            <a:off x="8794686" y="6425946"/>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4750067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image - 1">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8056760" cy="1034784"/>
          </a:xfrm>
          <a:prstGeom prst="rect">
            <a:avLst/>
          </a:prstGeom>
        </p:spPr>
        <p:txBody>
          <a:bodyPr lIns="0" tIns="0" rIns="0" bIns="0">
            <a:noAutofit/>
          </a:bodyPr>
          <a:lstStyle>
            <a:lvl1pPr marL="0" indent="0">
              <a:spcBef>
                <a:spcPts val="0"/>
              </a:spcBef>
              <a:buFontTx/>
              <a:buNone/>
              <a:defRPr sz="3200"/>
            </a:lvl1pPr>
          </a:lstStyle>
          <a:p>
            <a:pPr lvl="0"/>
            <a:r>
              <a:rPr lang="en-US" noProof="0" dirty="0" smtClean="0"/>
              <a:t>Click to add title</a:t>
            </a:r>
            <a:endParaRPr lang="en-US" noProof="0" dirty="0"/>
          </a:p>
        </p:txBody>
      </p:sp>
      <p:sp>
        <p:nvSpPr>
          <p:cNvPr id="9" name="Textplatzhalter 4"/>
          <p:cNvSpPr>
            <a:spLocks noGrp="1"/>
          </p:cNvSpPr>
          <p:nvPr>
            <p:ph type="body" sz="quarter" idx="13"/>
          </p:nvPr>
        </p:nvSpPr>
        <p:spPr>
          <a:xfrm>
            <a:off x="5910262" y="1548000"/>
            <a:ext cx="2694185" cy="4617304"/>
          </a:xfrm>
          <a:prstGeom prst="rect">
            <a:avLst/>
          </a:prstGeom>
        </p:spPr>
        <p:txBody>
          <a:bodyPr lIns="0" tIns="0" rIns="0" bIns="0" spcCol="432000"/>
          <a:lstStyle>
            <a:lvl1pPr marL="216000" indent="-216000">
              <a:lnSpc>
                <a:spcPts val="1920"/>
              </a:lnSpc>
              <a:spcBef>
                <a:spcPts val="0"/>
              </a:spcBef>
              <a:defRPr sz="1600"/>
            </a:lvl1pPr>
            <a:lvl2pPr marL="432000" indent="-216000">
              <a:lnSpc>
                <a:spcPts val="1920"/>
              </a:lnSpc>
              <a:spcBef>
                <a:spcPts val="0"/>
              </a:spcBef>
              <a:buFont typeface="Calibri" panose="020F0502020204030204" pitchFamily="34" charset="0"/>
              <a:buChar char="–"/>
              <a:defRPr sz="1400"/>
            </a:lvl2pPr>
            <a:lvl3pPr marL="648000" indent="-216000">
              <a:lnSpc>
                <a:spcPts val="1920"/>
              </a:lnSpc>
              <a:spcBef>
                <a:spcPts val="0"/>
              </a:spcBef>
              <a:buFont typeface="Arial" panose="020B0604020202020204" pitchFamily="34" charset="0"/>
              <a:buChar char="•"/>
              <a:defRPr sz="1200"/>
            </a:lvl3pPr>
            <a:lvl4pPr marL="864000" indent="-216000">
              <a:lnSpc>
                <a:spcPts val="1920"/>
              </a:lnSpc>
              <a:spcBef>
                <a:spcPts val="0"/>
              </a:spcBef>
              <a:buFont typeface="Calibri" panose="020F0502020204030204" pitchFamily="34" charset="0"/>
              <a:buChar char="–"/>
              <a:defRPr sz="1200"/>
            </a:lvl4pPr>
            <a:lvl5pPr marL="1080000" indent="-216000">
              <a:lnSpc>
                <a:spcPts val="1920"/>
              </a:lnSpc>
              <a:spcBef>
                <a:spcPts val="0"/>
              </a:spcBef>
              <a:buFont typeface="Arial" panose="020B0604020202020204" pitchFamily="34" charset="0"/>
              <a:buChar char="•"/>
              <a:defRPr sz="12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icture Placeholder 2"/>
          <p:cNvSpPr>
            <a:spLocks noGrp="1"/>
          </p:cNvSpPr>
          <p:nvPr>
            <p:ph type="pic" sz="quarter" idx="14"/>
          </p:nvPr>
        </p:nvSpPr>
        <p:spPr>
          <a:xfrm>
            <a:off x="-1" y="1548000"/>
            <a:ext cx="5673725" cy="4614863"/>
          </a:xfrm>
          <a:prstGeom prst="rect">
            <a:avLst/>
          </a:prstGeom>
        </p:spPr>
        <p:txBody>
          <a:bodyPr/>
          <a:lstStyle>
            <a:lvl1pPr marL="0" indent="0">
              <a:buNone/>
              <a:defRPr sz="1400">
                <a:solidFill>
                  <a:schemeClr val="tx1"/>
                </a:solidFill>
              </a:defRPr>
            </a:lvl1pPr>
          </a:lstStyle>
          <a:p>
            <a:r>
              <a:rPr lang="en-US" dirty="0" smtClean="0"/>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7" name="Slide Number Placeholder 7"/>
          <p:cNvSpPr>
            <a:spLocks noGrp="1"/>
          </p:cNvSpPr>
          <p:nvPr>
            <p:ph type="sldNum" sz="quarter" idx="4"/>
          </p:nvPr>
        </p:nvSpPr>
        <p:spPr>
          <a:xfrm>
            <a:off x="8785525" y="6425103"/>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6178419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image - 2">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8062849" cy="1034784"/>
          </a:xfrm>
          <a:prstGeom prst="rect">
            <a:avLst/>
          </a:prstGeom>
        </p:spPr>
        <p:txBody>
          <a:bodyPr lIns="0" tIns="0" rIns="0" bIns="0">
            <a:noAutofit/>
          </a:bodyPr>
          <a:lstStyle>
            <a:lvl1pPr marL="0" indent="0">
              <a:spcBef>
                <a:spcPts val="0"/>
              </a:spcBef>
              <a:buFontTx/>
              <a:buNone/>
              <a:defRPr sz="3200"/>
            </a:lvl1pPr>
          </a:lstStyle>
          <a:p>
            <a:pPr lvl="0"/>
            <a:r>
              <a:rPr lang="en-US" noProof="0" dirty="0" smtClean="0"/>
              <a:t>Click to add title</a:t>
            </a:r>
            <a:endParaRPr lang="en-US" noProof="0" dirty="0"/>
          </a:p>
        </p:txBody>
      </p:sp>
      <p:sp>
        <p:nvSpPr>
          <p:cNvPr id="9" name="Textplatzhalter 4"/>
          <p:cNvSpPr>
            <a:spLocks noGrp="1"/>
          </p:cNvSpPr>
          <p:nvPr>
            <p:ph type="body" sz="quarter" idx="13"/>
          </p:nvPr>
        </p:nvSpPr>
        <p:spPr>
          <a:xfrm>
            <a:off x="540000" y="1548000"/>
            <a:ext cx="2732088" cy="4617304"/>
          </a:xfrm>
          <a:prstGeom prst="rect">
            <a:avLst/>
          </a:prstGeom>
        </p:spPr>
        <p:txBody>
          <a:bodyPr lIns="0" tIns="0" rIns="0" bIns="0" spcCol="432000"/>
          <a:lstStyle>
            <a:lvl1pPr marL="216000" indent="-216000">
              <a:lnSpc>
                <a:spcPts val="1920"/>
              </a:lnSpc>
              <a:spcBef>
                <a:spcPts val="0"/>
              </a:spcBef>
              <a:defRPr sz="1600"/>
            </a:lvl1pPr>
            <a:lvl2pPr marL="432000" indent="-180000">
              <a:lnSpc>
                <a:spcPts val="1920"/>
              </a:lnSpc>
              <a:spcBef>
                <a:spcPts val="0"/>
              </a:spcBef>
              <a:buFont typeface="Calibri" panose="020F0502020204030204" pitchFamily="34" charset="0"/>
              <a:buChar char="–"/>
              <a:defRPr sz="1400"/>
            </a:lvl2pPr>
            <a:lvl3pPr marL="576000" indent="-144000">
              <a:lnSpc>
                <a:spcPts val="1920"/>
              </a:lnSpc>
              <a:spcBef>
                <a:spcPts val="0"/>
              </a:spcBef>
              <a:buFont typeface="Arial" panose="020B0604020202020204" pitchFamily="34" charset="0"/>
              <a:buChar char="•"/>
              <a:defRPr sz="1200"/>
            </a:lvl3pPr>
            <a:lvl4pPr marL="792000" indent="-180000">
              <a:lnSpc>
                <a:spcPts val="1920"/>
              </a:lnSpc>
              <a:spcBef>
                <a:spcPts val="0"/>
              </a:spcBef>
              <a:buFont typeface="Calibri" panose="020F0502020204030204" pitchFamily="34" charset="0"/>
              <a:buChar char="–"/>
              <a:defRPr sz="1200"/>
            </a:lvl4pPr>
            <a:lvl5pPr marL="936000" indent="-144000">
              <a:lnSpc>
                <a:spcPts val="1920"/>
              </a:lnSpc>
              <a:spcBef>
                <a:spcPts val="0"/>
              </a:spcBef>
              <a:buFont typeface="Arial" panose="020B0604020202020204" pitchFamily="34" charset="0"/>
              <a:buChar char="•"/>
              <a:defRPr sz="12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icture Placeholder 2"/>
          <p:cNvSpPr>
            <a:spLocks noGrp="1"/>
          </p:cNvSpPr>
          <p:nvPr>
            <p:ph type="pic" sz="quarter" idx="14"/>
          </p:nvPr>
        </p:nvSpPr>
        <p:spPr>
          <a:xfrm>
            <a:off x="3511550" y="1548000"/>
            <a:ext cx="5632450" cy="4614863"/>
          </a:xfrm>
          <a:prstGeom prst="rect">
            <a:avLst/>
          </a:prstGeom>
        </p:spPr>
        <p:txBody>
          <a:bodyPr/>
          <a:lstStyle>
            <a:lvl1pPr marL="0" indent="0">
              <a:buNone/>
              <a:defRPr sz="1400">
                <a:solidFill>
                  <a:schemeClr val="tx1"/>
                </a:solidFill>
              </a:defRPr>
            </a:lvl1pPr>
          </a:lstStyle>
          <a:p>
            <a:r>
              <a:rPr lang="en-US" dirty="0" smtClean="0"/>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smtClean="0"/>
              <a:t>D00018229/A Internal Use Only Not for Distribution</a:t>
            </a:r>
            <a:endParaRPr lang="en-US" dirty="0"/>
          </a:p>
        </p:txBody>
      </p:sp>
      <p:sp>
        <p:nvSpPr>
          <p:cNvPr id="17" name="Slide Number Placeholder 7"/>
          <p:cNvSpPr>
            <a:spLocks noGrp="1"/>
          </p:cNvSpPr>
          <p:nvPr>
            <p:ph type="sldNum" sz="quarter" idx="4"/>
          </p:nvPr>
        </p:nvSpPr>
        <p:spPr>
          <a:xfrm>
            <a:off x="8802001" y="6425103"/>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3780567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p:cNvPicPr>
          <p:nvPr>
            <p:custDataLst>
              <p:tags r:id="rId36"/>
            </p:custDataLst>
          </p:nvPr>
        </p:nvPicPr>
        <p:blipFill>
          <a:blip r:embed="rId37"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lgn="ctr">
              <a:defRPr lang="en-GB" sz="1000">
                <a:solidFill>
                  <a:srgbClr val="000000"/>
                </a:solidFill>
                <a:latin typeface="Calibri"/>
              </a:defRPr>
            </a:lvl1pPr>
          </a:lstStyle>
          <a:p>
            <a:r>
              <a:rPr lang="en-US" smtClean="0"/>
              <a:t>D00018229/A Internal Use Only Not for Distribution</a:t>
            </a:r>
            <a:endParaRPr lang="en-US" dirty="0"/>
          </a:p>
        </p:txBody>
      </p:sp>
      <p:sp>
        <p:nvSpPr>
          <p:cNvPr id="8"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
        <p:nvSpPr>
          <p:cNvPr id="3" name="Title Placeholder 2"/>
          <p:cNvSpPr>
            <a:spLocks noGrp="1"/>
          </p:cNvSpPr>
          <p:nvPr>
            <p:ph type="title"/>
          </p:nvPr>
        </p:nvSpPr>
        <p:spPr>
          <a:xfrm>
            <a:off x="539750" y="454025"/>
            <a:ext cx="8058399" cy="1008000"/>
          </a:xfrm>
          <a:prstGeom prst="rect">
            <a:avLst/>
          </a:prstGeom>
        </p:spPr>
        <p:txBody>
          <a:bodyPr vert="horz" lIns="0" tIns="0" rIns="0" bIns="0" spcCol="432000" rtlCol="0">
            <a:noAutofit/>
          </a:bodyPr>
          <a:lstStyle/>
          <a:p>
            <a:pPr marL="0" lvl="0" indent="0" algn="l">
              <a:spcBef>
                <a:spcPts val="0"/>
              </a:spcBef>
              <a:buFontTx/>
            </a:pPr>
            <a:r>
              <a:rPr lang="en-US" dirty="0" smtClean="0"/>
              <a:t>Click to edit Master title style</a:t>
            </a:r>
            <a:endParaRPr lang="en-US" dirty="0"/>
          </a:p>
        </p:txBody>
      </p:sp>
      <p:sp>
        <p:nvSpPr>
          <p:cNvPr id="4" name="Text Placeholder 3"/>
          <p:cNvSpPr>
            <a:spLocks noGrp="1"/>
          </p:cNvSpPr>
          <p:nvPr>
            <p:ph type="body" idx="1"/>
          </p:nvPr>
        </p:nvSpPr>
        <p:spPr>
          <a:xfrm>
            <a:off x="540000" y="1548000"/>
            <a:ext cx="8058150" cy="4614863"/>
          </a:xfrm>
          <a:prstGeom prst="rect">
            <a:avLst/>
          </a:prstGeom>
        </p:spPr>
        <p:txBody>
          <a:bodyPr vert="horz" lIns="0" tIns="0" rIns="0" bIns="0" spcCol="432000" rtlCol="0">
            <a:noAutofit/>
          </a:bodyPr>
          <a:lstStyle/>
          <a:p>
            <a:pPr marL="216000" lvl="0" indent="-216000">
              <a:lnSpc>
                <a:spcPts val="2160"/>
              </a:lnSpc>
              <a:spcBef>
                <a:spcPts val="0"/>
              </a:spcBef>
            </a:pPr>
            <a:r>
              <a:rPr lang="en-US" dirty="0" smtClean="0"/>
              <a:t>Click to edit Master text styles</a:t>
            </a:r>
          </a:p>
          <a:p>
            <a:pPr marL="432000" lvl="1" indent="-180000">
              <a:lnSpc>
                <a:spcPts val="2160"/>
              </a:lnSpc>
              <a:spcBef>
                <a:spcPts val="0"/>
              </a:spcBef>
              <a:buFont typeface="Calibri" panose="020F0502020204030204" pitchFamily="34" charset="0"/>
            </a:pPr>
            <a:r>
              <a:rPr lang="en-US" dirty="0" smtClean="0"/>
              <a:t>Second level</a:t>
            </a:r>
          </a:p>
          <a:p>
            <a:pPr marL="576000" lvl="2" indent="-144000">
              <a:lnSpc>
                <a:spcPts val="2160"/>
              </a:lnSpc>
              <a:spcBef>
                <a:spcPts val="0"/>
              </a:spcBef>
            </a:pPr>
            <a:r>
              <a:rPr lang="en-US" dirty="0" smtClean="0"/>
              <a:t>Third level</a:t>
            </a:r>
          </a:p>
          <a:p>
            <a:pPr marL="792000" lvl="3" indent="-180000">
              <a:lnSpc>
                <a:spcPts val="2160"/>
              </a:lnSpc>
              <a:spcBef>
                <a:spcPts val="0"/>
              </a:spcBef>
              <a:buFont typeface="Calibri" panose="020F0502020204030204" pitchFamily="34" charset="0"/>
            </a:pPr>
            <a:r>
              <a:rPr lang="en-US" dirty="0" smtClean="0"/>
              <a:t>Fourth level</a:t>
            </a:r>
          </a:p>
        </p:txBody>
      </p:sp>
      <p:sp>
        <p:nvSpPr>
          <p:cNvPr id="9" name="TextBox 6_" descr="CONFIDENTIAL_TAG_0xFFEE"/>
          <p:cNvSpPr txBox="1"/>
          <p:nvPr/>
        </p:nvSpPr>
        <p:spPr>
          <a:xfrm>
            <a:off x="1530025" y="6493227"/>
            <a:ext cx="887868"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a:defRPr sz="900">
                <a:solidFill>
                  <a:srgbClr val="000000"/>
                </a:solidFill>
                <a:latin typeface="Calibri"/>
              </a:defRPr>
            </a:lvl1pPr>
          </a:lstStyle>
          <a:p>
            <a:pPr lvl="0" algn="ctr"/>
            <a:endParaRPr lang="en-GB" dirty="0" smtClean="0"/>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43" r:id="rId3"/>
    <p:sldLayoutId id="2147483744" r:id="rId4"/>
    <p:sldLayoutId id="2147483727" r:id="rId5"/>
    <p:sldLayoutId id="2147483728" r:id="rId6"/>
    <p:sldLayoutId id="2147483729" r:id="rId7"/>
    <p:sldLayoutId id="2147483734" r:id="rId8"/>
    <p:sldLayoutId id="2147483735" r:id="rId9"/>
    <p:sldLayoutId id="2147483736" r:id="rId10"/>
    <p:sldLayoutId id="2147483732" r:id="rId11"/>
    <p:sldLayoutId id="2147483704" r:id="rId12"/>
    <p:sldLayoutId id="2147483713" r:id="rId13"/>
    <p:sldLayoutId id="2147483742" r:id="rId14"/>
    <p:sldLayoutId id="2147483715" r:id="rId15"/>
    <p:sldLayoutId id="2147483714" r:id="rId16"/>
    <p:sldLayoutId id="2147483689" r:id="rId17"/>
    <p:sldLayoutId id="2147483703" r:id="rId18"/>
    <p:sldLayoutId id="2147483673" r:id="rId19"/>
    <p:sldLayoutId id="2147483718" r:id="rId20"/>
    <p:sldLayoutId id="2147483719" r:id="rId21"/>
    <p:sldLayoutId id="2147483720" r:id="rId22"/>
    <p:sldLayoutId id="2147483721" r:id="rId23"/>
    <p:sldLayoutId id="2147483722" r:id="rId24"/>
    <p:sldLayoutId id="2147483733" r:id="rId25"/>
    <p:sldLayoutId id="2147483737" r:id="rId26"/>
    <p:sldLayoutId id="2147483738" r:id="rId27"/>
    <p:sldLayoutId id="2147483739" r:id="rId28"/>
    <p:sldLayoutId id="2147483740" r:id="rId29"/>
    <p:sldLayoutId id="2147483741" r:id="rId30"/>
    <p:sldLayoutId id="2147483653" r:id="rId31"/>
    <p:sldLayoutId id="2147483726" r:id="rId32"/>
    <p:sldLayoutId id="2147483794" r:id="rId33"/>
    <p:sldLayoutId id="2147483795" r:id="rId34"/>
  </p:sldLayoutIdLst>
  <p:timing>
    <p:tnLst>
      <p:par>
        <p:cTn id="1" dur="indefinite" restart="never" nodeType="tmRoot"/>
      </p:par>
    </p:tnLst>
  </p:timing>
  <p:hf hdr="0" dt="0"/>
  <p:txStyles>
    <p:titleStyle>
      <a:lvl1pPr algn="ctr" defTabSz="914400" rtl="0" eaLnBrk="1" latinLnBrk="0" hangingPunct="1">
        <a:spcBef>
          <a:spcPct val="0"/>
        </a:spcBef>
        <a:buNone/>
        <a:defRPr lang="en-GB" sz="3200" kern="1200" baseline="0" smtClean="0">
          <a:solidFill>
            <a:schemeClr val="tx1"/>
          </a:solidFill>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www.bostonscientific.com/en-US/products/ffr-ivus-systems/opticross-coronary-imaging-catheter.html" TargetMode="External"/><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hyperlink" Target="http://www.bostonscientific.com/en-US/products/ffr-ivus-systems/opticross-18-peripheral-imaging-catheter.html" TargetMode="External"/><Relationship Id="rId5" Type="http://schemas.openxmlformats.org/officeDocument/2006/relationships/hyperlink" Target="http://www.bostonscientific.com/en-US/products/ffr-ivus-systems/opticross-coronary-imaging-catheter.html" TargetMode="Externa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hyperlink" Target="http://www.bostonscientific.com/en-US/products/ffr-ivus-systems/opticross-18-peripheral-imaging-catheter.html" TargetMode="External"/><Relationship Id="rId2" Type="http://schemas.openxmlformats.org/officeDocument/2006/relationships/hyperlink" Target="http://www.bostonscientific.com/en-US/products/ffr-ivus-systems/opticross-coronary-imaging-catheter.html"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hyperlink" Target="http://www.bostonscientific.com/en-US/products/ffr-ivus-systems/opticross-18-peripheral-imaging-catheter.html" TargetMode="External"/><Relationship Id="rId4" Type="http://schemas.openxmlformats.org/officeDocument/2006/relationships/hyperlink" Target="http://www.bostonscientific.com/en-US/products/ffr-ivus-systems/opticross-coronary-imaging-catheter.html"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VcfF2O45Rcw" TargetMode="Externa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hyperlink" Target="https://youtu.be/6QXA4-xmeOg"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bostonscientific.com/en-US/products/ffr-ivus-systems/opticross-coronary-imaging-catheter.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bostonscientific.com/en-US/products/ffr-ivus-systems/opticross-18-peripheral-imaging-catheter.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acist.com/us/products/acist-hdi/hdi-hd-ivus-systemvisualizing-greater-detail/"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acist.com/us/products/acist-hdi/hdi-hd-ivus-systemvisualizing-greater-detai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acist.com/us/products/acist-hdi/hdi-hd-ivus-systemvisualizing-greater-detail/" TargetMode="External"/><Relationship Id="rId2" Type="http://schemas.openxmlformats.org/officeDocument/2006/relationships/hyperlink" Target="http://www.bostonscientific.com/en-US/products/ffr-ivus-systems/opticross-coronary-imaging-catheter.html"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acist.com/us/products/acist-hdi/hdi-hd-ivus-systemvisualizing-greater-detail/" TargetMode="External"/><Relationship Id="rId2" Type="http://schemas.openxmlformats.org/officeDocument/2006/relationships/hyperlink" Target="http://www.bostonscientific.com/en-US/products/ffr-ivus-systems/opticross-coronary-imaging-catheter.html"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hyperlink" Target="https://acist.com/us/products/acist-hdi/hdi-hd-ivus-systemvisualizing-greater-detail/" TargetMode="External"/><Relationship Id="rId5" Type="http://schemas.openxmlformats.org/officeDocument/2006/relationships/hyperlink" Target="http://www.bostonscientific.com/en-US/products/ffr-ivus-systems/opticross-coronary-imaging-catheter.html" TargetMode="Externa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3.xml"/><Relationship Id="rId5" Type="http://schemas.openxmlformats.org/officeDocument/2006/relationships/hyperlink" Target="http://www.bostonscientific.com/en-US/products/ffr-ivus-systems/opticross-18-peripheral-imaging-catheter.html" TargetMode="External"/><Relationship Id="rId4" Type="http://schemas.openxmlformats.org/officeDocument/2006/relationships/hyperlink" Target="http://www.bostonscientific.com/en-US/products/ffr-ivus-systems/opticross-coronary-imaging-cathet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hyperlink" Target="https://www.sjm.com/en/professionals/featured-products/vascular/intravascular-diagnostics-imaging/intravascular-imaging-oct/dragonfly-optis-imaging-catheter?clset=af584191-45c9-4201-8740-5409f4cf8bdd:b20716c1-c2a6-4e4c-844b-d0dd6899eb3a"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hyperlink" Target="https://www.sjm.com/en/professionals/featured-products/vascular/intravascular-diagnostics-imaging/intravascular-imaging-oct/dragonfly-optis-imaging-catheter?clset=af584191-45c9-4201-8740-5409f4cf8bdd:b20716c1-c2a6-4e4c-844b-d0dd6899eb3a"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www.sjm.com/en/professionals/featured-products/vascular/intravascular-diagnostics-imaging/intravascular-imaging-oct/dragonfly-optis-imaging-catheter#tab" TargetMode="Externa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 </a:t>
            </a:r>
            <a:endParaRPr lang="en-US" dirty="0"/>
          </a:p>
        </p:txBody>
      </p:sp>
      <p:sp>
        <p:nvSpPr>
          <p:cNvPr id="5" name="Text Placeholder 4" descr="&lt;TITLE&gt;{94.93102,485.2501,120.875,65.24992}"/>
          <p:cNvSpPr>
            <a:spLocks noGrp="1"/>
          </p:cNvSpPr>
          <p:nvPr>
            <p:ph type="body" sz="quarter" idx="10"/>
          </p:nvPr>
        </p:nvSpPr>
        <p:spPr/>
        <p:txBody>
          <a:bodyPr/>
          <a:lstStyle/>
          <a:p>
            <a:r>
              <a:rPr lang="en-US" dirty="0"/>
              <a:t>Overview:</a:t>
            </a:r>
          </a:p>
          <a:p>
            <a:r>
              <a:rPr lang="en-US" dirty="0"/>
              <a:t>Visions family of IVUS catheters</a:t>
            </a:r>
          </a:p>
          <a:p>
            <a:endParaRPr lang="en-US" dirty="0"/>
          </a:p>
        </p:txBody>
      </p:sp>
      <p:sp>
        <p:nvSpPr>
          <p:cNvPr id="6" name="Footer Placeholder 7"/>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419027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 technical drawing</a:t>
            </a:r>
          </a:p>
        </p:txBody>
      </p:sp>
      <p:sp>
        <p:nvSpPr>
          <p:cNvPr id="3" name="Slide Number Placeholder 2"/>
          <p:cNvSpPr>
            <a:spLocks noGrp="1"/>
          </p:cNvSpPr>
          <p:nvPr>
            <p:ph type="sldNum" sz="quarter" idx="4"/>
          </p:nvPr>
        </p:nvSpPr>
        <p:spPr/>
        <p:txBody>
          <a:bodyPr/>
          <a:lstStyle/>
          <a:p>
            <a:fld id="{793332C0-45F3-49F7-8962-3AD7701CBA4A}" type="slidenum">
              <a:rPr lang="en-US" smtClean="0"/>
              <a:pPr/>
              <a:t>10</a:t>
            </a:fld>
            <a:endParaRPr lang="en-US" dirty="0"/>
          </a:p>
        </p:txBody>
      </p:sp>
      <p:sp>
        <p:nvSpPr>
          <p:cNvPr id="13" name="TextBox 12"/>
          <p:cNvSpPr txBox="1"/>
          <p:nvPr/>
        </p:nvSpPr>
        <p:spPr>
          <a:xfrm>
            <a:off x="539552" y="2257042"/>
            <a:ext cx="2374130" cy="434897"/>
          </a:xfrm>
          <a:prstGeom prst="rect">
            <a:avLst/>
          </a:prstGeom>
        </p:spPr>
        <p:txBody>
          <a:bodyPr vert="horz" wrap="square" lIns="0" tIns="0" rIns="0" bIns="0" spcCol="432000" rtlCol="0">
            <a:noAutofit/>
          </a:bodyPr>
          <a:lstStyle/>
          <a:p>
            <a:r>
              <a:rPr lang="en-US" b="1" dirty="0" smtClean="0"/>
              <a:t>Technical drawing</a:t>
            </a:r>
          </a:p>
        </p:txBody>
      </p:sp>
      <p:sp>
        <p:nvSpPr>
          <p:cNvPr id="11" name="Footer Placeholder 10"/>
          <p:cNvSpPr>
            <a:spLocks noGrp="1"/>
          </p:cNvSpPr>
          <p:nvPr>
            <p:ph type="ftr" sz="quarter" idx="3"/>
          </p:nvPr>
        </p:nvSpPr>
        <p:spPr/>
        <p:txBody>
          <a:bodyPr/>
          <a:lstStyle/>
          <a:p>
            <a:pPr algn="ctr"/>
            <a:r>
              <a:rPr lang="en-US" sz="1000" smtClean="0"/>
              <a:t>D00018229/A Internal Use Only Not for Distribution</a:t>
            </a:r>
            <a:endParaRPr lang="en-US" sz="1000" dirty="0"/>
          </a:p>
        </p:txBody>
      </p:sp>
      <p:sp>
        <p:nvSpPr>
          <p:cNvPr id="9" name="TextBox 8"/>
          <p:cNvSpPr txBox="1"/>
          <p:nvPr/>
        </p:nvSpPr>
        <p:spPr>
          <a:xfrm>
            <a:off x="539552" y="5791200"/>
            <a:ext cx="7662339" cy="332509"/>
          </a:xfrm>
          <a:prstGeom prst="rect">
            <a:avLst/>
          </a:prstGeom>
        </p:spPr>
        <p:txBody>
          <a:bodyPr vert="horz" wrap="square" lIns="0" tIns="0" rIns="0" bIns="0" spcCol="432000" rtlCol="0">
            <a:noAutofit/>
          </a:bodyPr>
          <a:lstStyle/>
          <a:p>
            <a:r>
              <a:rPr lang="en-US" sz="1400" dirty="0"/>
              <a:t>501-0101.60_LB IFU, ENGLISH ONLY, VISIONS PV .014P RX</a:t>
            </a:r>
            <a:endParaRPr lang="en-US" sz="1400" dirty="0" smtClean="0"/>
          </a:p>
        </p:txBody>
      </p:sp>
      <p:grpSp>
        <p:nvGrpSpPr>
          <p:cNvPr id="14" name="Group 13"/>
          <p:cNvGrpSpPr/>
          <p:nvPr/>
        </p:nvGrpSpPr>
        <p:grpSpPr>
          <a:xfrm>
            <a:off x="376238" y="2691939"/>
            <a:ext cx="8130284" cy="2033383"/>
            <a:chOff x="376238" y="2691939"/>
            <a:chExt cx="8130284" cy="2033383"/>
          </a:xfrm>
        </p:grpSpPr>
        <p:grpSp>
          <p:nvGrpSpPr>
            <p:cNvPr id="4" name="Group 3"/>
            <p:cNvGrpSpPr/>
            <p:nvPr/>
          </p:nvGrpSpPr>
          <p:grpSpPr>
            <a:xfrm>
              <a:off x="376238" y="2691939"/>
              <a:ext cx="8130284" cy="2033383"/>
              <a:chOff x="438830" y="4200497"/>
              <a:chExt cx="8130284" cy="1777516"/>
            </a:xfrm>
          </p:grpSpPr>
          <p:sp>
            <p:nvSpPr>
              <p:cNvPr id="5" name="Rectangle 4"/>
              <p:cNvSpPr/>
              <p:nvPr/>
            </p:nvSpPr>
            <p:spPr>
              <a:xfrm>
                <a:off x="3195484" y="5201265"/>
                <a:ext cx="432619" cy="255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843"/>
              <a:stretch/>
            </p:blipFill>
            <p:spPr bwMode="auto">
              <a:xfrm>
                <a:off x="438830" y="4200497"/>
                <a:ext cx="8130284" cy="177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31458" y="5220929"/>
                <a:ext cx="314632" cy="34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51123" y="4794037"/>
                <a:ext cx="314632" cy="34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221506" y="3859258"/>
              <a:ext cx="336633" cy="524483"/>
            </a:xfrm>
            <a:prstGeom prst="rect">
              <a:avLst/>
            </a:prstGeom>
            <a:solidFill>
              <a:schemeClr val="bg1"/>
            </a:solidFill>
          </p:spPr>
          <p:txBody>
            <a:bodyPr vert="horz" wrap="square" lIns="0" tIns="0" rIns="0" bIns="0" spcCol="432000" rtlCol="0">
              <a:noAutofit/>
            </a:bodyPr>
            <a:lstStyle/>
            <a:p>
              <a:endParaRPr lang="en-US" dirty="0" err="1" smtClean="0"/>
            </a:p>
          </p:txBody>
        </p:sp>
      </p:grpSp>
    </p:spTree>
    <p:extLst>
      <p:ext uri="{BB962C8B-B14F-4D97-AF65-F5344CB8AC3E}">
        <p14:creationId xmlns:p14="http://schemas.microsoft.com/office/powerpoint/2010/main" val="189956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Product specifications - catheter </a:t>
            </a:r>
            <a:r>
              <a:rPr lang="en-US" dirty="0"/>
              <a:t>d</a:t>
            </a:r>
            <a:r>
              <a:rPr lang="en-US" dirty="0" smtClean="0"/>
              <a:t>imensions</a:t>
            </a:r>
            <a:endParaRPr lang="en-US" dirty="0"/>
          </a:p>
        </p:txBody>
      </p:sp>
      <p:sp>
        <p:nvSpPr>
          <p:cNvPr id="4" name="Slide Number Placeholder 3"/>
          <p:cNvSpPr>
            <a:spLocks noGrp="1"/>
          </p:cNvSpPr>
          <p:nvPr>
            <p:ph type="sldNum" sz="quarter" idx="4"/>
          </p:nvPr>
        </p:nvSpPr>
        <p:spPr/>
        <p:txBody>
          <a:bodyPr/>
          <a:lstStyle/>
          <a:p>
            <a:fld id="{81E1367A-7FBD-4BAF-B126-FE70491F3DA9}" type="slidenum">
              <a:rPr lang="en-US" smtClean="0"/>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66496567"/>
              </p:ext>
            </p:extLst>
          </p:nvPr>
        </p:nvGraphicFramePr>
        <p:xfrm>
          <a:off x="509588" y="1458000"/>
          <a:ext cx="8351779" cy="4140692"/>
        </p:xfrm>
        <a:graphic>
          <a:graphicData uri="http://schemas.openxmlformats.org/drawingml/2006/table">
            <a:tbl>
              <a:tblPr firstRow="1" firstCol="1" lastRow="1" lastCol="1" bandRow="1" bandCol="1">
                <a:tableStyleId>{5C22544A-7EE6-4342-B048-85BDC9FD1C3A}</a:tableStyleId>
              </a:tblPr>
              <a:tblGrid>
                <a:gridCol w="1988521">
                  <a:extLst>
                    <a:ext uri="{9D8B030D-6E8A-4147-A177-3AD203B41FA5}">
                      <a16:colId xmlns:a16="http://schemas.microsoft.com/office/drawing/2014/main" val="20000"/>
                    </a:ext>
                  </a:extLst>
                </a:gridCol>
                <a:gridCol w="6363258">
                  <a:extLst>
                    <a:ext uri="{9D8B030D-6E8A-4147-A177-3AD203B41FA5}">
                      <a16:colId xmlns:a16="http://schemas.microsoft.com/office/drawing/2014/main" val="20001"/>
                    </a:ext>
                  </a:extLst>
                </a:gridCol>
              </a:tblGrid>
              <a:tr h="426263">
                <a:tc>
                  <a:txBody>
                    <a:bodyPr/>
                    <a:lstStyle/>
                    <a:p>
                      <a:pPr marL="0" marR="0" algn="ctr">
                        <a:spcBef>
                          <a:spcPts val="0"/>
                        </a:spcBef>
                        <a:spcAft>
                          <a:spcPts val="0"/>
                        </a:spcAft>
                        <a:tabLst>
                          <a:tab pos="180340" algn="l"/>
                        </a:tabLst>
                      </a:pPr>
                      <a:r>
                        <a:rPr lang="en-US" sz="1800" dirty="0">
                          <a:effectLst/>
                        </a:rPr>
                        <a:t>Component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ctr">
                        <a:spcBef>
                          <a:spcPts val="0"/>
                        </a:spcBef>
                        <a:spcAft>
                          <a:spcPts val="0"/>
                        </a:spcAft>
                        <a:tabLst>
                          <a:tab pos="180340" algn="l"/>
                        </a:tabLst>
                      </a:pPr>
                      <a:r>
                        <a:rPr lang="en-US" sz="1800" dirty="0">
                          <a:effectLst/>
                        </a:rPr>
                        <a:t>Design </a:t>
                      </a:r>
                      <a:r>
                        <a:rPr lang="en-US" sz="1800" dirty="0" smtClean="0">
                          <a:effectLst/>
                        </a:rPr>
                        <a:t>requirement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0"/>
                  </a:ext>
                </a:extLst>
              </a:tr>
              <a:tr h="2184257">
                <a:tc>
                  <a:txBody>
                    <a:bodyPr/>
                    <a:lstStyle/>
                    <a:p>
                      <a:pPr marL="0" marR="0" algn="l">
                        <a:spcBef>
                          <a:spcPts val="0"/>
                        </a:spcBef>
                        <a:spcAft>
                          <a:spcPts val="0"/>
                        </a:spcAft>
                        <a:tabLst>
                          <a:tab pos="180340" algn="l"/>
                        </a:tabLst>
                      </a:pPr>
                      <a:r>
                        <a:rPr lang="en-US" sz="1800" dirty="0">
                          <a:effectLst/>
                        </a:rPr>
                        <a:t>Tip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l">
                        <a:spcBef>
                          <a:spcPts val="0"/>
                        </a:spcBef>
                        <a:spcAft>
                          <a:spcPts val="0"/>
                        </a:spcAft>
                        <a:tabLst>
                          <a:tab pos="180340" algn="l"/>
                          <a:tab pos="457200" algn="l"/>
                        </a:tabLst>
                      </a:pPr>
                      <a:r>
                        <a:rPr lang="en-US" sz="1800" u="sng" dirty="0">
                          <a:effectLst/>
                        </a:rPr>
                        <a:t>Tip </a:t>
                      </a:r>
                      <a:r>
                        <a:rPr lang="en-US" sz="1800" u="sng" dirty="0" smtClean="0">
                          <a:effectLst/>
                        </a:rPr>
                        <a:t>length</a:t>
                      </a:r>
                      <a:r>
                        <a:rPr lang="en-US" sz="1800" dirty="0" smtClean="0">
                          <a:effectLst/>
                        </a:rPr>
                        <a:t> </a:t>
                      </a:r>
                      <a:r>
                        <a:rPr lang="en-US" sz="1800" dirty="0">
                          <a:effectLst/>
                        </a:rPr>
                        <a:t>measured from the proximal end of the tip to the distal tip of the catheter</a:t>
                      </a:r>
                    </a:p>
                    <a:p>
                      <a:pPr marL="0" marR="0" algn="l">
                        <a:spcBef>
                          <a:spcPts val="0"/>
                        </a:spcBef>
                        <a:spcAft>
                          <a:spcPts val="0"/>
                        </a:spcAft>
                        <a:tabLst>
                          <a:tab pos="180340" algn="l"/>
                          <a:tab pos="457200" algn="l"/>
                        </a:tabLst>
                      </a:pPr>
                      <a:r>
                        <a:rPr lang="en-US" sz="1800" u="sng" dirty="0">
                          <a:effectLst/>
                        </a:rPr>
                        <a:t>Tip o</a:t>
                      </a:r>
                      <a:r>
                        <a:rPr lang="en-US" sz="1800" u="sng" dirty="0" smtClean="0">
                          <a:effectLst/>
                        </a:rPr>
                        <a:t>uter diameter</a:t>
                      </a:r>
                      <a:r>
                        <a:rPr lang="en-US" sz="1800" dirty="0" smtClean="0">
                          <a:effectLst/>
                        </a:rPr>
                        <a:t> </a:t>
                      </a:r>
                      <a:r>
                        <a:rPr lang="en-US" sz="1800" dirty="0">
                          <a:effectLst/>
                        </a:rPr>
                        <a:t>measured at 0.002” transition of the tip entry profile </a:t>
                      </a:r>
                    </a:p>
                    <a:p>
                      <a:pPr marL="0" marR="0" algn="l">
                        <a:spcBef>
                          <a:spcPts val="0"/>
                        </a:spcBef>
                        <a:spcAft>
                          <a:spcPts val="0"/>
                        </a:spcAft>
                        <a:tabLst>
                          <a:tab pos="180340" algn="l"/>
                          <a:tab pos="234315" algn="l"/>
                        </a:tabLst>
                      </a:pPr>
                      <a:r>
                        <a:rPr lang="en-US" sz="1800" dirty="0">
                          <a:effectLst/>
                        </a:rPr>
                        <a:t> </a:t>
                      </a:r>
                    </a:p>
                    <a:p>
                      <a:pPr marL="0" marR="0" algn="l">
                        <a:spcBef>
                          <a:spcPts val="0"/>
                        </a:spcBef>
                        <a:spcAft>
                          <a:spcPts val="0"/>
                        </a:spcAft>
                        <a:tabLst>
                          <a:tab pos="180340" algn="l"/>
                        </a:tabLst>
                      </a:pPr>
                      <a:r>
                        <a:rPr lang="en-US" sz="1800" dirty="0">
                          <a:effectLst/>
                        </a:rPr>
                        <a:t>Tip </a:t>
                      </a:r>
                      <a:r>
                        <a:rPr lang="en-US" sz="1800" dirty="0" smtClean="0">
                          <a:effectLst/>
                        </a:rPr>
                        <a:t>length</a:t>
                      </a:r>
                      <a:r>
                        <a:rPr lang="en-US" sz="1800" dirty="0">
                          <a:effectLst/>
                        </a:rPr>
                        <a:t>: ≤ 9.5 mm</a:t>
                      </a:r>
                    </a:p>
                    <a:p>
                      <a:pPr marL="0" marR="0" algn="l">
                        <a:spcBef>
                          <a:spcPts val="0"/>
                        </a:spcBef>
                        <a:spcAft>
                          <a:spcPts val="0"/>
                        </a:spcAft>
                        <a:tabLst>
                          <a:tab pos="180340" algn="l"/>
                        </a:tabLst>
                      </a:pPr>
                      <a:r>
                        <a:rPr lang="en-US" sz="1800" dirty="0">
                          <a:effectLst/>
                        </a:rPr>
                        <a:t>Distal Tip Outer Diameter: ≤ 0.020”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1"/>
                  </a:ext>
                </a:extLst>
              </a:tr>
              <a:tr h="968122">
                <a:tc>
                  <a:txBody>
                    <a:bodyPr/>
                    <a:lstStyle/>
                    <a:p>
                      <a:pPr marL="0" marR="0" algn="l">
                        <a:spcBef>
                          <a:spcPts val="0"/>
                        </a:spcBef>
                        <a:spcAft>
                          <a:spcPts val="0"/>
                        </a:spcAft>
                        <a:tabLst>
                          <a:tab pos="180340" algn="l"/>
                        </a:tabLst>
                      </a:pPr>
                      <a:r>
                        <a:rPr lang="en-US" sz="1800" dirty="0">
                          <a:effectLst/>
                        </a:rPr>
                        <a:t>Transducer </a:t>
                      </a:r>
                      <a:r>
                        <a:rPr lang="en-US" sz="1800" dirty="0" smtClean="0">
                          <a:effectLst/>
                        </a:rPr>
                        <a:t>scanner </a:t>
                      </a:r>
                      <a:r>
                        <a:rPr lang="en-US" sz="1800" dirty="0">
                          <a:effectLst/>
                        </a:rPr>
                        <a:t>p</a:t>
                      </a:r>
                      <a:r>
                        <a:rPr lang="en-US" sz="1800" dirty="0" smtClean="0">
                          <a:effectLst/>
                        </a:rPr>
                        <a:t>rofile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just">
                        <a:spcBef>
                          <a:spcPts val="0"/>
                        </a:spcBef>
                        <a:spcAft>
                          <a:spcPts val="0"/>
                        </a:spcAft>
                        <a:tabLst>
                          <a:tab pos="180340" algn="l"/>
                        </a:tabLst>
                      </a:pPr>
                      <a:r>
                        <a:rPr lang="en-US" sz="1800" dirty="0">
                          <a:effectLst/>
                        </a:rPr>
                        <a:t>Scanner </a:t>
                      </a:r>
                      <a:r>
                        <a:rPr lang="en-US" sz="1800" dirty="0" smtClean="0">
                          <a:effectLst/>
                        </a:rPr>
                        <a:t>diameter </a:t>
                      </a:r>
                      <a:r>
                        <a:rPr lang="en-US" sz="1800" dirty="0">
                          <a:effectLst/>
                        </a:rPr>
                        <a:t>OD: </a:t>
                      </a:r>
                      <a:r>
                        <a:rPr lang="en-US" sz="1800" dirty="0" smtClean="0">
                          <a:effectLst/>
                        </a:rPr>
                        <a:t>1.17 mm </a:t>
                      </a:r>
                      <a:r>
                        <a:rPr lang="en-US" sz="1800" dirty="0">
                          <a:effectLst/>
                        </a:rPr>
                        <a:t>(0.046”) maximum</a:t>
                      </a:r>
                    </a:p>
                    <a:p>
                      <a:pPr marL="0" marR="0" algn="just">
                        <a:spcBef>
                          <a:spcPts val="0"/>
                        </a:spcBef>
                        <a:spcAft>
                          <a:spcPts val="0"/>
                        </a:spcAft>
                        <a:tabLst>
                          <a:tab pos="180340" algn="l"/>
                        </a:tabLst>
                      </a:pPr>
                      <a:r>
                        <a:rPr lang="en-US" sz="1800" dirty="0" smtClean="0">
                          <a:effectLst/>
                        </a:rPr>
                        <a:t>Proximal/distal </a:t>
                      </a:r>
                      <a:r>
                        <a:rPr lang="en-US" sz="1800" dirty="0">
                          <a:effectLst/>
                        </a:rPr>
                        <a:t>s</a:t>
                      </a:r>
                      <a:r>
                        <a:rPr lang="en-US" sz="1800" dirty="0" smtClean="0">
                          <a:effectLst/>
                        </a:rPr>
                        <a:t>canner </a:t>
                      </a:r>
                      <a:r>
                        <a:rPr lang="en-US" sz="1800" dirty="0">
                          <a:effectLst/>
                        </a:rPr>
                        <a:t>s</a:t>
                      </a:r>
                      <a:r>
                        <a:rPr lang="en-US" sz="1800" dirty="0" smtClean="0">
                          <a:effectLst/>
                        </a:rPr>
                        <a:t>eal </a:t>
                      </a:r>
                      <a:r>
                        <a:rPr lang="en-US" sz="1800" dirty="0">
                          <a:effectLst/>
                        </a:rPr>
                        <a:t>(fillet) OD: </a:t>
                      </a:r>
                      <a:r>
                        <a:rPr lang="en-US" sz="1800" dirty="0" smtClean="0">
                          <a:effectLst/>
                        </a:rPr>
                        <a:t>0.049” - 0.052</a:t>
                      </a:r>
                      <a:r>
                        <a:rPr lang="en-US" sz="1800" dirty="0">
                          <a:effectLst/>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2"/>
                  </a:ext>
                </a:extLst>
              </a:tr>
              <a:tr h="562050">
                <a:tc>
                  <a:txBody>
                    <a:bodyPr/>
                    <a:lstStyle/>
                    <a:p>
                      <a:pPr marL="0" marR="0" algn="l">
                        <a:spcBef>
                          <a:spcPts val="0"/>
                        </a:spcBef>
                        <a:spcAft>
                          <a:spcPts val="0"/>
                        </a:spcAft>
                        <a:tabLst>
                          <a:tab pos="180340" algn="l"/>
                        </a:tabLst>
                      </a:pPr>
                      <a:r>
                        <a:rPr lang="en-US" sz="1800" dirty="0">
                          <a:effectLst/>
                        </a:rPr>
                        <a:t>Guide w</a:t>
                      </a:r>
                      <a:r>
                        <a:rPr lang="en-US" sz="1800" dirty="0" smtClean="0">
                          <a:effectLst/>
                        </a:rPr>
                        <a:t>ire lumen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just">
                        <a:spcBef>
                          <a:spcPts val="0"/>
                        </a:spcBef>
                        <a:spcAft>
                          <a:spcPts val="0"/>
                        </a:spcAft>
                        <a:tabLst>
                          <a:tab pos="180340" algn="l"/>
                        </a:tabLst>
                      </a:pPr>
                      <a:r>
                        <a:rPr lang="en-US" sz="1800" dirty="0">
                          <a:effectLst/>
                        </a:rPr>
                        <a:t>Lumen ID: </a:t>
                      </a:r>
                      <a:r>
                        <a:rPr lang="en-US" sz="1800" dirty="0" smtClean="0">
                          <a:effectLst/>
                        </a:rPr>
                        <a:t>minimum </a:t>
                      </a:r>
                      <a:r>
                        <a:rPr lang="en-US" sz="1800" dirty="0">
                          <a:effectLst/>
                        </a:rPr>
                        <a:t>0.0155”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3"/>
                  </a:ext>
                </a:extLst>
              </a:tr>
            </a:tbl>
          </a:graphicData>
        </a:graphic>
      </p:graphicFrame>
      <p:sp>
        <p:nvSpPr>
          <p:cNvPr id="7" name="TextBox 6"/>
          <p:cNvSpPr txBox="1"/>
          <p:nvPr/>
        </p:nvSpPr>
        <p:spPr>
          <a:xfrm>
            <a:off x="1347537" y="6170613"/>
            <a:ext cx="5374105" cy="322614"/>
          </a:xfrm>
          <a:prstGeom prst="rect">
            <a:avLst/>
          </a:prstGeom>
        </p:spPr>
        <p:txBody>
          <a:bodyPr vert="horz" wrap="square" lIns="0" tIns="0" rIns="0" bIns="0" spcCol="432000" rtlCol="0">
            <a:noAutofit/>
          </a:bodyPr>
          <a:lstStyle/>
          <a:p>
            <a:r>
              <a:rPr lang="en-US" sz="1400" dirty="0" smtClean="0"/>
              <a:t>VLR202-1410.02</a:t>
            </a:r>
          </a:p>
        </p:txBody>
      </p:sp>
      <p:sp>
        <p:nvSpPr>
          <p:cNvPr id="2" name="Footer Placeholder 1"/>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60598585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Product specifications - catheter </a:t>
            </a:r>
            <a:r>
              <a:rPr lang="en-US" dirty="0"/>
              <a:t>d</a:t>
            </a:r>
            <a:r>
              <a:rPr lang="en-US" dirty="0" smtClean="0"/>
              <a:t>imensions</a:t>
            </a:r>
            <a:endParaRPr lang="en-US" dirty="0"/>
          </a:p>
        </p:txBody>
      </p:sp>
      <p:sp>
        <p:nvSpPr>
          <p:cNvPr id="4" name="Slide Number Placeholder 3"/>
          <p:cNvSpPr>
            <a:spLocks noGrp="1"/>
          </p:cNvSpPr>
          <p:nvPr>
            <p:ph type="sldNum" sz="quarter" idx="4"/>
          </p:nvPr>
        </p:nvSpPr>
        <p:spPr/>
        <p:txBody>
          <a:bodyPr/>
          <a:lstStyle/>
          <a:p>
            <a:fld id="{81E1367A-7FBD-4BAF-B126-FE70491F3DA9}" type="slidenum">
              <a:rPr lang="en-US" smtClean="0"/>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13144706"/>
              </p:ext>
            </p:extLst>
          </p:nvPr>
        </p:nvGraphicFramePr>
        <p:xfrm>
          <a:off x="396110" y="1698632"/>
          <a:ext cx="8351779" cy="4052570"/>
        </p:xfrm>
        <a:graphic>
          <a:graphicData uri="http://schemas.openxmlformats.org/drawingml/2006/table">
            <a:tbl>
              <a:tblPr firstRow="1" firstCol="1" lastRow="1" lastCol="1" bandRow="1" bandCol="1">
                <a:tableStyleId>{5C22544A-7EE6-4342-B048-85BDC9FD1C3A}</a:tableStyleId>
              </a:tblPr>
              <a:tblGrid>
                <a:gridCol w="1988521">
                  <a:extLst>
                    <a:ext uri="{9D8B030D-6E8A-4147-A177-3AD203B41FA5}">
                      <a16:colId xmlns:a16="http://schemas.microsoft.com/office/drawing/2014/main" val="20000"/>
                    </a:ext>
                  </a:extLst>
                </a:gridCol>
                <a:gridCol w="6363258">
                  <a:extLst>
                    <a:ext uri="{9D8B030D-6E8A-4147-A177-3AD203B41FA5}">
                      <a16:colId xmlns:a16="http://schemas.microsoft.com/office/drawing/2014/main" val="20001"/>
                    </a:ext>
                  </a:extLst>
                </a:gridCol>
              </a:tblGrid>
              <a:tr h="374739">
                <a:tc>
                  <a:txBody>
                    <a:bodyPr/>
                    <a:lstStyle/>
                    <a:p>
                      <a:pPr marL="0" marR="0" algn="ctr">
                        <a:spcBef>
                          <a:spcPts val="0"/>
                        </a:spcBef>
                        <a:spcAft>
                          <a:spcPts val="0"/>
                        </a:spcAft>
                        <a:tabLst>
                          <a:tab pos="180340" algn="l"/>
                        </a:tabLst>
                      </a:pPr>
                      <a:r>
                        <a:rPr lang="en-US" sz="1800" dirty="0">
                          <a:effectLst/>
                        </a:rPr>
                        <a:t>Component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ctr">
                        <a:spcBef>
                          <a:spcPts val="0"/>
                        </a:spcBef>
                        <a:spcAft>
                          <a:spcPts val="0"/>
                        </a:spcAft>
                        <a:tabLst>
                          <a:tab pos="180340" algn="l"/>
                        </a:tabLst>
                      </a:pPr>
                      <a:r>
                        <a:rPr lang="en-US" sz="1800">
                          <a:effectLst/>
                        </a:rPr>
                        <a:t>Design Requirement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0"/>
                  </a:ext>
                </a:extLst>
              </a:tr>
              <a:tr h="1757591">
                <a:tc>
                  <a:txBody>
                    <a:bodyPr/>
                    <a:lstStyle/>
                    <a:p>
                      <a:pPr marL="0" marR="0" algn="l">
                        <a:spcBef>
                          <a:spcPts val="0"/>
                        </a:spcBef>
                        <a:spcAft>
                          <a:spcPts val="0"/>
                        </a:spcAft>
                        <a:tabLst>
                          <a:tab pos="180340" algn="l"/>
                        </a:tabLst>
                      </a:pPr>
                      <a:r>
                        <a:rPr lang="en-US" sz="1800" dirty="0">
                          <a:effectLst/>
                        </a:rPr>
                        <a:t>Marker Alignment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l">
                        <a:spcBef>
                          <a:spcPts val="0"/>
                        </a:spcBef>
                        <a:spcAft>
                          <a:spcPts val="0"/>
                        </a:spcAft>
                        <a:tabLst>
                          <a:tab pos="180340" algn="l"/>
                        </a:tabLst>
                      </a:pPr>
                      <a:r>
                        <a:rPr lang="en-US" sz="1800" u="sng" dirty="0">
                          <a:effectLst/>
                        </a:rPr>
                        <a:t>Marker Location</a:t>
                      </a:r>
                      <a:r>
                        <a:rPr lang="en-US" sz="1800" dirty="0">
                          <a:effectLst/>
                        </a:rPr>
                        <a:t> as measured from the proximal washer of the scanner to the distal edge of the marker.</a:t>
                      </a:r>
                    </a:p>
                    <a:p>
                      <a:pPr marL="0" marR="0" algn="l">
                        <a:spcBef>
                          <a:spcPts val="0"/>
                        </a:spcBef>
                        <a:spcAft>
                          <a:spcPts val="0"/>
                        </a:spcAft>
                        <a:tabLst>
                          <a:tab pos="180340" algn="l"/>
                        </a:tabLst>
                      </a:pPr>
                      <a:r>
                        <a:rPr lang="en-US" sz="1800" dirty="0">
                          <a:effectLst/>
                        </a:rPr>
                        <a:t> </a:t>
                      </a:r>
                    </a:p>
                    <a:p>
                      <a:pPr marL="0" marR="0" algn="l">
                        <a:spcBef>
                          <a:spcPts val="0"/>
                        </a:spcBef>
                        <a:spcAft>
                          <a:spcPts val="0"/>
                        </a:spcAft>
                        <a:tabLst>
                          <a:tab pos="180340" algn="l"/>
                        </a:tabLst>
                      </a:pPr>
                      <a:r>
                        <a:rPr lang="en-US" sz="1800" dirty="0">
                          <a:effectLst/>
                        </a:rPr>
                        <a:t>Marker #1: 10 mm</a:t>
                      </a:r>
                    </a:p>
                    <a:p>
                      <a:pPr marL="0" marR="0" algn="l">
                        <a:spcBef>
                          <a:spcPts val="0"/>
                        </a:spcBef>
                        <a:spcAft>
                          <a:spcPts val="0"/>
                        </a:spcAft>
                        <a:tabLst>
                          <a:tab pos="180340" algn="l"/>
                        </a:tabLst>
                      </a:pPr>
                      <a:r>
                        <a:rPr lang="en-US" sz="1800" dirty="0">
                          <a:effectLst/>
                        </a:rPr>
                        <a:t>Marker #2: 20 mm</a:t>
                      </a:r>
                    </a:p>
                    <a:p>
                      <a:pPr marL="0" marR="0" algn="l">
                        <a:spcBef>
                          <a:spcPts val="0"/>
                        </a:spcBef>
                        <a:spcAft>
                          <a:spcPts val="0"/>
                        </a:spcAft>
                        <a:tabLst>
                          <a:tab pos="180340" algn="l"/>
                        </a:tabLst>
                      </a:pPr>
                      <a:r>
                        <a:rPr lang="en-US" sz="1800" dirty="0">
                          <a:effectLst/>
                        </a:rPr>
                        <a:t>Marker #3: 30 mm</a:t>
                      </a:r>
                    </a:p>
                    <a:p>
                      <a:pPr marL="0" marR="0" algn="l">
                        <a:spcBef>
                          <a:spcPts val="0"/>
                        </a:spcBef>
                        <a:spcAft>
                          <a:spcPts val="0"/>
                        </a:spcAft>
                        <a:tabLst>
                          <a:tab pos="180340" algn="l"/>
                        </a:tabLst>
                      </a:pPr>
                      <a:r>
                        <a:rPr lang="en-US" sz="1800" dirty="0">
                          <a:effectLst/>
                        </a:rPr>
                        <a:t>Tolerance: +/- 0.5 mm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1"/>
                  </a:ext>
                </a:extLst>
              </a:tr>
              <a:tr h="1757591">
                <a:tc>
                  <a:txBody>
                    <a:bodyPr/>
                    <a:lstStyle/>
                    <a:p>
                      <a:pPr marL="0" marR="0" algn="l">
                        <a:spcBef>
                          <a:spcPts val="0"/>
                        </a:spcBef>
                        <a:spcAft>
                          <a:spcPts val="0"/>
                        </a:spcAft>
                        <a:tabLst>
                          <a:tab pos="180340" algn="l"/>
                        </a:tabLst>
                      </a:pPr>
                      <a:r>
                        <a:rPr lang="en-US" sz="1800" dirty="0">
                          <a:effectLst/>
                        </a:rPr>
                        <a:t>Shaft Marker Locations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just">
                        <a:spcBef>
                          <a:spcPts val="0"/>
                        </a:spcBef>
                        <a:spcAft>
                          <a:spcPts val="0"/>
                        </a:spcAft>
                        <a:tabLst>
                          <a:tab pos="180340" algn="l"/>
                        </a:tabLst>
                      </a:pPr>
                      <a:r>
                        <a:rPr lang="en-US" sz="1800" u="sng" dirty="0">
                          <a:effectLst/>
                        </a:rPr>
                        <a:t>Femoral and Brachial Marker Locations</a:t>
                      </a:r>
                      <a:r>
                        <a:rPr lang="en-US" sz="1800" dirty="0">
                          <a:effectLst/>
                        </a:rPr>
                        <a:t> are measured from the distal edge of the marker to distal tip of the catheter.</a:t>
                      </a:r>
                    </a:p>
                    <a:p>
                      <a:pPr marL="0" marR="0" algn="l">
                        <a:spcBef>
                          <a:spcPts val="0"/>
                        </a:spcBef>
                        <a:spcAft>
                          <a:spcPts val="0"/>
                        </a:spcAft>
                        <a:tabLst>
                          <a:tab pos="180340" algn="l"/>
                          <a:tab pos="457200" algn="l"/>
                        </a:tabLst>
                      </a:pPr>
                      <a:r>
                        <a:rPr lang="en-US" sz="1800" u="none" strike="noStrike" dirty="0">
                          <a:effectLst/>
                        </a:rPr>
                        <a:t> </a:t>
                      </a:r>
                      <a:endParaRPr lang="en-US" sz="1800" dirty="0">
                        <a:effectLst/>
                      </a:endParaRPr>
                    </a:p>
                    <a:p>
                      <a:pPr marL="0" marR="0" algn="l">
                        <a:spcBef>
                          <a:spcPts val="0"/>
                        </a:spcBef>
                        <a:spcAft>
                          <a:spcPts val="0"/>
                        </a:spcAft>
                        <a:tabLst>
                          <a:tab pos="180340" algn="l"/>
                          <a:tab pos="457200" algn="l"/>
                        </a:tabLst>
                      </a:pPr>
                      <a:r>
                        <a:rPr lang="en-US" sz="1800" dirty="0">
                          <a:effectLst/>
                        </a:rPr>
                        <a:t>Femoral Marker: 100 +/- 2.5 cm</a:t>
                      </a:r>
                    </a:p>
                    <a:p>
                      <a:pPr marL="0" marR="0" algn="l">
                        <a:spcBef>
                          <a:spcPts val="0"/>
                        </a:spcBef>
                        <a:spcAft>
                          <a:spcPts val="0"/>
                        </a:spcAft>
                        <a:tabLst>
                          <a:tab pos="180340" algn="l"/>
                          <a:tab pos="457200" algn="l"/>
                        </a:tabLst>
                      </a:pPr>
                      <a:r>
                        <a:rPr lang="en-US" sz="1800" dirty="0">
                          <a:effectLst/>
                        </a:rPr>
                        <a:t>Brachial Marker: 90 +/- 2.5 cm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2"/>
                  </a:ext>
                </a:extLst>
              </a:tr>
            </a:tbl>
          </a:graphicData>
        </a:graphic>
      </p:graphicFrame>
      <p:sp>
        <p:nvSpPr>
          <p:cNvPr id="7" name="TextBox 6"/>
          <p:cNvSpPr txBox="1"/>
          <p:nvPr/>
        </p:nvSpPr>
        <p:spPr>
          <a:xfrm>
            <a:off x="1347537" y="6170613"/>
            <a:ext cx="5374105" cy="322614"/>
          </a:xfrm>
          <a:prstGeom prst="rect">
            <a:avLst/>
          </a:prstGeom>
        </p:spPr>
        <p:txBody>
          <a:bodyPr vert="horz" wrap="square" lIns="0" tIns="0" rIns="0" bIns="0" spcCol="432000" rtlCol="0">
            <a:noAutofit/>
          </a:bodyPr>
          <a:lstStyle/>
          <a:p>
            <a:r>
              <a:rPr lang="en-US" sz="1400" dirty="0" smtClean="0"/>
              <a:t>VLR202-1410.02</a:t>
            </a:r>
          </a:p>
        </p:txBody>
      </p:sp>
      <p:sp>
        <p:nvSpPr>
          <p:cNvPr id="2" name="Footer Placeholder 1"/>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293042418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Product specifications - </a:t>
            </a:r>
            <a:r>
              <a:rPr lang="en-US" dirty="0"/>
              <a:t>c</a:t>
            </a:r>
            <a:r>
              <a:rPr lang="en-US" dirty="0" smtClean="0"/>
              <a:t>atheter </a:t>
            </a:r>
            <a:r>
              <a:rPr lang="en-US" dirty="0"/>
              <a:t>d</a:t>
            </a:r>
            <a:r>
              <a:rPr lang="en-US" dirty="0" smtClean="0"/>
              <a:t>imensions</a:t>
            </a:r>
            <a:endParaRPr lang="en-US" dirty="0"/>
          </a:p>
        </p:txBody>
      </p:sp>
      <p:sp>
        <p:nvSpPr>
          <p:cNvPr id="4" name="Slide Number Placeholder 3"/>
          <p:cNvSpPr>
            <a:spLocks noGrp="1"/>
          </p:cNvSpPr>
          <p:nvPr>
            <p:ph type="sldNum" sz="quarter" idx="4"/>
          </p:nvPr>
        </p:nvSpPr>
        <p:spPr/>
        <p:txBody>
          <a:bodyPr/>
          <a:lstStyle/>
          <a:p>
            <a:fld id="{81E1367A-7FBD-4BAF-B126-FE70491F3DA9}"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2430541"/>
              </p:ext>
            </p:extLst>
          </p:nvPr>
        </p:nvGraphicFramePr>
        <p:xfrm>
          <a:off x="539552" y="1099721"/>
          <a:ext cx="8064896" cy="5065583"/>
        </p:xfrm>
        <a:graphic>
          <a:graphicData uri="http://schemas.openxmlformats.org/drawingml/2006/table">
            <a:tbl>
              <a:tblPr firstRow="1" firstCol="1" lastRow="1" lastCol="1" bandRow="1" bandCol="1">
                <a:tableStyleId>{5C22544A-7EE6-4342-B048-85BDC9FD1C3A}</a:tableStyleId>
              </a:tblPr>
              <a:tblGrid>
                <a:gridCol w="1920215">
                  <a:extLst>
                    <a:ext uri="{9D8B030D-6E8A-4147-A177-3AD203B41FA5}">
                      <a16:colId xmlns:a16="http://schemas.microsoft.com/office/drawing/2014/main" val="20000"/>
                    </a:ext>
                  </a:extLst>
                </a:gridCol>
                <a:gridCol w="6144681">
                  <a:extLst>
                    <a:ext uri="{9D8B030D-6E8A-4147-A177-3AD203B41FA5}">
                      <a16:colId xmlns:a16="http://schemas.microsoft.com/office/drawing/2014/main" val="20001"/>
                    </a:ext>
                  </a:extLst>
                </a:gridCol>
              </a:tblGrid>
              <a:tr h="343773">
                <a:tc>
                  <a:txBody>
                    <a:bodyPr/>
                    <a:lstStyle/>
                    <a:p>
                      <a:pPr marL="0" marR="0" algn="ctr">
                        <a:spcBef>
                          <a:spcPts val="0"/>
                        </a:spcBef>
                        <a:spcAft>
                          <a:spcPts val="0"/>
                        </a:spcAft>
                        <a:tabLst>
                          <a:tab pos="180340" algn="l"/>
                        </a:tabLst>
                      </a:pPr>
                      <a:r>
                        <a:rPr lang="en-US" sz="1600" dirty="0">
                          <a:effectLst/>
                        </a:rPr>
                        <a:t>Component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ctr">
                        <a:spcBef>
                          <a:spcPts val="0"/>
                        </a:spcBef>
                        <a:spcAft>
                          <a:spcPts val="0"/>
                        </a:spcAft>
                        <a:tabLst>
                          <a:tab pos="180340" algn="l"/>
                        </a:tabLst>
                      </a:pPr>
                      <a:r>
                        <a:rPr lang="en-US" sz="1600" dirty="0">
                          <a:effectLst/>
                        </a:rPr>
                        <a:t>Design </a:t>
                      </a:r>
                      <a:r>
                        <a:rPr lang="en-US" sz="1600" dirty="0" smtClean="0">
                          <a:effectLst/>
                        </a:rPr>
                        <a:t>requirement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0"/>
                  </a:ext>
                </a:extLst>
              </a:tr>
              <a:tr h="2360905">
                <a:tc>
                  <a:txBody>
                    <a:bodyPr/>
                    <a:lstStyle/>
                    <a:p>
                      <a:pPr marL="0" marR="0" algn="l">
                        <a:spcBef>
                          <a:spcPts val="0"/>
                        </a:spcBef>
                        <a:spcAft>
                          <a:spcPts val="0"/>
                        </a:spcAft>
                        <a:tabLst>
                          <a:tab pos="180340" algn="l"/>
                        </a:tabLst>
                      </a:pPr>
                      <a:r>
                        <a:rPr lang="en-US" sz="1600" dirty="0">
                          <a:effectLst/>
                        </a:rPr>
                        <a:t>Distal and </a:t>
                      </a:r>
                      <a:r>
                        <a:rPr lang="en-US" sz="1600" dirty="0" smtClean="0">
                          <a:effectLst/>
                        </a:rPr>
                        <a:t>proximal </a:t>
                      </a:r>
                      <a:r>
                        <a:rPr lang="en-US" sz="1600" dirty="0">
                          <a:effectLst/>
                        </a:rPr>
                        <a:t>s</a:t>
                      </a:r>
                      <a:r>
                        <a:rPr lang="en-US" sz="1600" dirty="0" smtClean="0">
                          <a:effectLst/>
                        </a:rPr>
                        <a:t>haft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l">
                        <a:spcBef>
                          <a:spcPts val="0"/>
                        </a:spcBef>
                        <a:spcAft>
                          <a:spcPts val="0"/>
                        </a:spcAft>
                        <a:tabLst>
                          <a:tab pos="180340" algn="l"/>
                          <a:tab pos="457200" algn="l"/>
                        </a:tabLst>
                      </a:pPr>
                      <a:r>
                        <a:rPr lang="en-US" sz="1600" u="sng" dirty="0">
                          <a:effectLst/>
                        </a:rPr>
                        <a:t>Distal </a:t>
                      </a:r>
                      <a:r>
                        <a:rPr lang="en-US" sz="1600" u="sng" dirty="0" smtClean="0">
                          <a:effectLst/>
                        </a:rPr>
                        <a:t>shaft </a:t>
                      </a:r>
                      <a:r>
                        <a:rPr lang="en-US" sz="1600" u="sng" dirty="0">
                          <a:effectLst/>
                        </a:rPr>
                        <a:t>p</a:t>
                      </a:r>
                      <a:r>
                        <a:rPr lang="en-US" sz="1600" u="sng" dirty="0" smtClean="0">
                          <a:effectLst/>
                        </a:rPr>
                        <a:t>rofile</a:t>
                      </a:r>
                      <a:r>
                        <a:rPr lang="en-US" sz="1600" dirty="0" smtClean="0">
                          <a:effectLst/>
                        </a:rPr>
                        <a:t> </a:t>
                      </a:r>
                      <a:r>
                        <a:rPr lang="en-US" sz="1600" dirty="0">
                          <a:effectLst/>
                        </a:rPr>
                        <a:t>measured between the RX notch port and scanner</a:t>
                      </a:r>
                    </a:p>
                    <a:p>
                      <a:pPr marL="0" marR="0" algn="l">
                        <a:spcBef>
                          <a:spcPts val="0"/>
                        </a:spcBef>
                        <a:spcAft>
                          <a:spcPts val="0"/>
                        </a:spcAft>
                        <a:tabLst>
                          <a:tab pos="180340" algn="l"/>
                          <a:tab pos="457200" algn="l"/>
                        </a:tabLst>
                      </a:pPr>
                      <a:r>
                        <a:rPr lang="en-US" sz="1600" u="sng" dirty="0">
                          <a:effectLst/>
                        </a:rPr>
                        <a:t>Distal </a:t>
                      </a:r>
                      <a:r>
                        <a:rPr lang="en-US" sz="1600" u="sng" dirty="0" smtClean="0">
                          <a:effectLst/>
                        </a:rPr>
                        <a:t>shaft </a:t>
                      </a:r>
                      <a:r>
                        <a:rPr lang="en-US" sz="1600" u="sng" dirty="0">
                          <a:effectLst/>
                        </a:rPr>
                        <a:t>l</a:t>
                      </a:r>
                      <a:r>
                        <a:rPr lang="en-US" sz="1600" u="sng" dirty="0" smtClean="0">
                          <a:effectLst/>
                        </a:rPr>
                        <a:t>ength</a:t>
                      </a:r>
                      <a:r>
                        <a:rPr lang="en-US" sz="1600" dirty="0" smtClean="0">
                          <a:effectLst/>
                        </a:rPr>
                        <a:t> </a:t>
                      </a:r>
                      <a:r>
                        <a:rPr lang="en-US" sz="1600" dirty="0">
                          <a:effectLst/>
                        </a:rPr>
                        <a:t>measured from the distal opening at the RX notch to the distal portion of the tip</a:t>
                      </a:r>
                    </a:p>
                    <a:p>
                      <a:pPr marL="0" marR="0" algn="l">
                        <a:spcBef>
                          <a:spcPts val="0"/>
                        </a:spcBef>
                        <a:spcAft>
                          <a:spcPts val="0"/>
                        </a:spcAft>
                        <a:tabLst>
                          <a:tab pos="180340" algn="l"/>
                          <a:tab pos="457200" algn="l"/>
                        </a:tabLst>
                      </a:pPr>
                      <a:r>
                        <a:rPr lang="en-US" sz="1600" u="sng" dirty="0">
                          <a:effectLst/>
                        </a:rPr>
                        <a:t>Proximal </a:t>
                      </a:r>
                      <a:r>
                        <a:rPr lang="en-US" sz="1600" u="sng" dirty="0" smtClean="0">
                          <a:effectLst/>
                        </a:rPr>
                        <a:t>shaft profile</a:t>
                      </a:r>
                      <a:r>
                        <a:rPr lang="en-US" sz="1600" dirty="0" smtClean="0">
                          <a:effectLst/>
                        </a:rPr>
                        <a:t> </a:t>
                      </a:r>
                      <a:r>
                        <a:rPr lang="en-US" sz="1600" dirty="0">
                          <a:effectLst/>
                        </a:rPr>
                        <a:t>measured between the brachial and femoral markers</a:t>
                      </a:r>
                    </a:p>
                    <a:p>
                      <a:pPr marL="0" marR="0" algn="just">
                        <a:spcBef>
                          <a:spcPts val="0"/>
                        </a:spcBef>
                        <a:spcAft>
                          <a:spcPts val="0"/>
                        </a:spcAft>
                        <a:tabLst>
                          <a:tab pos="180340" algn="l"/>
                        </a:tabLst>
                      </a:pPr>
                      <a:r>
                        <a:rPr lang="en-US" sz="1600" dirty="0">
                          <a:effectLst/>
                        </a:rPr>
                        <a:t> </a:t>
                      </a:r>
                    </a:p>
                    <a:p>
                      <a:pPr marL="0" marR="0" algn="just">
                        <a:spcBef>
                          <a:spcPts val="0"/>
                        </a:spcBef>
                        <a:spcAft>
                          <a:spcPts val="0"/>
                        </a:spcAft>
                        <a:tabLst>
                          <a:tab pos="180340" algn="l"/>
                        </a:tabLst>
                      </a:pPr>
                      <a:r>
                        <a:rPr lang="en-US" sz="1600" dirty="0">
                          <a:effectLst/>
                        </a:rPr>
                        <a:t>Distal </a:t>
                      </a:r>
                      <a:r>
                        <a:rPr lang="en-US" sz="1600" dirty="0" smtClean="0">
                          <a:effectLst/>
                        </a:rPr>
                        <a:t>shaft </a:t>
                      </a:r>
                      <a:r>
                        <a:rPr lang="en-US" sz="1600" dirty="0">
                          <a:effectLst/>
                        </a:rPr>
                        <a:t>OD:  0.043” +/- 0.001”</a:t>
                      </a:r>
                    </a:p>
                    <a:p>
                      <a:pPr marL="0" marR="0" algn="just">
                        <a:spcBef>
                          <a:spcPts val="0"/>
                        </a:spcBef>
                        <a:spcAft>
                          <a:spcPts val="0"/>
                        </a:spcAft>
                        <a:tabLst>
                          <a:tab pos="180340" algn="l"/>
                        </a:tabLst>
                      </a:pPr>
                      <a:r>
                        <a:rPr lang="en-US" sz="1600" dirty="0">
                          <a:effectLst/>
                        </a:rPr>
                        <a:t>Distal </a:t>
                      </a:r>
                      <a:r>
                        <a:rPr lang="en-US" sz="1600" dirty="0" smtClean="0">
                          <a:effectLst/>
                        </a:rPr>
                        <a:t>shaft </a:t>
                      </a:r>
                      <a:r>
                        <a:rPr lang="en-US" sz="1600" dirty="0">
                          <a:effectLst/>
                        </a:rPr>
                        <a:t>l</a:t>
                      </a:r>
                      <a:r>
                        <a:rPr lang="en-US" sz="1600" dirty="0" smtClean="0">
                          <a:effectLst/>
                        </a:rPr>
                        <a:t>ength</a:t>
                      </a:r>
                      <a:r>
                        <a:rPr lang="en-US" sz="1600" dirty="0">
                          <a:effectLst/>
                        </a:rPr>
                        <a:t>: 24 cm +/- 1 cm</a:t>
                      </a:r>
                    </a:p>
                    <a:p>
                      <a:pPr marL="0" marR="0" algn="just">
                        <a:spcBef>
                          <a:spcPts val="0"/>
                        </a:spcBef>
                        <a:spcAft>
                          <a:spcPts val="0"/>
                        </a:spcAft>
                        <a:tabLst>
                          <a:tab pos="180340" algn="l"/>
                        </a:tabLst>
                      </a:pPr>
                      <a:r>
                        <a:rPr lang="en-US" sz="1600" dirty="0">
                          <a:effectLst/>
                        </a:rPr>
                        <a:t>Proximal </a:t>
                      </a:r>
                      <a:r>
                        <a:rPr lang="en-US" sz="1600" dirty="0" smtClean="0">
                          <a:effectLst/>
                        </a:rPr>
                        <a:t>shaft </a:t>
                      </a:r>
                      <a:r>
                        <a:rPr lang="en-US" sz="1600" dirty="0">
                          <a:effectLst/>
                        </a:rPr>
                        <a:t>OD: </a:t>
                      </a:r>
                      <a:r>
                        <a:rPr lang="en-US" sz="1600" dirty="0" smtClean="0">
                          <a:effectLst/>
                        </a:rPr>
                        <a:t>0.039” </a:t>
                      </a:r>
                      <a:r>
                        <a:rPr lang="en-US" sz="1600" dirty="0">
                          <a:effectLst/>
                        </a:rPr>
                        <a:t>+/- 0.001”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1"/>
                  </a:ext>
                </a:extLst>
              </a:tr>
              <a:tr h="1049291">
                <a:tc>
                  <a:txBody>
                    <a:bodyPr/>
                    <a:lstStyle/>
                    <a:p>
                      <a:pPr marL="0" marR="0" algn="l">
                        <a:spcBef>
                          <a:spcPts val="0"/>
                        </a:spcBef>
                        <a:spcAft>
                          <a:spcPts val="0"/>
                        </a:spcAft>
                        <a:tabLst>
                          <a:tab pos="180340" algn="l"/>
                        </a:tabLst>
                      </a:pPr>
                      <a:r>
                        <a:rPr lang="en-US" sz="1600" dirty="0">
                          <a:effectLst/>
                        </a:rPr>
                        <a:t>Shaft </a:t>
                      </a:r>
                      <a:r>
                        <a:rPr lang="en-US" sz="1600" dirty="0" smtClean="0">
                          <a:effectLst/>
                        </a:rPr>
                        <a:t>notch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l">
                        <a:spcBef>
                          <a:spcPts val="0"/>
                        </a:spcBef>
                        <a:spcAft>
                          <a:spcPts val="0"/>
                        </a:spcAft>
                        <a:tabLst>
                          <a:tab pos="180340" algn="l"/>
                          <a:tab pos="457200" algn="l"/>
                        </a:tabLst>
                      </a:pPr>
                      <a:r>
                        <a:rPr lang="en-US" sz="1600" u="sng">
                          <a:effectLst/>
                        </a:rPr>
                        <a:t>Notch OD</a:t>
                      </a:r>
                      <a:r>
                        <a:rPr lang="en-US" sz="1600">
                          <a:effectLst/>
                        </a:rPr>
                        <a:t> is measured at the highest point of the catheter shaft just distal to the guide wire notch.</a:t>
                      </a:r>
                    </a:p>
                    <a:p>
                      <a:pPr marL="0" marR="0" algn="l">
                        <a:spcBef>
                          <a:spcPts val="0"/>
                        </a:spcBef>
                        <a:spcAft>
                          <a:spcPts val="0"/>
                        </a:spcAft>
                        <a:tabLst>
                          <a:tab pos="180340" algn="l"/>
                          <a:tab pos="457200" algn="l"/>
                        </a:tabLst>
                      </a:pPr>
                      <a:r>
                        <a:rPr lang="en-US" sz="1600">
                          <a:effectLst/>
                        </a:rPr>
                        <a:t> </a:t>
                      </a:r>
                    </a:p>
                    <a:p>
                      <a:pPr marL="0" marR="0" algn="l">
                        <a:spcBef>
                          <a:spcPts val="0"/>
                        </a:spcBef>
                        <a:spcAft>
                          <a:spcPts val="0"/>
                        </a:spcAft>
                        <a:tabLst>
                          <a:tab pos="180340" algn="l"/>
                          <a:tab pos="457200" algn="l"/>
                        </a:tabLst>
                      </a:pPr>
                      <a:r>
                        <a:rPr lang="en-US" sz="1600">
                          <a:effectLst/>
                        </a:rPr>
                        <a:t>Notch OD:  ≤ 0.047”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2"/>
                  </a:ext>
                </a:extLst>
              </a:tr>
              <a:tr h="1311614">
                <a:tc>
                  <a:txBody>
                    <a:bodyPr/>
                    <a:lstStyle/>
                    <a:p>
                      <a:pPr marL="0" marR="0" algn="l">
                        <a:spcBef>
                          <a:spcPts val="0"/>
                        </a:spcBef>
                        <a:spcAft>
                          <a:spcPts val="0"/>
                        </a:spcAft>
                        <a:tabLst>
                          <a:tab pos="180340" algn="l"/>
                        </a:tabLst>
                      </a:pPr>
                      <a:r>
                        <a:rPr lang="en-US" sz="1600" dirty="0">
                          <a:effectLst/>
                        </a:rPr>
                        <a:t>Working </a:t>
                      </a:r>
                      <a:r>
                        <a:rPr lang="en-US" sz="1600" dirty="0" smtClean="0">
                          <a:effectLst/>
                        </a:rPr>
                        <a:t>length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tc>
                  <a:txBody>
                    <a:bodyPr/>
                    <a:lstStyle/>
                    <a:p>
                      <a:pPr marL="0" marR="0" algn="l">
                        <a:spcBef>
                          <a:spcPts val="0"/>
                        </a:spcBef>
                        <a:spcAft>
                          <a:spcPts val="0"/>
                        </a:spcAft>
                        <a:tabLst>
                          <a:tab pos="180340" algn="l"/>
                          <a:tab pos="457200" algn="l"/>
                        </a:tabLst>
                      </a:pPr>
                      <a:r>
                        <a:rPr lang="en-US" sz="1600" u="sng" dirty="0">
                          <a:effectLst/>
                        </a:rPr>
                        <a:t>Working </a:t>
                      </a:r>
                      <a:r>
                        <a:rPr lang="en-US" sz="1600" u="sng" dirty="0" smtClean="0">
                          <a:effectLst/>
                        </a:rPr>
                        <a:t>length</a:t>
                      </a:r>
                      <a:r>
                        <a:rPr lang="en-US" sz="1600" dirty="0" smtClean="0">
                          <a:effectLst/>
                        </a:rPr>
                        <a:t> </a:t>
                      </a:r>
                      <a:r>
                        <a:rPr lang="en-US" sz="1600" dirty="0">
                          <a:effectLst/>
                        </a:rPr>
                        <a:t>is measured from the 0.042” transition on the proximal shaft (i.e. distal end of proximal shaft strain relief, aka “bump shaft”) to the distal tip of the catheter.</a:t>
                      </a:r>
                    </a:p>
                    <a:p>
                      <a:pPr marL="0" marR="0" algn="just">
                        <a:spcBef>
                          <a:spcPts val="0"/>
                        </a:spcBef>
                        <a:spcAft>
                          <a:spcPts val="0"/>
                        </a:spcAft>
                        <a:tabLst>
                          <a:tab pos="180340" algn="l"/>
                        </a:tabLst>
                      </a:pPr>
                      <a:r>
                        <a:rPr lang="en-US" sz="1600" dirty="0">
                          <a:effectLst/>
                        </a:rPr>
                        <a:t> </a:t>
                      </a:r>
                    </a:p>
                    <a:p>
                      <a:pPr marL="0" marR="0" algn="just">
                        <a:spcBef>
                          <a:spcPts val="0"/>
                        </a:spcBef>
                        <a:spcAft>
                          <a:spcPts val="0"/>
                        </a:spcAft>
                        <a:tabLst>
                          <a:tab pos="180340" algn="l"/>
                        </a:tabLst>
                      </a:pPr>
                      <a:r>
                        <a:rPr lang="en-US" sz="1600" dirty="0">
                          <a:effectLst/>
                        </a:rPr>
                        <a:t>Working Length: 150 cm +/- 2.5 cm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76" marR="46076" marT="0" marB="0" anchor="ctr"/>
                </a:tc>
                <a:extLst>
                  <a:ext uri="{0D108BD9-81ED-4DB2-BD59-A6C34878D82A}">
                    <a16:rowId xmlns:a16="http://schemas.microsoft.com/office/drawing/2014/main" val="10003"/>
                  </a:ext>
                </a:extLst>
              </a:tr>
            </a:tbl>
          </a:graphicData>
        </a:graphic>
      </p:graphicFrame>
      <p:sp>
        <p:nvSpPr>
          <p:cNvPr id="8" name="TextBox 7"/>
          <p:cNvSpPr txBox="1"/>
          <p:nvPr/>
        </p:nvSpPr>
        <p:spPr>
          <a:xfrm>
            <a:off x="1390283" y="6258629"/>
            <a:ext cx="5374105" cy="322614"/>
          </a:xfrm>
          <a:prstGeom prst="rect">
            <a:avLst/>
          </a:prstGeom>
        </p:spPr>
        <p:txBody>
          <a:bodyPr vert="horz" wrap="square" lIns="0" tIns="0" rIns="0" bIns="0" spcCol="432000" rtlCol="0">
            <a:noAutofit/>
          </a:bodyPr>
          <a:lstStyle/>
          <a:p>
            <a:r>
              <a:rPr lang="en-US" sz="1400" dirty="0" smtClean="0"/>
              <a:t>VLR202-1410.02</a:t>
            </a:r>
          </a:p>
        </p:txBody>
      </p:sp>
      <p:sp>
        <p:nvSpPr>
          <p:cNvPr id="2" name="Footer Placeholder 1"/>
          <p:cNvSpPr>
            <a:spLocks noGrp="1"/>
          </p:cNvSpPr>
          <p:nvPr>
            <p:ph type="ftr" sz="quarter" idx="3"/>
          </p:nvPr>
        </p:nvSpPr>
        <p:spPr/>
        <p:txBody>
          <a:bodyPr/>
          <a:lstStyle/>
          <a:p>
            <a:pPr algn="ctr"/>
            <a:r>
              <a:rPr lang="en-US" sz="1000" dirty="0" smtClean="0"/>
              <a:t>D00018229/A Internal Use Only Not for Distribution</a:t>
            </a:r>
            <a:endParaRPr lang="en-US" sz="1000" dirty="0"/>
          </a:p>
        </p:txBody>
      </p:sp>
    </p:spTree>
    <p:extLst>
      <p:ext uri="{BB962C8B-B14F-4D97-AF65-F5344CB8AC3E}">
        <p14:creationId xmlns:p14="http://schemas.microsoft.com/office/powerpoint/2010/main" val="511639190"/>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Product specifications </a:t>
            </a:r>
            <a:r>
              <a:rPr lang="en-US" dirty="0"/>
              <a:t>-</a:t>
            </a:r>
            <a:r>
              <a:rPr lang="en-US" dirty="0" smtClean="0"/>
              <a:t> catheter dimensions</a:t>
            </a:r>
            <a:endParaRPr lang="en-US" dirty="0"/>
          </a:p>
        </p:txBody>
      </p:sp>
      <p:sp>
        <p:nvSpPr>
          <p:cNvPr id="4" name="Slide Number Placeholder 3"/>
          <p:cNvSpPr>
            <a:spLocks noGrp="1"/>
          </p:cNvSpPr>
          <p:nvPr>
            <p:ph type="sldNum" sz="quarter" idx="4"/>
          </p:nvPr>
        </p:nvSpPr>
        <p:spPr/>
        <p:txBody>
          <a:bodyPr/>
          <a:lstStyle/>
          <a:p>
            <a:fld id="{81E1367A-7FBD-4BAF-B126-FE70491F3DA9}" type="slidenum">
              <a:rPr lang="en-US" smtClean="0"/>
              <a:t>14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18817219"/>
              </p:ext>
            </p:extLst>
          </p:nvPr>
        </p:nvGraphicFramePr>
        <p:xfrm>
          <a:off x="539552" y="2028518"/>
          <a:ext cx="7823051" cy="3108747"/>
        </p:xfrm>
        <a:graphic>
          <a:graphicData uri="http://schemas.openxmlformats.org/drawingml/2006/table">
            <a:tbl>
              <a:tblPr firstRow="1" firstCol="1" lastRow="1" lastCol="1" bandRow="1" bandCol="1">
                <a:tableStyleId>{5C22544A-7EE6-4342-B048-85BDC9FD1C3A}</a:tableStyleId>
              </a:tblPr>
              <a:tblGrid>
                <a:gridCol w="2160652">
                  <a:extLst>
                    <a:ext uri="{9D8B030D-6E8A-4147-A177-3AD203B41FA5}">
                      <a16:colId xmlns:a16="http://schemas.microsoft.com/office/drawing/2014/main" val="20000"/>
                    </a:ext>
                  </a:extLst>
                </a:gridCol>
                <a:gridCol w="5662399">
                  <a:extLst>
                    <a:ext uri="{9D8B030D-6E8A-4147-A177-3AD203B41FA5}">
                      <a16:colId xmlns:a16="http://schemas.microsoft.com/office/drawing/2014/main" val="20001"/>
                    </a:ext>
                  </a:extLst>
                </a:gridCol>
              </a:tblGrid>
              <a:tr h="682407">
                <a:tc gridSpan="2">
                  <a:txBody>
                    <a:bodyPr/>
                    <a:lstStyle/>
                    <a:p>
                      <a:pPr marL="0" marR="0" algn="l">
                        <a:spcBef>
                          <a:spcPts val="0"/>
                        </a:spcBef>
                        <a:spcAft>
                          <a:spcPts val="0"/>
                        </a:spcAft>
                        <a:tabLst>
                          <a:tab pos="180340" algn="l"/>
                        </a:tabLst>
                      </a:pPr>
                      <a:r>
                        <a:rPr lang="en-US" sz="2000" dirty="0">
                          <a:effectLst/>
                        </a:rPr>
                        <a:t>Marker </a:t>
                      </a:r>
                      <a:r>
                        <a:rPr lang="en-US" sz="2000" dirty="0" smtClean="0">
                          <a:effectLst/>
                        </a:rPr>
                        <a:t>bands</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606585">
                <a:tc>
                  <a:txBody>
                    <a:bodyPr/>
                    <a:lstStyle/>
                    <a:p>
                      <a:pPr marL="0" marR="0" algn="l">
                        <a:spcBef>
                          <a:spcPts val="0"/>
                        </a:spcBef>
                        <a:spcAft>
                          <a:spcPts val="0"/>
                        </a:spcAft>
                        <a:tabLst>
                          <a:tab pos="180340" algn="l"/>
                        </a:tabLst>
                      </a:pPr>
                      <a:r>
                        <a:rPr lang="en-US" sz="2000" dirty="0">
                          <a:effectLst/>
                        </a:rPr>
                        <a:t>Configuration</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 pos="1588770" algn="l"/>
                        </a:tabLst>
                      </a:pPr>
                      <a:r>
                        <a:rPr lang="en-US" sz="2000">
                          <a:effectLst/>
                        </a:rPr>
                        <a:t>3 markers; 10 mm between each marker</a:t>
                      </a:r>
                      <a:endParaRPr lang="en-US" sz="3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6585">
                <a:tc>
                  <a:txBody>
                    <a:bodyPr/>
                    <a:lstStyle/>
                    <a:p>
                      <a:pPr marL="0" marR="0" algn="l">
                        <a:spcBef>
                          <a:spcPts val="0"/>
                        </a:spcBef>
                        <a:spcAft>
                          <a:spcPts val="0"/>
                        </a:spcAft>
                        <a:tabLst>
                          <a:tab pos="180340" algn="l"/>
                        </a:tabLst>
                      </a:pPr>
                      <a:r>
                        <a:rPr lang="en-US" sz="2000">
                          <a:effectLst/>
                        </a:rPr>
                        <a:t>Material</a:t>
                      </a:r>
                      <a:endParaRPr lang="en-US" sz="3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 pos="1588770" algn="l"/>
                        </a:tabLst>
                      </a:pPr>
                      <a:r>
                        <a:rPr lang="en-US" sz="2000" dirty="0">
                          <a:effectLst/>
                        </a:rPr>
                        <a:t>90/10 </a:t>
                      </a:r>
                      <a:r>
                        <a:rPr lang="en-US" sz="2000" dirty="0" smtClean="0">
                          <a:effectLst/>
                        </a:rPr>
                        <a:t>Platinum/Iridium</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6585">
                <a:tc>
                  <a:txBody>
                    <a:bodyPr/>
                    <a:lstStyle/>
                    <a:p>
                      <a:pPr marL="0" marR="0" algn="l">
                        <a:spcBef>
                          <a:spcPts val="0"/>
                        </a:spcBef>
                        <a:spcAft>
                          <a:spcPts val="0"/>
                        </a:spcAft>
                        <a:tabLst>
                          <a:tab pos="180340" algn="l"/>
                        </a:tabLst>
                      </a:pPr>
                      <a:r>
                        <a:rPr lang="en-US" sz="2000">
                          <a:effectLst/>
                        </a:rPr>
                        <a:t>Length</a:t>
                      </a:r>
                      <a:endParaRPr lang="en-US" sz="3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 pos="1588770" algn="l"/>
                        </a:tabLst>
                      </a:pPr>
                      <a:r>
                        <a:rPr lang="en-US" sz="2000">
                          <a:effectLst/>
                        </a:rPr>
                        <a:t>0.039” +/- 0.004”</a:t>
                      </a:r>
                      <a:endParaRPr lang="en-US" sz="3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06585">
                <a:tc>
                  <a:txBody>
                    <a:bodyPr/>
                    <a:lstStyle/>
                    <a:p>
                      <a:pPr marL="0" marR="0" algn="l">
                        <a:spcBef>
                          <a:spcPts val="0"/>
                        </a:spcBef>
                        <a:spcAft>
                          <a:spcPts val="0"/>
                        </a:spcAft>
                        <a:tabLst>
                          <a:tab pos="180340" algn="l"/>
                        </a:tabLst>
                      </a:pPr>
                      <a:r>
                        <a:rPr lang="en-US" sz="2000">
                          <a:effectLst/>
                        </a:rPr>
                        <a:t>Diameter</a:t>
                      </a:r>
                      <a:endParaRPr lang="en-US" sz="3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 pos="1588770" algn="l"/>
                        </a:tabLst>
                      </a:pPr>
                      <a:r>
                        <a:rPr lang="en-US" sz="2000" dirty="0">
                          <a:effectLst/>
                        </a:rPr>
                        <a:t>0.022” ID; 0.0235” OD</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1347537" y="6170613"/>
            <a:ext cx="5374105" cy="322614"/>
          </a:xfrm>
          <a:prstGeom prst="rect">
            <a:avLst/>
          </a:prstGeom>
        </p:spPr>
        <p:txBody>
          <a:bodyPr vert="horz" wrap="square" lIns="0" tIns="0" rIns="0" bIns="0" spcCol="432000" rtlCol="0">
            <a:noAutofit/>
          </a:bodyPr>
          <a:lstStyle/>
          <a:p>
            <a:r>
              <a:rPr lang="en-US" sz="1400" dirty="0" smtClean="0"/>
              <a:t>VLR202-1410.02</a:t>
            </a:r>
          </a:p>
        </p:txBody>
      </p:sp>
      <p:sp>
        <p:nvSpPr>
          <p:cNvPr id="3" name="Footer Placeholder 2"/>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342507419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Product specifications - </a:t>
            </a:r>
            <a:r>
              <a:rPr lang="en-US" dirty="0"/>
              <a:t>i</a:t>
            </a:r>
            <a:r>
              <a:rPr lang="en-US" dirty="0" smtClean="0"/>
              <a:t>maging</a:t>
            </a:r>
            <a:endParaRPr lang="en-US" dirty="0"/>
          </a:p>
        </p:txBody>
      </p:sp>
      <p:sp>
        <p:nvSpPr>
          <p:cNvPr id="4" name="Slide Number Placeholder 3"/>
          <p:cNvSpPr>
            <a:spLocks noGrp="1"/>
          </p:cNvSpPr>
          <p:nvPr>
            <p:ph type="sldNum" sz="quarter" idx="4"/>
          </p:nvPr>
        </p:nvSpPr>
        <p:spPr/>
        <p:txBody>
          <a:bodyPr/>
          <a:lstStyle/>
          <a:p>
            <a:fld id="{81E1367A-7FBD-4BAF-B126-FE70491F3DA9}" type="slidenum">
              <a:rPr lang="en-US" smtClean="0"/>
              <a:t>15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39416595"/>
              </p:ext>
            </p:extLst>
          </p:nvPr>
        </p:nvGraphicFramePr>
        <p:xfrm>
          <a:off x="509588" y="1369175"/>
          <a:ext cx="8218776" cy="4621392"/>
        </p:xfrm>
        <a:graphic>
          <a:graphicData uri="http://schemas.openxmlformats.org/drawingml/2006/table">
            <a:tbl>
              <a:tblPr firstRow="1" firstCol="1" lastRow="1" lastCol="1" bandRow="1" bandCol="1">
                <a:tableStyleId>{5C22544A-7EE6-4342-B048-85BDC9FD1C3A}</a:tableStyleId>
              </a:tblPr>
              <a:tblGrid>
                <a:gridCol w="1956851">
                  <a:extLst>
                    <a:ext uri="{9D8B030D-6E8A-4147-A177-3AD203B41FA5}">
                      <a16:colId xmlns:a16="http://schemas.microsoft.com/office/drawing/2014/main" val="20000"/>
                    </a:ext>
                  </a:extLst>
                </a:gridCol>
                <a:gridCol w="6261925">
                  <a:extLst>
                    <a:ext uri="{9D8B030D-6E8A-4147-A177-3AD203B41FA5}">
                      <a16:colId xmlns:a16="http://schemas.microsoft.com/office/drawing/2014/main" val="20001"/>
                    </a:ext>
                  </a:extLst>
                </a:gridCol>
              </a:tblGrid>
              <a:tr h="506765">
                <a:tc>
                  <a:txBody>
                    <a:bodyPr/>
                    <a:lstStyle/>
                    <a:p>
                      <a:pPr marL="0" marR="0" algn="ctr">
                        <a:spcBef>
                          <a:spcPts val="0"/>
                        </a:spcBef>
                        <a:spcAft>
                          <a:spcPts val="0"/>
                        </a:spcAft>
                        <a:tabLst>
                          <a:tab pos="180340" algn="l"/>
                        </a:tabLst>
                      </a:pPr>
                      <a:r>
                        <a:rPr lang="en-US" sz="1600" dirty="0">
                          <a:effectLst/>
                        </a:rPr>
                        <a:t>Specification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80340" algn="l"/>
                        </a:tabLst>
                      </a:pPr>
                      <a:r>
                        <a:rPr lang="en-US" sz="1600" dirty="0">
                          <a:effectLst/>
                        </a:rPr>
                        <a:t>Requirement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80311">
                <a:tc>
                  <a:txBody>
                    <a:bodyPr/>
                    <a:lstStyle/>
                    <a:p>
                      <a:pPr marL="0" marR="0" algn="l">
                        <a:spcBef>
                          <a:spcPts val="0"/>
                        </a:spcBef>
                        <a:spcAft>
                          <a:spcPts val="0"/>
                        </a:spcAft>
                        <a:tabLst>
                          <a:tab pos="180340" algn="l"/>
                        </a:tabLst>
                      </a:pPr>
                      <a:r>
                        <a:rPr lang="en-US" sz="1600" dirty="0">
                          <a:effectLst/>
                        </a:rPr>
                        <a:t>Nominal </a:t>
                      </a:r>
                      <a:r>
                        <a:rPr lang="en-US" sz="1600" dirty="0" smtClean="0">
                          <a:effectLst/>
                        </a:rPr>
                        <a:t>operating </a:t>
                      </a:r>
                      <a:r>
                        <a:rPr lang="en-US" sz="1600" dirty="0">
                          <a:effectLst/>
                        </a:rPr>
                        <a:t>f</a:t>
                      </a:r>
                      <a:r>
                        <a:rPr lang="en-US" sz="1600" dirty="0" smtClean="0">
                          <a:effectLst/>
                        </a:rPr>
                        <a:t>requency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180340" algn="l"/>
                        </a:tabLst>
                      </a:pPr>
                      <a:r>
                        <a:rPr lang="en-US" sz="1600" dirty="0">
                          <a:effectLst/>
                        </a:rPr>
                        <a:t>20 MHz</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80311">
                <a:tc>
                  <a:txBody>
                    <a:bodyPr/>
                    <a:lstStyle/>
                    <a:p>
                      <a:pPr marL="0" marR="0" algn="l">
                        <a:spcBef>
                          <a:spcPts val="0"/>
                        </a:spcBef>
                        <a:spcAft>
                          <a:spcPts val="0"/>
                        </a:spcAft>
                        <a:tabLst>
                          <a:tab pos="180340" algn="l"/>
                        </a:tabLst>
                      </a:pPr>
                      <a:r>
                        <a:rPr lang="en-US" sz="1600" dirty="0">
                          <a:effectLst/>
                        </a:rPr>
                        <a:t>System </a:t>
                      </a:r>
                      <a:r>
                        <a:rPr lang="en-US" sz="1600" dirty="0" smtClean="0">
                          <a:effectLst/>
                        </a:rPr>
                        <a:t>echo </a:t>
                      </a:r>
                      <a:r>
                        <a:rPr lang="en-US" sz="1600" dirty="0" err="1" smtClean="0">
                          <a:effectLst/>
                        </a:rPr>
                        <a:t>Ssgnal</a:t>
                      </a:r>
                      <a:r>
                        <a:rPr lang="en-US" sz="1600" dirty="0" smtClean="0">
                          <a:effectLst/>
                        </a:rPr>
                        <a:t> </a:t>
                      </a:r>
                      <a:r>
                        <a:rPr lang="en-US" sz="1600" dirty="0">
                          <a:effectLst/>
                        </a:rPr>
                        <a:t>b</a:t>
                      </a:r>
                      <a:r>
                        <a:rPr lang="en-US" sz="1600" dirty="0" smtClean="0">
                          <a:effectLst/>
                        </a:rPr>
                        <a:t>andwidth </a:t>
                      </a:r>
                      <a:r>
                        <a:rPr lang="en-US" sz="1600" dirty="0">
                          <a:effectLst/>
                        </a:rPr>
                        <a:t>l</a:t>
                      </a:r>
                      <a:r>
                        <a:rPr lang="en-US" sz="1600" dirty="0" smtClean="0">
                          <a:effectLst/>
                        </a:rPr>
                        <a:t>imits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Lst>
                      </a:pPr>
                      <a:r>
                        <a:rPr lang="en-US" sz="1600">
                          <a:effectLst/>
                        </a:rPr>
                        <a:t>15-25 MHz</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160623">
                <a:tc>
                  <a:txBody>
                    <a:bodyPr/>
                    <a:lstStyle/>
                    <a:p>
                      <a:pPr marL="0" marR="0" algn="l">
                        <a:spcBef>
                          <a:spcPts val="0"/>
                        </a:spcBef>
                        <a:spcAft>
                          <a:spcPts val="0"/>
                        </a:spcAft>
                        <a:tabLst>
                          <a:tab pos="180340" algn="l"/>
                        </a:tabLst>
                      </a:pPr>
                      <a:r>
                        <a:rPr lang="en-US" sz="1600" dirty="0">
                          <a:effectLst/>
                        </a:rPr>
                        <a:t>Near </a:t>
                      </a:r>
                      <a:r>
                        <a:rPr lang="en-US" sz="1600" dirty="0" smtClean="0">
                          <a:effectLst/>
                        </a:rPr>
                        <a:t>field </a:t>
                      </a:r>
                      <a:r>
                        <a:rPr lang="en-US" sz="1600" dirty="0">
                          <a:effectLst/>
                        </a:rPr>
                        <a:t>r</a:t>
                      </a:r>
                      <a:r>
                        <a:rPr lang="en-US" sz="1600" dirty="0" smtClean="0">
                          <a:effectLst/>
                        </a:rPr>
                        <a:t>esolution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 pos="1303020" algn="l"/>
                        </a:tabLst>
                      </a:pPr>
                      <a:r>
                        <a:rPr lang="en-US" sz="1600" dirty="0">
                          <a:effectLst/>
                        </a:rPr>
                        <a:t>Azimuth: 	≤ 0.30 mm full width half maximum @ 1.5 mm</a:t>
                      </a:r>
                      <a:endParaRPr lang="en-US" sz="2400" dirty="0">
                        <a:effectLst/>
                      </a:endParaRPr>
                    </a:p>
                    <a:p>
                      <a:pPr marL="0" marR="0" algn="just">
                        <a:spcBef>
                          <a:spcPts val="0"/>
                        </a:spcBef>
                        <a:spcAft>
                          <a:spcPts val="0"/>
                        </a:spcAft>
                        <a:tabLst>
                          <a:tab pos="180340" algn="l"/>
                          <a:tab pos="1303020" algn="l"/>
                        </a:tabLst>
                      </a:pPr>
                      <a:r>
                        <a:rPr lang="en-US" sz="1600" dirty="0">
                          <a:effectLst/>
                        </a:rPr>
                        <a:t>Axial: 	≤ 0.18 mm full width half maximum @ 1.5 mm</a:t>
                      </a:r>
                      <a:endParaRPr lang="en-US" sz="2400" dirty="0">
                        <a:effectLst/>
                      </a:endParaRPr>
                    </a:p>
                    <a:p>
                      <a:pPr marL="0" marR="0" algn="just">
                        <a:spcBef>
                          <a:spcPts val="0"/>
                        </a:spcBef>
                        <a:spcAft>
                          <a:spcPts val="0"/>
                        </a:spcAft>
                        <a:tabLst>
                          <a:tab pos="180340" algn="l"/>
                          <a:tab pos="1303020" algn="l"/>
                        </a:tabLst>
                      </a:pPr>
                      <a:r>
                        <a:rPr lang="en-US" sz="1600" dirty="0">
                          <a:effectLst/>
                        </a:rPr>
                        <a:t>Out of </a:t>
                      </a:r>
                      <a:r>
                        <a:rPr lang="en-US" sz="1600" dirty="0" smtClean="0">
                          <a:effectLst/>
                        </a:rPr>
                        <a:t>plane</a:t>
                      </a:r>
                      <a:r>
                        <a:rPr lang="en-US" sz="1600" dirty="0">
                          <a:effectLst/>
                        </a:rPr>
                        <a:t>: 	≤ 0.55 mm full width half maximum @ 1.5 mm</a:t>
                      </a:r>
                      <a:endParaRPr lang="en-US" sz="2400" dirty="0">
                        <a:effectLst/>
                      </a:endParaRPr>
                    </a:p>
                    <a:p>
                      <a:pPr marL="0" marR="0" algn="just">
                        <a:spcBef>
                          <a:spcPts val="0"/>
                        </a:spcBef>
                        <a:spcAft>
                          <a:spcPts val="0"/>
                        </a:spcAft>
                        <a:tabLst>
                          <a:tab pos="180340" algn="l"/>
                          <a:tab pos="1303020" algn="l"/>
                        </a:tabLst>
                      </a:pPr>
                      <a:r>
                        <a:rPr lang="en-US" sz="1600" dirty="0">
                          <a:effectLst/>
                        </a:rPr>
                        <a:t>Display </a:t>
                      </a:r>
                      <a:r>
                        <a:rPr lang="en-US" sz="1600" dirty="0" smtClean="0">
                          <a:effectLst/>
                        </a:rPr>
                        <a:t>field </a:t>
                      </a:r>
                      <a:r>
                        <a:rPr lang="en-US" sz="1600" dirty="0">
                          <a:effectLst/>
                        </a:rPr>
                        <a:t>of </a:t>
                      </a:r>
                      <a:r>
                        <a:rPr lang="en-US" sz="1600" dirty="0" smtClean="0">
                          <a:effectLst/>
                        </a:rPr>
                        <a:t>view</a:t>
                      </a:r>
                      <a:r>
                        <a:rPr lang="en-US" sz="1600" dirty="0">
                          <a:effectLst/>
                        </a:rPr>
                        <a:t>: </a:t>
                      </a:r>
                      <a:r>
                        <a:rPr lang="en-US" sz="1600" dirty="0" smtClean="0">
                          <a:effectLst/>
                        </a:rPr>
                        <a:t>20 </a:t>
                      </a:r>
                      <a:r>
                        <a:rPr lang="en-US" sz="1600" dirty="0">
                          <a:effectLst/>
                        </a:rPr>
                        <a:t>mm max </a:t>
                      </a:r>
                      <a:r>
                        <a:rPr lang="en-US" sz="1600" dirty="0" smtClean="0">
                          <a:effectLst/>
                        </a:rPr>
                        <a:t>s5 and Core </a:t>
                      </a:r>
                      <a:r>
                        <a:rPr lang="en-US" sz="1600" dirty="0">
                          <a:effectLst/>
                        </a:rPr>
                        <a:t>systems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5234">
                <a:tc>
                  <a:txBody>
                    <a:bodyPr/>
                    <a:lstStyle/>
                    <a:p>
                      <a:pPr marL="0" marR="0" algn="l">
                        <a:spcBef>
                          <a:spcPts val="0"/>
                        </a:spcBef>
                        <a:spcAft>
                          <a:spcPts val="0"/>
                        </a:spcAft>
                        <a:tabLst>
                          <a:tab pos="180340" algn="l"/>
                        </a:tabLst>
                      </a:pPr>
                      <a:r>
                        <a:rPr lang="en-US" sz="1600" dirty="0">
                          <a:effectLst/>
                        </a:rPr>
                        <a:t>Dynamic </a:t>
                      </a:r>
                      <a:r>
                        <a:rPr lang="en-US" sz="1600" dirty="0" smtClean="0">
                          <a:effectLst/>
                        </a:rPr>
                        <a:t>range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Lst>
                      </a:pPr>
                      <a:r>
                        <a:rPr lang="en-US" sz="1600" dirty="0">
                          <a:effectLst/>
                        </a:rPr>
                        <a:t>≥ 45 dB (as measured on system)</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5234">
                <a:tc>
                  <a:txBody>
                    <a:bodyPr/>
                    <a:lstStyle/>
                    <a:p>
                      <a:pPr marL="0" marR="0" algn="l">
                        <a:spcBef>
                          <a:spcPts val="0"/>
                        </a:spcBef>
                        <a:spcAft>
                          <a:spcPts val="0"/>
                        </a:spcAft>
                        <a:tabLst>
                          <a:tab pos="180340" algn="l"/>
                        </a:tabLst>
                      </a:pPr>
                      <a:r>
                        <a:rPr lang="en-US" sz="1600" dirty="0">
                          <a:effectLst/>
                        </a:rPr>
                        <a:t>Frame </a:t>
                      </a:r>
                      <a:r>
                        <a:rPr lang="en-US" sz="1600" dirty="0" smtClean="0">
                          <a:effectLst/>
                        </a:rPr>
                        <a:t>rate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Lst>
                      </a:pPr>
                      <a:r>
                        <a:rPr lang="en-US" sz="1600" dirty="0">
                          <a:effectLst/>
                        </a:rPr>
                        <a:t>30 frames/sec maximum</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5234">
                <a:tc>
                  <a:txBody>
                    <a:bodyPr/>
                    <a:lstStyle/>
                    <a:p>
                      <a:pPr marL="0" marR="0" algn="l">
                        <a:spcBef>
                          <a:spcPts val="0"/>
                        </a:spcBef>
                        <a:spcAft>
                          <a:spcPts val="0"/>
                        </a:spcAft>
                        <a:tabLst>
                          <a:tab pos="180340" algn="l"/>
                        </a:tabLst>
                      </a:pPr>
                      <a:r>
                        <a:rPr lang="en-US" sz="1600" dirty="0">
                          <a:effectLst/>
                        </a:rPr>
                        <a:t>Focus </a:t>
                      </a:r>
                      <a:r>
                        <a:rPr lang="en-US" sz="1600" dirty="0" smtClean="0">
                          <a:effectLst/>
                        </a:rPr>
                        <a:t>method</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Lst>
                      </a:pPr>
                      <a:r>
                        <a:rPr lang="en-US" sz="1600" dirty="0">
                          <a:effectLst/>
                        </a:rPr>
                        <a:t>Synthetic </a:t>
                      </a:r>
                      <a:r>
                        <a:rPr lang="en-US" sz="1600" dirty="0" smtClean="0">
                          <a:effectLst/>
                        </a:rPr>
                        <a:t>aperture </a:t>
                      </a:r>
                      <a:r>
                        <a:rPr lang="en-US" sz="1600" dirty="0">
                          <a:effectLst/>
                        </a:rPr>
                        <a:t>a</a:t>
                      </a:r>
                      <a:r>
                        <a:rPr lang="en-US" sz="1600" dirty="0" smtClean="0">
                          <a:effectLst/>
                        </a:rPr>
                        <a:t>rray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83593">
                <a:tc>
                  <a:txBody>
                    <a:bodyPr/>
                    <a:lstStyle/>
                    <a:p>
                      <a:pPr marL="0" marR="0" algn="l">
                        <a:spcBef>
                          <a:spcPts val="0"/>
                        </a:spcBef>
                        <a:spcAft>
                          <a:spcPts val="0"/>
                        </a:spcAft>
                        <a:tabLst>
                          <a:tab pos="180340" algn="l"/>
                        </a:tabLst>
                      </a:pPr>
                      <a:r>
                        <a:rPr lang="en-US" sz="1600" dirty="0" err="1">
                          <a:effectLst/>
                        </a:rPr>
                        <a:t>ChromaFlo</a:t>
                      </a:r>
                      <a:r>
                        <a:rPr lang="en-US" sz="1600" dirty="0">
                          <a:effectLst/>
                        </a:rPr>
                        <a:t> </a:t>
                      </a:r>
                      <a:r>
                        <a:rPr lang="en-US" sz="1600" dirty="0" smtClean="0">
                          <a:effectLst/>
                        </a:rPr>
                        <a:t>compatibility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80340" algn="l"/>
                        </a:tabLst>
                      </a:pPr>
                      <a:r>
                        <a:rPr lang="en-US" sz="1600" dirty="0">
                          <a:effectLst/>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8" name="TextBox 7"/>
          <p:cNvSpPr txBox="1"/>
          <p:nvPr/>
        </p:nvSpPr>
        <p:spPr>
          <a:xfrm>
            <a:off x="1347537" y="6173651"/>
            <a:ext cx="5374105" cy="322614"/>
          </a:xfrm>
          <a:prstGeom prst="rect">
            <a:avLst/>
          </a:prstGeom>
        </p:spPr>
        <p:txBody>
          <a:bodyPr vert="horz" wrap="square" lIns="0" tIns="0" rIns="0" bIns="0" spcCol="432000" rtlCol="0">
            <a:noAutofit/>
          </a:bodyPr>
          <a:lstStyle/>
          <a:p>
            <a:r>
              <a:rPr lang="en-US" sz="1400" dirty="0" smtClean="0"/>
              <a:t>VLR202-1410.02</a:t>
            </a:r>
          </a:p>
        </p:txBody>
      </p:sp>
      <p:sp>
        <p:nvSpPr>
          <p:cNvPr id="3" name="Footer Placeholder 2"/>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102261378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Visions PV .014P RX:</a:t>
            </a:r>
          </a:p>
          <a:p>
            <a:r>
              <a:rPr lang="en-US" dirty="0"/>
              <a:t>p</a:t>
            </a:r>
            <a:r>
              <a:rPr lang="en-US" dirty="0" smtClean="0"/>
              <a:t>roduct positioning</a:t>
            </a:r>
            <a:endParaRPr lang="en-US" dirty="0"/>
          </a:p>
        </p:txBody>
      </p:sp>
      <p:sp>
        <p:nvSpPr>
          <p:cNvPr id="4" name="Slide Number Placeholder 3"/>
          <p:cNvSpPr>
            <a:spLocks noGrp="1"/>
          </p:cNvSpPr>
          <p:nvPr>
            <p:ph type="sldNum" sz="quarter" idx="4294967295"/>
          </p:nvPr>
        </p:nvSpPr>
        <p:spPr>
          <a:xfrm>
            <a:off x="0" y="6465888"/>
            <a:ext cx="266700" cy="201612"/>
          </a:xfrm>
        </p:spPr>
        <p:txBody>
          <a:bodyPr/>
          <a:lstStyle/>
          <a:p>
            <a:fld id="{81E1367A-7FBD-4BAF-B126-FE70491F3DA9}" type="slidenum">
              <a:rPr lang="en-US" smtClean="0"/>
              <a:t>16</a:t>
            </a:fld>
            <a:endParaRPr lang="en-US" dirty="0"/>
          </a:p>
        </p:txBody>
      </p:sp>
      <p:sp>
        <p:nvSpPr>
          <p:cNvPr id="8" name="Footer Placeholder 1"/>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1146448987"/>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 product </a:t>
            </a:r>
            <a:r>
              <a:rPr lang="en-US" dirty="0"/>
              <a:t>o</a:t>
            </a:r>
            <a:r>
              <a:rPr lang="en-US" dirty="0" smtClean="0"/>
              <a:t>ffering</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17</a:t>
            </a:fld>
            <a:endParaRPr lang="en-US" dirty="0"/>
          </a:p>
        </p:txBody>
      </p:sp>
      <p:sp>
        <p:nvSpPr>
          <p:cNvPr id="6" name="Footer Placeholder 3"/>
          <p:cNvSpPr>
            <a:spLocks noGrp="1"/>
          </p:cNvSpPr>
          <p:nvPr>
            <p:ph type="ftr" sz="quarter" idx="3"/>
          </p:nvPr>
        </p:nvSpPr>
        <p:spPr>
          <a:xfrm>
            <a:off x="2469424" y="6493227"/>
            <a:ext cx="3215824" cy="144000"/>
          </a:xfrm>
        </p:spPr>
        <p:txBody>
          <a:bodyPr/>
          <a:lstStyle/>
          <a:p>
            <a:pPr algn="ctr"/>
            <a:r>
              <a:rPr lang="en-US" sz="1000" smtClean="0"/>
              <a:t>D00018229/A Internal Use Only Not for Distribution</a:t>
            </a:r>
            <a:endParaRPr lang="en-US" sz="1000" dirty="0"/>
          </a:p>
        </p:txBody>
      </p:sp>
      <p:pic>
        <p:nvPicPr>
          <p:cNvPr id="7" name="Picture 6"/>
          <p:cNvPicPr>
            <a:picLocks noChangeAspect="1"/>
          </p:cNvPicPr>
          <p:nvPr/>
        </p:nvPicPr>
        <p:blipFill>
          <a:blip r:embed="rId2"/>
          <a:stretch>
            <a:fillRect/>
          </a:stretch>
        </p:blipFill>
        <p:spPr>
          <a:xfrm>
            <a:off x="4756356" y="1157958"/>
            <a:ext cx="3848092" cy="1895208"/>
          </a:xfrm>
          <a:prstGeom prst="rect">
            <a:avLst/>
          </a:prstGeom>
        </p:spPr>
      </p:pic>
      <p:sp>
        <p:nvSpPr>
          <p:cNvPr id="8" name="TextBox 7"/>
          <p:cNvSpPr txBox="1"/>
          <p:nvPr/>
        </p:nvSpPr>
        <p:spPr>
          <a:xfrm>
            <a:off x="538158" y="1458000"/>
            <a:ext cx="3456122" cy="1844298"/>
          </a:xfrm>
          <a:prstGeom prst="rect">
            <a:avLst/>
          </a:prstGeom>
        </p:spPr>
        <p:txBody>
          <a:bodyPr vert="horz" wrap="square" lIns="0" tIns="0" rIns="0" bIns="0" spcCol="432000" rtlCol="0">
            <a:noAutofit/>
          </a:bodyPr>
          <a:lstStyle/>
          <a:p>
            <a:r>
              <a:rPr lang="en-US" sz="2000" b="1" dirty="0"/>
              <a:t>Visions PV .014P RX</a:t>
            </a:r>
          </a:p>
          <a:p>
            <a:r>
              <a:rPr lang="en-US" sz="2000" b="1" dirty="0"/>
              <a:t>digital IVUS catheter</a:t>
            </a:r>
          </a:p>
          <a:p>
            <a:r>
              <a:rPr lang="en-US" sz="2000" dirty="0"/>
              <a:t>is </a:t>
            </a:r>
            <a:r>
              <a:rPr lang="en-US" sz="2000" dirty="0" smtClean="0"/>
              <a:t>specifically designed </a:t>
            </a:r>
            <a:r>
              <a:rPr lang="en-US" sz="2000" dirty="0"/>
              <a:t>for peripheral use</a:t>
            </a:r>
            <a:endParaRPr lang="en-US" sz="2000" dirty="0" smtClean="0"/>
          </a:p>
        </p:txBody>
      </p:sp>
      <p:pic>
        <p:nvPicPr>
          <p:cNvPr id="10" name="Picture 9" descr="PV104RX_Caths.png"/>
          <p:cNvPicPr>
            <a:picLocks noChangeAspect="1"/>
          </p:cNvPicPr>
          <p:nvPr/>
        </p:nvPicPr>
        <p:blipFill rotWithShape="1">
          <a:blip r:embed="rId3" cstate="print">
            <a:extLst>
              <a:ext uri="{28A0092B-C50C-407E-A947-70E740481C1C}">
                <a14:useLocalDpi xmlns:a14="http://schemas.microsoft.com/office/drawing/2010/main" val="0"/>
              </a:ext>
            </a:extLst>
          </a:blip>
          <a:srcRect l="-2" t="-1241" r="19415" b="428"/>
          <a:stretch/>
        </p:blipFill>
        <p:spPr>
          <a:xfrm>
            <a:off x="538158" y="2967573"/>
            <a:ext cx="3290071" cy="2856923"/>
          </a:xfrm>
          <a:prstGeom prst="rect">
            <a:avLst/>
          </a:prstGeom>
        </p:spPr>
      </p:pic>
      <p:sp>
        <p:nvSpPr>
          <p:cNvPr id="11" name="TextBox 10"/>
          <p:cNvSpPr txBox="1"/>
          <p:nvPr/>
        </p:nvSpPr>
        <p:spPr>
          <a:xfrm>
            <a:off x="4790408" y="3887193"/>
            <a:ext cx="3814040" cy="1937304"/>
          </a:xfrm>
          <a:prstGeom prst="rect">
            <a:avLst/>
          </a:prstGeom>
        </p:spPr>
        <p:txBody>
          <a:bodyPr vert="horz" wrap="square" lIns="0" tIns="0" rIns="0" bIns="0" spcCol="432000" rtlCol="0">
            <a:noAutofit/>
          </a:bodyPr>
          <a:lstStyle/>
          <a:p>
            <a:r>
              <a:rPr lang="en-US" dirty="0"/>
              <a:t>The Visions PV .014P RX has a </a:t>
            </a:r>
            <a:r>
              <a:rPr lang="en-US" dirty="0" smtClean="0"/>
              <a:t>55% </a:t>
            </a:r>
            <a:r>
              <a:rPr lang="en-US" dirty="0"/>
              <a:t>stiffer shaft than Eagle Eye Platinum and PV .</a:t>
            </a:r>
            <a:r>
              <a:rPr lang="en-US" dirty="0" smtClean="0"/>
              <a:t>014P to </a:t>
            </a:r>
            <a:r>
              <a:rPr lang="en-US" dirty="0"/>
              <a:t>facilitate greater </a:t>
            </a:r>
            <a:r>
              <a:rPr lang="en-US" dirty="0" err="1"/>
              <a:t>pushability</a:t>
            </a:r>
            <a:r>
              <a:rPr lang="en-US" dirty="0"/>
              <a:t> while preserving the equivalent level of </a:t>
            </a:r>
            <a:r>
              <a:rPr lang="en-US" dirty="0" smtClean="0"/>
              <a:t>trackability.</a:t>
            </a:r>
            <a:r>
              <a:rPr lang="en-US" baseline="30000" dirty="0" smtClean="0"/>
              <a:t>1</a:t>
            </a:r>
            <a:endParaRPr lang="en-US" baseline="30000" dirty="0"/>
          </a:p>
        </p:txBody>
      </p:sp>
      <p:sp>
        <p:nvSpPr>
          <p:cNvPr id="12" name="TextBox 11"/>
          <p:cNvSpPr txBox="1"/>
          <p:nvPr/>
        </p:nvSpPr>
        <p:spPr>
          <a:xfrm>
            <a:off x="1004963" y="6118835"/>
            <a:ext cx="7333125" cy="216977"/>
          </a:xfrm>
          <a:prstGeom prst="rect">
            <a:avLst/>
          </a:prstGeom>
        </p:spPr>
        <p:txBody>
          <a:bodyPr vert="horz" wrap="square" lIns="0" tIns="0" rIns="0" bIns="0" spcCol="432000" rtlCol="0">
            <a:noAutofit/>
          </a:bodyPr>
          <a:lstStyle/>
          <a:p>
            <a:r>
              <a:rPr lang="en-US" sz="1000" dirty="0" smtClean="0"/>
              <a:t>1. </a:t>
            </a:r>
            <a:r>
              <a:rPr lang="en-US" sz="1000" dirty="0"/>
              <a:t>N=15 Data on File at </a:t>
            </a:r>
            <a:r>
              <a:rPr lang="en-US" sz="1000" dirty="0" smtClean="0"/>
              <a:t>Philips. </a:t>
            </a:r>
            <a:r>
              <a:rPr lang="en-US" sz="1000" dirty="0" err="1"/>
              <a:t>Windchill</a:t>
            </a:r>
            <a:r>
              <a:rPr lang="en-US" sz="1000" dirty="0"/>
              <a:t> Report #209-0205.08</a:t>
            </a:r>
            <a:endParaRPr lang="en-US" sz="1000" dirty="0" smtClean="0"/>
          </a:p>
        </p:txBody>
      </p:sp>
    </p:spTree>
    <p:extLst>
      <p:ext uri="{BB962C8B-B14F-4D97-AF65-F5344CB8AC3E}">
        <p14:creationId xmlns:p14="http://schemas.microsoft.com/office/powerpoint/2010/main" val="291002953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 = increased </a:t>
            </a:r>
            <a:r>
              <a:rPr lang="en-US" dirty="0"/>
              <a:t>s</a:t>
            </a:r>
            <a:r>
              <a:rPr lang="en-US" dirty="0" smtClean="0"/>
              <a:t>tiffness</a:t>
            </a:r>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19058817"/>
              </p:ext>
            </p:extLst>
          </p:nvPr>
        </p:nvGraphicFramePr>
        <p:xfrm>
          <a:off x="539552" y="1228436"/>
          <a:ext cx="8064896" cy="493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p:txBody>
          <a:bodyPr/>
          <a:lstStyle/>
          <a:p>
            <a:pPr algn="ctr"/>
            <a:r>
              <a:rPr lang="en-US" sz="1000" smtClean="0"/>
              <a:t>D00018229/A Internal Use Only Not for Distribution</a:t>
            </a:r>
            <a:endParaRPr lang="en-US" sz="1000" dirty="0"/>
          </a:p>
        </p:txBody>
      </p:sp>
      <p:sp>
        <p:nvSpPr>
          <p:cNvPr id="6" name="TextBox 5"/>
          <p:cNvSpPr txBox="1"/>
          <p:nvPr/>
        </p:nvSpPr>
        <p:spPr>
          <a:xfrm>
            <a:off x="1083733" y="6165117"/>
            <a:ext cx="5334000" cy="400110"/>
          </a:xfrm>
          <a:prstGeom prst="rect">
            <a:avLst/>
          </a:prstGeom>
          <a:noFill/>
        </p:spPr>
        <p:txBody>
          <a:bodyPr wrap="square" rtlCol="0">
            <a:spAutoFit/>
          </a:bodyPr>
          <a:lstStyle/>
          <a:p>
            <a:r>
              <a:rPr lang="en-US" sz="1000" dirty="0" smtClean="0"/>
              <a:t>*N=15 Data on file at Philips Corporation.  </a:t>
            </a:r>
            <a:r>
              <a:rPr lang="en-US" sz="1000" dirty="0" err="1" smtClean="0"/>
              <a:t>Windchill</a:t>
            </a:r>
            <a:r>
              <a:rPr lang="en-US" sz="1000" dirty="0" smtClean="0"/>
              <a:t> Report #209-0205.08</a:t>
            </a:r>
          </a:p>
          <a:p>
            <a:pPr algn="ctr"/>
            <a:endParaRPr lang="en-US" sz="1000" dirty="0"/>
          </a:p>
        </p:txBody>
      </p:sp>
    </p:spTree>
    <p:extLst>
      <p:ext uri="{BB962C8B-B14F-4D97-AF65-F5344CB8AC3E}">
        <p14:creationId xmlns:p14="http://schemas.microsoft.com/office/powerpoint/2010/main" val="1228744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 = increased </a:t>
            </a:r>
            <a:r>
              <a:rPr lang="en-US" dirty="0" err="1" smtClean="0"/>
              <a:t>pushability</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19</a:t>
            </a:fld>
            <a:endParaRPr lang="en-US" dirty="0"/>
          </a:p>
        </p:txBody>
      </p:sp>
      <p:sp>
        <p:nvSpPr>
          <p:cNvPr id="9" name="TextBox 8"/>
          <p:cNvSpPr txBox="1"/>
          <p:nvPr/>
        </p:nvSpPr>
        <p:spPr>
          <a:xfrm>
            <a:off x="2917370" y="2478508"/>
            <a:ext cx="1066801" cy="276999"/>
          </a:xfrm>
          <a:prstGeom prst="rect">
            <a:avLst/>
          </a:prstGeom>
          <a:noFill/>
        </p:spPr>
        <p:txBody>
          <a:bodyPr wrap="square" rtlCol="0">
            <a:spAutoFit/>
          </a:bodyPr>
          <a:lstStyle/>
          <a:p>
            <a:pPr algn="ctr"/>
            <a:r>
              <a:rPr lang="en-US" sz="1200" b="1" dirty="0" smtClean="0">
                <a:solidFill>
                  <a:schemeClr val="bg1"/>
                </a:solidFill>
              </a:rPr>
              <a:t>PV.018</a:t>
            </a:r>
            <a:endParaRPr lang="en-US" sz="1200" b="1" dirty="0">
              <a:solidFill>
                <a:schemeClr val="bg1"/>
              </a:solidFill>
            </a:endParaRPr>
          </a:p>
        </p:txBody>
      </p:sp>
      <p:sp>
        <p:nvSpPr>
          <p:cNvPr id="10" name="TextBox 9"/>
          <p:cNvSpPr txBox="1"/>
          <p:nvPr/>
        </p:nvSpPr>
        <p:spPr>
          <a:xfrm>
            <a:off x="3984171" y="2187210"/>
            <a:ext cx="1066800" cy="276999"/>
          </a:xfrm>
          <a:prstGeom prst="rect">
            <a:avLst/>
          </a:prstGeom>
          <a:noFill/>
        </p:spPr>
        <p:txBody>
          <a:bodyPr wrap="square" rtlCol="0">
            <a:spAutoFit/>
          </a:bodyPr>
          <a:lstStyle/>
          <a:p>
            <a:pPr algn="ctr"/>
            <a:r>
              <a:rPr lang="en-US" sz="1200" b="1" dirty="0" smtClean="0">
                <a:solidFill>
                  <a:schemeClr val="bg1"/>
                </a:solidFill>
              </a:rPr>
              <a:t>PV.014P RX</a:t>
            </a:r>
            <a:endParaRPr lang="en-US" sz="1200" b="1" dirty="0">
              <a:solidFill>
                <a:schemeClr val="bg1"/>
              </a:solidFill>
            </a:endParaRPr>
          </a:p>
        </p:txBody>
      </p:sp>
      <p:sp>
        <p:nvSpPr>
          <p:cNvPr id="11" name="TextBox 10"/>
          <p:cNvSpPr txBox="1"/>
          <p:nvPr/>
        </p:nvSpPr>
        <p:spPr>
          <a:xfrm>
            <a:off x="1817914" y="3166805"/>
            <a:ext cx="1143000" cy="276999"/>
          </a:xfrm>
          <a:prstGeom prst="rect">
            <a:avLst/>
          </a:prstGeom>
          <a:noFill/>
        </p:spPr>
        <p:txBody>
          <a:bodyPr wrap="square" rtlCol="0">
            <a:spAutoFit/>
          </a:bodyPr>
          <a:lstStyle/>
          <a:p>
            <a:pPr algn="ctr"/>
            <a:r>
              <a:rPr lang="en-US" sz="1200" b="1" dirty="0" smtClean="0">
                <a:solidFill>
                  <a:schemeClr val="bg1"/>
                </a:solidFill>
              </a:rPr>
              <a:t>EEP</a:t>
            </a:r>
            <a:endParaRPr lang="en-US" sz="1200" b="1" dirty="0">
              <a:solidFill>
                <a:schemeClr val="bg1"/>
              </a:solidFill>
            </a:endParaRPr>
          </a:p>
        </p:txBody>
      </p:sp>
      <p:sp>
        <p:nvSpPr>
          <p:cNvPr id="12" name="TextBox 11"/>
          <p:cNvSpPr txBox="1"/>
          <p:nvPr/>
        </p:nvSpPr>
        <p:spPr>
          <a:xfrm rot="20581138">
            <a:off x="2121092" y="4075744"/>
            <a:ext cx="3002232" cy="307777"/>
          </a:xfrm>
          <a:prstGeom prst="rect">
            <a:avLst/>
          </a:prstGeom>
          <a:noFill/>
        </p:spPr>
        <p:txBody>
          <a:bodyPr wrap="none" rtlCol="0">
            <a:spAutoFit/>
          </a:bodyPr>
          <a:lstStyle/>
          <a:p>
            <a:r>
              <a:rPr lang="en-US" sz="1400" b="1" dirty="0" smtClean="0">
                <a:solidFill>
                  <a:schemeClr val="bg1"/>
                </a:solidFill>
              </a:rPr>
              <a:t>PV .014P RX 50% stiffer than PV .014P</a:t>
            </a:r>
            <a:endParaRPr lang="en-US" sz="1400" b="1" dirty="0">
              <a:solidFill>
                <a:schemeClr val="bg1"/>
              </a:solidFill>
            </a:endParaRPr>
          </a:p>
        </p:txBody>
      </p:sp>
      <p:sp>
        <p:nvSpPr>
          <p:cNvPr id="14" name="TextBox 13"/>
          <p:cNvSpPr txBox="1"/>
          <p:nvPr/>
        </p:nvSpPr>
        <p:spPr>
          <a:xfrm>
            <a:off x="457200" y="5555792"/>
            <a:ext cx="8229600" cy="641933"/>
          </a:xfrm>
          <a:prstGeom prst="rect">
            <a:avLst/>
          </a:prstGeom>
          <a:noFill/>
          <a:ln>
            <a:noFill/>
          </a:ln>
        </p:spPr>
        <p:txBody>
          <a:bodyPr wrap="square" rtlCol="0">
            <a:noAutofit/>
          </a:bodyPr>
          <a:lstStyle/>
          <a:p>
            <a:pPr algn="just"/>
            <a:r>
              <a:rPr lang="en-US" sz="1600" dirty="0" smtClean="0"/>
              <a:t>When comparing the stiffness, the proximal stiffness of the PV .014P RX is </a:t>
            </a:r>
            <a:r>
              <a:rPr lang="en-US" sz="1600" b="1" dirty="0" smtClean="0"/>
              <a:t>55% stiffer than EEP and PV .014P</a:t>
            </a:r>
            <a:r>
              <a:rPr lang="en-US" sz="1600" dirty="0" smtClean="0"/>
              <a:t> and is </a:t>
            </a:r>
            <a:r>
              <a:rPr lang="en-US" sz="1600" b="1" dirty="0" smtClean="0"/>
              <a:t>statistically equivalent to that of PV .018</a:t>
            </a:r>
            <a:r>
              <a:rPr lang="en-US" sz="1600" dirty="0" smtClean="0"/>
              <a:t>.</a:t>
            </a:r>
          </a:p>
        </p:txBody>
      </p:sp>
      <p:graphicFrame>
        <p:nvGraphicFramePr>
          <p:cNvPr id="15" name="Content Placeholder 3"/>
          <p:cNvGraphicFramePr>
            <a:graphicFrameLocks/>
          </p:cNvGraphicFramePr>
          <p:nvPr>
            <p:extLst>
              <p:ext uri="{D42A27DB-BD31-4B8C-83A1-F6EECF244321}">
                <p14:modId xmlns:p14="http://schemas.microsoft.com/office/powerpoint/2010/main" val="1298699916"/>
              </p:ext>
            </p:extLst>
          </p:nvPr>
        </p:nvGraphicFramePr>
        <p:xfrm>
          <a:off x="457200" y="1371600"/>
          <a:ext cx="8229600" cy="4151313"/>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122716" y="3083425"/>
            <a:ext cx="1143000" cy="523220"/>
          </a:xfrm>
          <a:prstGeom prst="rect">
            <a:avLst/>
          </a:prstGeom>
          <a:noFill/>
        </p:spPr>
        <p:txBody>
          <a:bodyPr wrap="square" rtlCol="0">
            <a:spAutoFit/>
          </a:bodyPr>
          <a:lstStyle/>
          <a:p>
            <a:pPr algn="ctr"/>
            <a:r>
              <a:rPr lang="en-US" sz="1400" b="1" dirty="0" smtClean="0">
                <a:solidFill>
                  <a:schemeClr val="bg1"/>
                </a:solidFill>
              </a:rPr>
              <a:t>EEP and </a:t>
            </a:r>
          </a:p>
          <a:p>
            <a:pPr algn="ctr"/>
            <a:r>
              <a:rPr lang="en-US" sz="1400" b="1" dirty="0" smtClean="0">
                <a:solidFill>
                  <a:schemeClr val="bg1"/>
                </a:solidFill>
              </a:rPr>
              <a:t>PV .014P</a:t>
            </a:r>
            <a:endParaRPr lang="en-US" sz="1400" b="1" dirty="0">
              <a:solidFill>
                <a:schemeClr val="bg1"/>
              </a:solidFill>
            </a:endParaRPr>
          </a:p>
        </p:txBody>
      </p:sp>
      <p:sp>
        <p:nvSpPr>
          <p:cNvPr id="18" name="TextBox 17"/>
          <p:cNvSpPr txBox="1"/>
          <p:nvPr/>
        </p:nvSpPr>
        <p:spPr>
          <a:xfrm>
            <a:off x="3505199" y="1996849"/>
            <a:ext cx="1066801" cy="307777"/>
          </a:xfrm>
          <a:prstGeom prst="rect">
            <a:avLst/>
          </a:prstGeom>
          <a:noFill/>
        </p:spPr>
        <p:txBody>
          <a:bodyPr wrap="square" rtlCol="0">
            <a:spAutoFit/>
          </a:bodyPr>
          <a:lstStyle/>
          <a:p>
            <a:pPr algn="ctr"/>
            <a:r>
              <a:rPr lang="en-US" sz="1400" b="1" dirty="0" smtClean="0">
                <a:solidFill>
                  <a:schemeClr val="bg1"/>
                </a:solidFill>
              </a:rPr>
              <a:t>PV .018</a:t>
            </a:r>
            <a:endParaRPr lang="en-US" sz="1400" b="1" dirty="0">
              <a:solidFill>
                <a:schemeClr val="bg1"/>
              </a:solidFill>
            </a:endParaRPr>
          </a:p>
        </p:txBody>
      </p:sp>
      <p:sp>
        <p:nvSpPr>
          <p:cNvPr id="19" name="TextBox 18"/>
          <p:cNvSpPr txBox="1"/>
          <p:nvPr/>
        </p:nvSpPr>
        <p:spPr>
          <a:xfrm>
            <a:off x="4822498" y="1996848"/>
            <a:ext cx="1066800" cy="523220"/>
          </a:xfrm>
          <a:prstGeom prst="rect">
            <a:avLst/>
          </a:prstGeom>
          <a:noFill/>
        </p:spPr>
        <p:txBody>
          <a:bodyPr wrap="square" rtlCol="0">
            <a:spAutoFit/>
          </a:bodyPr>
          <a:lstStyle/>
          <a:p>
            <a:pPr algn="ctr"/>
            <a:r>
              <a:rPr lang="en-US" sz="1400" b="1" dirty="0" smtClean="0">
                <a:solidFill>
                  <a:schemeClr val="bg1"/>
                </a:solidFill>
              </a:rPr>
              <a:t>PV .014P RX</a:t>
            </a:r>
            <a:endParaRPr lang="en-US" sz="1400" b="1" dirty="0">
              <a:solidFill>
                <a:schemeClr val="bg1"/>
              </a:solidFill>
            </a:endParaRPr>
          </a:p>
        </p:txBody>
      </p:sp>
      <p:sp>
        <p:nvSpPr>
          <p:cNvPr id="3" name="Footer Placeholder 2"/>
          <p:cNvSpPr>
            <a:spLocks noGrp="1"/>
          </p:cNvSpPr>
          <p:nvPr>
            <p:ph type="ftr" sz="quarter" idx="3"/>
          </p:nvPr>
        </p:nvSpPr>
        <p:spPr/>
        <p:txBody>
          <a:bodyPr/>
          <a:lstStyle/>
          <a:p>
            <a:pPr algn="ctr"/>
            <a:r>
              <a:rPr lang="en-US" sz="1000" dirty="0" smtClean="0"/>
              <a:t>D00018229/A Internal Use Only Not for Distribution</a:t>
            </a:r>
            <a:endParaRPr lang="en-US" sz="1000" dirty="0"/>
          </a:p>
        </p:txBody>
      </p:sp>
      <p:sp>
        <p:nvSpPr>
          <p:cNvPr id="16" name="TextBox 15"/>
          <p:cNvSpPr txBox="1"/>
          <p:nvPr/>
        </p:nvSpPr>
        <p:spPr>
          <a:xfrm>
            <a:off x="1236133" y="6160500"/>
            <a:ext cx="5334000" cy="400110"/>
          </a:xfrm>
          <a:prstGeom prst="rect">
            <a:avLst/>
          </a:prstGeom>
          <a:noFill/>
        </p:spPr>
        <p:txBody>
          <a:bodyPr wrap="square" rtlCol="0">
            <a:spAutoFit/>
          </a:bodyPr>
          <a:lstStyle/>
          <a:p>
            <a:r>
              <a:rPr lang="en-US" sz="1000" dirty="0" smtClean="0"/>
              <a:t>*N=15 Data on file at Philips Corporation.  </a:t>
            </a:r>
            <a:r>
              <a:rPr lang="en-US" sz="1000" dirty="0" err="1" smtClean="0"/>
              <a:t>Windchill</a:t>
            </a:r>
            <a:r>
              <a:rPr lang="en-US" sz="1000" dirty="0" smtClean="0"/>
              <a:t> Report #209-0205.08</a:t>
            </a:r>
          </a:p>
          <a:p>
            <a:pPr algn="ctr"/>
            <a:endParaRPr lang="en-US" sz="1000" dirty="0"/>
          </a:p>
        </p:txBody>
      </p:sp>
    </p:spTree>
    <p:extLst>
      <p:ext uri="{BB962C8B-B14F-4D97-AF65-F5344CB8AC3E}">
        <p14:creationId xmlns:p14="http://schemas.microsoft.com/office/powerpoint/2010/main" val="157010208"/>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Overview</a:t>
            </a:r>
            <a:endParaRPr lang="en-US" dirty="0"/>
          </a:p>
        </p:txBody>
      </p:sp>
      <p:sp>
        <p:nvSpPr>
          <p:cNvPr id="7" name="Text Placeholder 6"/>
          <p:cNvSpPr>
            <a:spLocks noGrp="1"/>
          </p:cNvSpPr>
          <p:nvPr>
            <p:ph type="body" sz="quarter" idx="13"/>
          </p:nvPr>
        </p:nvSpPr>
        <p:spPr/>
        <p:txBody>
          <a:bodyPr/>
          <a:lstStyle/>
          <a:p>
            <a:r>
              <a:rPr lang="en-US" dirty="0" smtClean="0"/>
              <a:t>PV .014P RX</a:t>
            </a:r>
          </a:p>
          <a:p>
            <a:r>
              <a:rPr lang="en-US" dirty="0" smtClean="0"/>
              <a:t>PV .018</a:t>
            </a:r>
          </a:p>
          <a:p>
            <a:r>
              <a:rPr lang="en-US" dirty="0" smtClean="0"/>
              <a:t>PV .035</a:t>
            </a:r>
            <a:endParaRPr lang="en-US" dirty="0"/>
          </a:p>
        </p:txBody>
      </p:sp>
      <p:sp>
        <p:nvSpPr>
          <p:cNvPr id="8" name="Footer Placeholder 7"/>
          <p:cNvSpPr>
            <a:spLocks noGrp="1"/>
          </p:cNvSpPr>
          <p:nvPr>
            <p:ph type="ftr" sz="quarter" idx="3"/>
          </p:nvPr>
        </p:nvSpPr>
        <p:spPr/>
        <p:txBody>
          <a:bodyPr/>
          <a:lstStyle/>
          <a:p>
            <a:pPr algn="ctr"/>
            <a:r>
              <a:rPr lang="en-US" sz="1000" dirty="0" smtClean="0"/>
              <a:t>D00018229/A Internal Use Only Not for Distribution</a:t>
            </a:r>
            <a:endParaRPr lang="en-US" sz="1000" dirty="0"/>
          </a:p>
        </p:txBody>
      </p:sp>
      <p:sp>
        <p:nvSpPr>
          <p:cNvPr id="9" name="Slide Number Placeholder 8"/>
          <p:cNvSpPr>
            <a:spLocks noGrp="1"/>
          </p:cNvSpPr>
          <p:nvPr>
            <p:ph type="sldNum" sz="quarter" idx="4"/>
          </p:nvPr>
        </p:nvSpPr>
        <p:spPr/>
        <p:txBody>
          <a:bodyPr/>
          <a:lstStyle/>
          <a:p>
            <a:fld id="{793332C0-45F3-49F7-8962-3AD7701CBA4A}" type="slidenum">
              <a:rPr lang="en-US" smtClean="0"/>
              <a:pPr/>
              <a:t>2</a:t>
            </a:fld>
            <a:endParaRPr lang="en-US" dirty="0"/>
          </a:p>
        </p:txBody>
      </p:sp>
    </p:spTree>
    <p:extLst>
      <p:ext uri="{BB962C8B-B14F-4D97-AF65-F5344CB8AC3E}">
        <p14:creationId xmlns:p14="http://schemas.microsoft.com/office/powerpoint/2010/main" val="2559832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E1367A-7FBD-4BAF-B126-FE70491F3DA9}" type="slidenum">
              <a:rPr lang="en-US" smtClean="0"/>
              <a:t>20</a:t>
            </a:fld>
            <a:endParaRPr lang="en-US" dirty="0"/>
          </a:p>
        </p:txBody>
      </p:sp>
      <p:sp>
        <p:nvSpPr>
          <p:cNvPr id="6" name="Text Placeholder 5"/>
          <p:cNvSpPr>
            <a:spLocks noGrp="1"/>
          </p:cNvSpPr>
          <p:nvPr>
            <p:ph type="body" sz="quarter" idx="14"/>
          </p:nvPr>
        </p:nvSpPr>
        <p:spPr/>
        <p:txBody>
          <a:bodyPr/>
          <a:lstStyle/>
          <a:p>
            <a:r>
              <a:rPr lang="en-US" dirty="0" smtClean="0"/>
              <a:t>Visions PV .014P RX features and </a:t>
            </a:r>
            <a:r>
              <a:rPr lang="en-US" dirty="0"/>
              <a:t>b</a:t>
            </a:r>
            <a:r>
              <a:rPr lang="en-US" dirty="0" smtClean="0"/>
              <a:t>enefits</a:t>
            </a:r>
            <a:endParaRPr lang="en-US" dirty="0"/>
          </a:p>
        </p:txBody>
      </p:sp>
      <p:grpSp>
        <p:nvGrpSpPr>
          <p:cNvPr id="3" name="Group 2"/>
          <p:cNvGrpSpPr/>
          <p:nvPr/>
        </p:nvGrpSpPr>
        <p:grpSpPr>
          <a:xfrm>
            <a:off x="1115033" y="1324400"/>
            <a:ext cx="7756114" cy="3059085"/>
            <a:chOff x="1130531" y="2161308"/>
            <a:chExt cx="7756114" cy="3059085"/>
          </a:xfrm>
        </p:grpSpPr>
        <p:sp>
          <p:nvSpPr>
            <p:cNvPr id="7" name="Rectangle 6"/>
            <p:cNvSpPr/>
            <p:nvPr/>
          </p:nvSpPr>
          <p:spPr>
            <a:xfrm>
              <a:off x="1130531" y="2161309"/>
              <a:ext cx="2244436" cy="997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FEATURE</a:t>
              </a:r>
              <a:endParaRPr lang="en-US" sz="2800" dirty="0"/>
            </a:p>
          </p:txBody>
        </p:sp>
        <p:sp>
          <p:nvSpPr>
            <p:cNvPr id="8" name="Rectangle 7"/>
            <p:cNvSpPr/>
            <p:nvPr/>
          </p:nvSpPr>
          <p:spPr>
            <a:xfrm>
              <a:off x="5322917" y="2161308"/>
              <a:ext cx="2244436" cy="997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BENEFIT</a:t>
              </a:r>
              <a:endParaRPr lang="en-US" sz="2800" dirty="0"/>
            </a:p>
          </p:txBody>
        </p:sp>
        <p:sp>
          <p:nvSpPr>
            <p:cNvPr id="9" name="TextBox 8"/>
            <p:cNvSpPr txBox="1"/>
            <p:nvPr/>
          </p:nvSpPr>
          <p:spPr>
            <a:xfrm>
              <a:off x="1130531" y="3441469"/>
              <a:ext cx="2244436" cy="1778924"/>
            </a:xfrm>
            <a:prstGeom prst="rect">
              <a:avLst/>
            </a:prstGeom>
          </p:spPr>
          <p:txBody>
            <a:bodyPr vert="horz" wrap="square" lIns="0" tIns="0" rIns="0" bIns="0" spcCol="432000" rtlCol="0">
              <a:noAutofit/>
            </a:bodyPr>
            <a:lstStyle/>
            <a:p>
              <a:pPr algn="ctr"/>
              <a:r>
                <a:rPr lang="en-US" dirty="0" smtClean="0"/>
                <a:t>Larger inner member</a:t>
              </a:r>
            </a:p>
          </p:txBody>
        </p:sp>
        <p:sp>
          <p:nvSpPr>
            <p:cNvPr id="10" name="TextBox 9"/>
            <p:cNvSpPr txBox="1"/>
            <p:nvPr/>
          </p:nvSpPr>
          <p:spPr>
            <a:xfrm>
              <a:off x="5322917" y="3376829"/>
              <a:ext cx="3563728" cy="1778924"/>
            </a:xfrm>
            <a:prstGeom prst="rect">
              <a:avLst/>
            </a:prstGeom>
          </p:spPr>
          <p:txBody>
            <a:bodyPr vert="horz" wrap="square" lIns="0" tIns="0" rIns="0" bIns="0" spcCol="432000" rtlCol="0">
              <a:noAutofit/>
            </a:bodyPr>
            <a:lstStyle/>
            <a:p>
              <a:r>
                <a:rPr lang="en-US" dirty="0" smtClean="0"/>
                <a:t>55% increase in average compression force compared to PV .014P and statistically equivalent to PV .018. </a:t>
              </a:r>
            </a:p>
          </p:txBody>
        </p:sp>
        <p:sp>
          <p:nvSpPr>
            <p:cNvPr id="11" name="Right Arrow 10"/>
            <p:cNvSpPr/>
            <p:nvPr/>
          </p:nvSpPr>
          <p:spPr>
            <a:xfrm>
              <a:off x="3624349" y="2510444"/>
              <a:ext cx="1446415" cy="46551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09588" y="3647241"/>
            <a:ext cx="8361559" cy="1163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t>Stated clinical need (per VOC data):</a:t>
            </a:r>
            <a:r>
              <a:rPr lang="en-US" b="1" dirty="0" smtClean="0"/>
              <a:t> </a:t>
            </a:r>
            <a:r>
              <a:rPr lang="en-US" dirty="0" smtClean="0"/>
              <a:t>Customers have stated the need for an .014 catheter that has the same </a:t>
            </a:r>
            <a:r>
              <a:rPr lang="en-US" dirty="0" err="1" smtClean="0"/>
              <a:t>pushability</a:t>
            </a:r>
            <a:r>
              <a:rPr lang="en-US" dirty="0" smtClean="0"/>
              <a:t> as PV .018 but without the quality issues observed with the PV .018.  The PV .014P RX catheter assists in delivering them an IVUS catheter that addresses their needs.</a:t>
            </a:r>
            <a:endParaRPr lang="en-US" dirty="0"/>
          </a:p>
        </p:txBody>
      </p:sp>
      <p:sp>
        <p:nvSpPr>
          <p:cNvPr id="12" name="Rectangle 11"/>
          <p:cNvSpPr/>
          <p:nvPr/>
        </p:nvSpPr>
        <p:spPr>
          <a:xfrm>
            <a:off x="527904" y="5025258"/>
            <a:ext cx="8361560" cy="1112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4743" y="5121834"/>
            <a:ext cx="8059119" cy="796508"/>
          </a:xfrm>
          <a:prstGeom prst="rect">
            <a:avLst/>
          </a:prstGeom>
        </p:spPr>
        <p:txBody>
          <a:bodyPr vert="horz" wrap="square" lIns="0" tIns="0" rIns="0" bIns="0" spcCol="432000" rtlCol="0">
            <a:noAutofit/>
          </a:bodyPr>
          <a:lstStyle/>
          <a:p>
            <a:r>
              <a:rPr lang="en-US" b="1" i="1" dirty="0">
                <a:solidFill>
                  <a:schemeClr val="bg1"/>
                </a:solidFill>
                <a:cs typeface="Arial" panose="020B0604020202020204" pitchFamily="34" charset="0"/>
              </a:rPr>
              <a:t>Targeted </a:t>
            </a:r>
            <a:r>
              <a:rPr lang="en-US" b="1" i="1" dirty="0" smtClean="0">
                <a:solidFill>
                  <a:schemeClr val="bg1"/>
                </a:solidFill>
                <a:cs typeface="Arial" panose="020B0604020202020204" pitchFamily="34" charset="0"/>
              </a:rPr>
              <a:t>solution</a:t>
            </a:r>
            <a:r>
              <a:rPr lang="en-US" b="1" i="1" dirty="0">
                <a:solidFill>
                  <a:schemeClr val="bg1"/>
                </a:solidFill>
                <a:cs typeface="Arial" panose="020B0604020202020204" pitchFamily="34" charset="0"/>
              </a:rPr>
              <a:t>:</a:t>
            </a:r>
            <a:r>
              <a:rPr lang="en-US" dirty="0">
                <a:solidFill>
                  <a:schemeClr val="bg1"/>
                </a:solidFill>
                <a:cs typeface="Arial" panose="020B0604020202020204" pitchFamily="34" charset="0"/>
              </a:rPr>
              <a:t> PV .014P RX has been designed to increase </a:t>
            </a:r>
            <a:r>
              <a:rPr lang="en-US" dirty="0" err="1">
                <a:solidFill>
                  <a:schemeClr val="bg1"/>
                </a:solidFill>
                <a:cs typeface="Arial" panose="020B0604020202020204" pitchFamily="34" charset="0"/>
              </a:rPr>
              <a:t>pushability</a:t>
            </a:r>
            <a:r>
              <a:rPr lang="en-US" dirty="0">
                <a:solidFill>
                  <a:schemeClr val="bg1"/>
                </a:solidFill>
                <a:cs typeface="Arial" panose="020B0604020202020204" pitchFamily="34" charset="0"/>
              </a:rPr>
              <a:t> of the IVUS catheter during procedures which can facilitate delivery of the device to your desired location thus enabling assessment of peripheral vascular disease.</a:t>
            </a:r>
          </a:p>
          <a:p>
            <a:endParaRPr lang="en-US" dirty="0" err="1" smtClean="0"/>
          </a:p>
        </p:txBody>
      </p:sp>
      <p:sp>
        <p:nvSpPr>
          <p:cNvPr id="5" name="Footer Placeholder 4"/>
          <p:cNvSpPr>
            <a:spLocks noGrp="1"/>
          </p:cNvSpPr>
          <p:nvPr>
            <p:ph type="ftr" sz="quarter" idx="11"/>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334118608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Visions PV .018 digital IVUS catheter</a:t>
            </a:r>
            <a:endParaRPr lang="en-US" dirty="0"/>
          </a:p>
        </p:txBody>
      </p:sp>
      <p:sp>
        <p:nvSpPr>
          <p:cNvPr id="4" name="Slide Number Placeholder 3"/>
          <p:cNvSpPr>
            <a:spLocks noGrp="1"/>
          </p:cNvSpPr>
          <p:nvPr>
            <p:ph type="sldNum" sz="quarter" idx="4294967295"/>
          </p:nvPr>
        </p:nvSpPr>
        <p:spPr>
          <a:xfrm>
            <a:off x="0" y="6465888"/>
            <a:ext cx="266700" cy="201612"/>
          </a:xfrm>
        </p:spPr>
        <p:txBody>
          <a:bodyPr/>
          <a:lstStyle/>
          <a:p>
            <a:fld id="{81E1367A-7FBD-4BAF-B126-FE70491F3DA9}" type="slidenum">
              <a:rPr lang="en-US" smtClean="0"/>
              <a:t>21</a:t>
            </a:fld>
            <a:endParaRPr lang="en-US" dirty="0"/>
          </a:p>
        </p:txBody>
      </p:sp>
      <p:sp>
        <p:nvSpPr>
          <p:cNvPr id="9" name="Footer Placeholder 1"/>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361959745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648200" y="1905000"/>
            <a:ext cx="3962400" cy="1976436"/>
          </a:xfrm>
          <a:prstGeom prst="rect">
            <a:avLst/>
          </a:prstGeom>
        </p:spPr>
        <p:txBody>
          <a:bodyPr>
            <a:normAutofit lnSpcReduction="10000"/>
          </a:bodyPr>
          <a:lstStyle>
            <a:lvl1pPr marL="257175" indent="-257175" algn="l" defTabSz="685800" rtl="0" eaLnBrk="1" latinLnBrk="0" hangingPunct="1">
              <a:spcBef>
                <a:spcPct val="20000"/>
              </a:spcBef>
              <a:buFont typeface="Arial" pitchFamily="34" charset="0"/>
              <a:buChar char="•"/>
              <a:defRPr lang="en-US" sz="1350" kern="1200" smtClean="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lang="en-US" sz="1200" kern="1200" smtClean="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lang="en-US" sz="1050" kern="1200" smtClean="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lang="en-US" sz="1050" kern="1200" smtClean="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lang="en-GB" sz="1050" kern="120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sz="1800" b="1" dirty="0" smtClean="0"/>
              <a:t>Visions</a:t>
            </a:r>
            <a:r>
              <a:rPr lang="en-US" sz="1800" b="1" baseline="30000" dirty="0" smtClean="0"/>
              <a:t> </a:t>
            </a:r>
            <a:r>
              <a:rPr lang="en-US" sz="1800" b="1" dirty="0" smtClean="0"/>
              <a:t>PV .018</a:t>
            </a:r>
          </a:p>
          <a:p>
            <a:pPr marL="0" indent="0">
              <a:buFont typeface="Arial" pitchFamily="34" charset="0"/>
              <a:buNone/>
            </a:pPr>
            <a:r>
              <a:rPr lang="en-US" sz="1800" b="1" dirty="0" smtClean="0"/>
              <a:t>Static Barcode Information</a:t>
            </a:r>
          </a:p>
          <a:p>
            <a:pPr>
              <a:buFontTx/>
              <a:buChar char="-"/>
            </a:pPr>
            <a:r>
              <a:rPr lang="en-US" sz="1800" dirty="0" smtClean="0"/>
              <a:t>Catalog # 86700</a:t>
            </a:r>
          </a:p>
          <a:p>
            <a:pPr>
              <a:buFontTx/>
              <a:buChar char="-"/>
            </a:pPr>
            <a:r>
              <a:rPr lang="en-US" sz="1800" dirty="0" smtClean="0"/>
              <a:t>Product Line 0003</a:t>
            </a:r>
          </a:p>
          <a:p>
            <a:pPr>
              <a:buFontTx/>
              <a:buChar char="-"/>
            </a:pPr>
            <a:r>
              <a:rPr lang="en-US" sz="1800" dirty="0" smtClean="0"/>
              <a:t>GTIN 00184360000037</a:t>
            </a:r>
          </a:p>
          <a:p>
            <a:pPr>
              <a:buFontTx/>
              <a:buChar char="-"/>
            </a:pPr>
            <a:r>
              <a:rPr lang="en-US" sz="1800" dirty="0" smtClean="0"/>
              <a:t>36-month shelf life</a:t>
            </a:r>
            <a:endParaRPr lang="en-US" sz="1800" dirty="0"/>
          </a:p>
        </p:txBody>
      </p:sp>
      <p:pic>
        <p:nvPicPr>
          <p:cNvPr id="11"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2" r="14824" b="6201"/>
          <a:stretch/>
        </p:blipFill>
        <p:spPr bwMode="auto">
          <a:xfrm>
            <a:off x="990600" y="1600200"/>
            <a:ext cx="2971800" cy="4112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0" y="57150"/>
            <a:ext cx="9088079" cy="1314450"/>
            <a:chOff x="0" y="57150"/>
            <a:chExt cx="9088079" cy="131445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677"/>
            <a:stretch/>
          </p:blipFill>
          <p:spPr bwMode="auto">
            <a:xfrm>
              <a:off x="4696439" y="57150"/>
              <a:ext cx="439164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311" r="50000"/>
            <a:stretch/>
          </p:blipFill>
          <p:spPr bwMode="auto">
            <a:xfrm>
              <a:off x="0" y="243220"/>
              <a:ext cx="4544039" cy="9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3990754"/>
            <a:ext cx="1939258" cy="107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pPr algn="ctr"/>
            <a:r>
              <a:rPr lang="en-US" sz="1000" smtClean="0"/>
              <a:t>D00018229/A Internal Use Only Not for Distribution</a:t>
            </a:r>
            <a:endParaRPr lang="en-US" sz="1000" dirty="0"/>
          </a:p>
        </p:txBody>
      </p:sp>
      <p:sp>
        <p:nvSpPr>
          <p:cNvPr id="3" name="Slide Number Placeholder 2"/>
          <p:cNvSpPr>
            <a:spLocks noGrp="1"/>
          </p:cNvSpPr>
          <p:nvPr>
            <p:ph type="sldNum" sz="quarter" idx="4"/>
          </p:nvPr>
        </p:nvSpPr>
        <p:spPr/>
        <p:txBody>
          <a:bodyPr/>
          <a:lstStyle/>
          <a:p>
            <a:fld id="{793332C0-45F3-49F7-8962-3AD7701CBA4A}" type="slidenum">
              <a:rPr lang="en-US" smtClean="0"/>
              <a:pPr/>
              <a:t>22</a:t>
            </a:fld>
            <a:endParaRPr lang="en-US" dirty="0"/>
          </a:p>
        </p:txBody>
      </p:sp>
    </p:spTree>
    <p:extLst>
      <p:ext uri="{BB962C8B-B14F-4D97-AF65-F5344CB8AC3E}">
        <p14:creationId xmlns:p14="http://schemas.microsoft.com/office/powerpoint/2010/main" val="237907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Technical drawing</a:t>
            </a:r>
            <a:endParaRPr lang="en-US" dirty="0"/>
          </a:p>
        </p:txBody>
      </p:sp>
      <p:pic>
        <p:nvPicPr>
          <p:cNvPr id="8" name="Picture 7"/>
          <p:cNvPicPr>
            <a:picLocks noChangeAspect="1"/>
          </p:cNvPicPr>
          <p:nvPr/>
        </p:nvPicPr>
        <p:blipFill>
          <a:blip r:embed="rId2"/>
          <a:stretch>
            <a:fillRect/>
          </a:stretch>
        </p:blipFill>
        <p:spPr>
          <a:xfrm>
            <a:off x="142875" y="2706255"/>
            <a:ext cx="8858250" cy="1533525"/>
          </a:xfrm>
          <a:prstGeom prst="rect">
            <a:avLst/>
          </a:prstGeom>
        </p:spPr>
      </p:pic>
      <p:sp>
        <p:nvSpPr>
          <p:cNvPr id="9" name="TextBox 8"/>
          <p:cNvSpPr txBox="1"/>
          <p:nvPr/>
        </p:nvSpPr>
        <p:spPr>
          <a:xfrm>
            <a:off x="509588" y="5745019"/>
            <a:ext cx="8094860" cy="249382"/>
          </a:xfrm>
          <a:prstGeom prst="rect">
            <a:avLst/>
          </a:prstGeom>
        </p:spPr>
        <p:txBody>
          <a:bodyPr vert="horz" wrap="square" lIns="0" tIns="0" rIns="0" bIns="0" spcCol="432000" rtlCol="0">
            <a:noAutofit/>
          </a:bodyPr>
          <a:lstStyle/>
          <a:p>
            <a:r>
              <a:rPr lang="en-US" sz="1400" dirty="0" smtClean="0"/>
              <a:t>805871003/011 Instructions for use Visions PV .018 F/X intravascular </a:t>
            </a:r>
            <a:r>
              <a:rPr lang="en-US" sz="1400" dirty="0"/>
              <a:t>u</a:t>
            </a:r>
            <a:r>
              <a:rPr lang="en-US" sz="1400" dirty="0" smtClean="0"/>
              <a:t>ltrasound </a:t>
            </a:r>
            <a:r>
              <a:rPr lang="en-US" sz="1400" dirty="0"/>
              <a:t>i</a:t>
            </a:r>
            <a:r>
              <a:rPr lang="en-US" sz="1400" dirty="0" smtClean="0"/>
              <a:t>maging </a:t>
            </a:r>
            <a:r>
              <a:rPr lang="en-US" sz="1400" dirty="0"/>
              <a:t>c</a:t>
            </a:r>
            <a:r>
              <a:rPr lang="en-US" sz="1400" dirty="0" smtClean="0"/>
              <a:t>atheter</a:t>
            </a:r>
            <a:endParaRPr lang="en-US" sz="1400" dirty="0"/>
          </a:p>
          <a:p>
            <a:endParaRPr lang="en-US" sz="1400" dirty="0" err="1" smtClean="0"/>
          </a:p>
        </p:txBody>
      </p:sp>
      <p:sp>
        <p:nvSpPr>
          <p:cNvPr id="10" name="Footer Placeholder 9"/>
          <p:cNvSpPr>
            <a:spLocks noGrp="1"/>
          </p:cNvSpPr>
          <p:nvPr>
            <p:ph type="ftr" sz="quarter" idx="3"/>
          </p:nvPr>
        </p:nvSpPr>
        <p:spPr/>
        <p:txBody>
          <a:bodyPr/>
          <a:lstStyle/>
          <a:p>
            <a:pPr algn="ctr"/>
            <a:r>
              <a:rPr lang="en-US" sz="1000" smtClean="0"/>
              <a:t>D00018229/A Internal Use Only Not for Distribution</a:t>
            </a:r>
            <a:endParaRPr lang="en-US" sz="1000" dirty="0"/>
          </a:p>
        </p:txBody>
      </p:sp>
      <p:sp>
        <p:nvSpPr>
          <p:cNvPr id="11" name="Slide Number Placeholder 10"/>
          <p:cNvSpPr>
            <a:spLocks noGrp="1"/>
          </p:cNvSpPr>
          <p:nvPr>
            <p:ph type="sldNum" sz="quarter" idx="4"/>
          </p:nvPr>
        </p:nvSpPr>
        <p:spPr/>
        <p:txBody>
          <a:bodyPr/>
          <a:lstStyle/>
          <a:p>
            <a:fld id="{793332C0-45F3-49F7-8962-3AD7701CBA4A}" type="slidenum">
              <a:rPr lang="en-US" smtClean="0"/>
              <a:pPr/>
              <a:t>23</a:t>
            </a:fld>
            <a:endParaRPr lang="en-US" dirty="0"/>
          </a:p>
        </p:txBody>
      </p:sp>
    </p:spTree>
    <p:extLst>
      <p:ext uri="{BB962C8B-B14F-4D97-AF65-F5344CB8AC3E}">
        <p14:creationId xmlns:p14="http://schemas.microsoft.com/office/powerpoint/2010/main" val="4007650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Intended use</a:t>
            </a:r>
            <a:endParaRPr lang="en-US" dirty="0"/>
          </a:p>
        </p:txBody>
      </p:sp>
      <p:sp>
        <p:nvSpPr>
          <p:cNvPr id="3" name="Text Placeholder 2"/>
          <p:cNvSpPr>
            <a:spLocks noGrp="1"/>
          </p:cNvSpPr>
          <p:nvPr>
            <p:ph type="body" sz="quarter" idx="13"/>
          </p:nvPr>
        </p:nvSpPr>
        <p:spPr/>
        <p:txBody>
          <a:bodyPr/>
          <a:lstStyle/>
          <a:p>
            <a:pPr marL="0" indent="0">
              <a:buNone/>
            </a:pPr>
            <a:r>
              <a:rPr lang="en-US" dirty="0"/>
              <a:t>The Visions® PV .018 Digital IVUS </a:t>
            </a:r>
            <a:r>
              <a:rPr lang="en-US" dirty="0" smtClean="0"/>
              <a:t>catheter </a:t>
            </a:r>
            <a:r>
              <a:rPr lang="en-US" dirty="0"/>
              <a:t>is designed for use in the evaluation of vascular morphology in blood vessels of the coronary and peripheral vasculature by providing a cross-sectional image of such vessels. This device is not currently indicated for use in cerebral vessels.  The Visions® PV .018 Digital IVUS Catheter is designed for use as an adjunct to conventional angiographic procedures to provide an image of the vessel lumen and wall structures.</a:t>
            </a:r>
          </a:p>
          <a:p>
            <a:pPr marL="0" indent="0">
              <a:buNone/>
            </a:pPr>
            <a:endParaRPr lang="en-US" dirty="0"/>
          </a:p>
        </p:txBody>
      </p:sp>
      <p:sp>
        <p:nvSpPr>
          <p:cNvPr id="4" name="Footer Placeholder 3"/>
          <p:cNvSpPr>
            <a:spLocks noGrp="1"/>
          </p:cNvSpPr>
          <p:nvPr>
            <p:ph type="ftr" sz="quarter" idx="3"/>
          </p:nvPr>
        </p:nvSpPr>
        <p:spPr/>
        <p:txBody>
          <a:bodyPr/>
          <a:lstStyle/>
          <a:p>
            <a:pPr algn="ctr"/>
            <a:r>
              <a:rPr lang="en-US" sz="1000" dirty="0" smtClean="0"/>
              <a:t>D00018229/A Internal Use Only Not for Distribution</a:t>
            </a:r>
            <a:endParaRPr lang="en-US" sz="1000"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24</a:t>
            </a:fld>
            <a:endParaRPr lang="en-US" dirty="0"/>
          </a:p>
        </p:txBody>
      </p:sp>
      <p:sp>
        <p:nvSpPr>
          <p:cNvPr id="6" name="TextBox 5"/>
          <p:cNvSpPr txBox="1"/>
          <p:nvPr/>
        </p:nvSpPr>
        <p:spPr>
          <a:xfrm>
            <a:off x="509588" y="5985164"/>
            <a:ext cx="8094860" cy="249382"/>
          </a:xfrm>
          <a:prstGeom prst="rect">
            <a:avLst/>
          </a:prstGeom>
        </p:spPr>
        <p:txBody>
          <a:bodyPr vert="horz" wrap="square" lIns="0" tIns="0" rIns="0" bIns="0" spcCol="432000" rtlCol="0">
            <a:noAutofit/>
          </a:bodyPr>
          <a:lstStyle/>
          <a:p>
            <a:r>
              <a:rPr lang="en-US" sz="1400" dirty="0" smtClean="0"/>
              <a:t>805871003/011 Instructions for use Visions PV .018 F/X intravascular </a:t>
            </a:r>
            <a:r>
              <a:rPr lang="en-US" sz="1400" dirty="0"/>
              <a:t>u</a:t>
            </a:r>
            <a:r>
              <a:rPr lang="en-US" sz="1400" dirty="0" smtClean="0"/>
              <a:t>ltrasound </a:t>
            </a:r>
            <a:r>
              <a:rPr lang="en-US" sz="1400" dirty="0"/>
              <a:t>i</a:t>
            </a:r>
            <a:r>
              <a:rPr lang="en-US" sz="1400" dirty="0" smtClean="0"/>
              <a:t>maging </a:t>
            </a:r>
            <a:r>
              <a:rPr lang="en-US" sz="1400" dirty="0"/>
              <a:t>c</a:t>
            </a:r>
            <a:r>
              <a:rPr lang="en-US" sz="1400" dirty="0" smtClean="0"/>
              <a:t>atheter</a:t>
            </a:r>
            <a:endParaRPr lang="en-US" sz="1400" dirty="0"/>
          </a:p>
          <a:p>
            <a:endParaRPr lang="en-US" sz="1400" dirty="0" err="1" smtClean="0"/>
          </a:p>
        </p:txBody>
      </p:sp>
    </p:spTree>
    <p:extLst>
      <p:ext uri="{BB962C8B-B14F-4D97-AF65-F5344CB8AC3E}">
        <p14:creationId xmlns:p14="http://schemas.microsoft.com/office/powerpoint/2010/main" val="3519795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Description</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The </a:t>
            </a:r>
            <a:r>
              <a:rPr lang="en-US" dirty="0"/>
              <a:t>Visions ® </a:t>
            </a:r>
            <a:r>
              <a:rPr lang="en-US" dirty="0" smtClean="0"/>
              <a:t>PV .018 F/X catheter incorporates a cylindrical ultrasound transducer array.  The array</a:t>
            </a:r>
            <a:r>
              <a:rPr lang="en-US" dirty="0"/>
              <a:t> </a:t>
            </a:r>
            <a:r>
              <a:rPr lang="en-US" dirty="0" smtClean="0"/>
              <a:t>radiates acoustic energy into the surrounding tissue and detects the subsequent echoes.  The information from the echoes is used to generate real-time images of the coronary and peripheral vessels</a:t>
            </a:r>
            <a:r>
              <a:rPr lang="en-US" dirty="0"/>
              <a:t>. </a:t>
            </a:r>
            <a:r>
              <a:rPr lang="en-US" dirty="0" smtClean="0"/>
              <a:t> The Visions PV .018 F/X catheter utilizes an internal lumen that allows the catheter to track over the 0.018” (0.46 mm) guide wire.  The guide wire exits from the guide wire lumen approximately 31 cm proximal to the catheter tip.  The Visions® PV .018 F/X catheter is introduced percutaneously or via surgical </a:t>
            </a:r>
            <a:r>
              <a:rPr lang="en-US" dirty="0" err="1" smtClean="0"/>
              <a:t>cutdown</a:t>
            </a:r>
            <a:r>
              <a:rPr lang="en-US" dirty="0" smtClean="0"/>
              <a:t> into the vascular system.  </a:t>
            </a:r>
            <a:endParaRPr lang="en-US" dirty="0"/>
          </a:p>
        </p:txBody>
      </p:sp>
      <p:sp>
        <p:nvSpPr>
          <p:cNvPr id="4" name="Footer Placeholder 3"/>
          <p:cNvSpPr>
            <a:spLocks noGrp="1"/>
          </p:cNvSpPr>
          <p:nvPr>
            <p:ph type="ftr" sz="quarter" idx="3"/>
          </p:nvPr>
        </p:nvSpPr>
        <p:spPr/>
        <p:txBody>
          <a:bodyPr/>
          <a:lstStyle/>
          <a:p>
            <a:r>
              <a:rPr lang="en-US" sz="1000" dirty="0" smtClean="0"/>
              <a:t>D00018229/A Internal Use Only Not for Distribution</a:t>
            </a:r>
            <a:endParaRPr lang="en-US" sz="1000"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25</a:t>
            </a:fld>
            <a:endParaRPr lang="en-US" dirty="0"/>
          </a:p>
        </p:txBody>
      </p:sp>
      <p:sp>
        <p:nvSpPr>
          <p:cNvPr id="6" name="TextBox 5"/>
          <p:cNvSpPr txBox="1"/>
          <p:nvPr/>
        </p:nvSpPr>
        <p:spPr>
          <a:xfrm>
            <a:off x="509588" y="5994400"/>
            <a:ext cx="8094860" cy="249382"/>
          </a:xfrm>
          <a:prstGeom prst="rect">
            <a:avLst/>
          </a:prstGeom>
        </p:spPr>
        <p:txBody>
          <a:bodyPr vert="horz" wrap="square" lIns="0" tIns="0" rIns="0" bIns="0" spcCol="432000" rtlCol="0">
            <a:noAutofit/>
          </a:bodyPr>
          <a:lstStyle/>
          <a:p>
            <a:r>
              <a:rPr lang="en-US" sz="1400" dirty="0" smtClean="0"/>
              <a:t>805871003/011 Instructions for use Visions PV .018 F/X intravascular </a:t>
            </a:r>
            <a:r>
              <a:rPr lang="en-US" sz="1400" dirty="0"/>
              <a:t>u</a:t>
            </a:r>
            <a:r>
              <a:rPr lang="en-US" sz="1400" dirty="0" smtClean="0"/>
              <a:t>ltrasound </a:t>
            </a:r>
            <a:r>
              <a:rPr lang="en-US" sz="1400" dirty="0"/>
              <a:t>i</a:t>
            </a:r>
            <a:r>
              <a:rPr lang="en-US" sz="1400" dirty="0" smtClean="0"/>
              <a:t>maging </a:t>
            </a:r>
            <a:r>
              <a:rPr lang="en-US" sz="1400" dirty="0"/>
              <a:t>c</a:t>
            </a:r>
            <a:r>
              <a:rPr lang="en-US" sz="1400" dirty="0" smtClean="0"/>
              <a:t>atheter</a:t>
            </a:r>
            <a:endParaRPr lang="en-US" sz="1400" dirty="0"/>
          </a:p>
          <a:p>
            <a:endParaRPr lang="en-US" sz="1400" dirty="0" err="1" smtClean="0"/>
          </a:p>
        </p:txBody>
      </p:sp>
    </p:spTree>
    <p:extLst>
      <p:ext uri="{BB962C8B-B14F-4D97-AF65-F5344CB8AC3E}">
        <p14:creationId xmlns:p14="http://schemas.microsoft.com/office/powerpoint/2010/main" val="959483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Contraindications</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The </a:t>
            </a:r>
            <a:r>
              <a:rPr lang="en-US" dirty="0"/>
              <a:t>Visions ® </a:t>
            </a:r>
            <a:r>
              <a:rPr lang="en-US" dirty="0" smtClean="0"/>
              <a:t>PV .018 F/X catheters are generally contraindicated in situations presenting a reasonable probability of tissue or organ damage.  This device is not currently indicated</a:t>
            </a:r>
            <a:r>
              <a:rPr lang="en-US" dirty="0"/>
              <a:t>	</a:t>
            </a:r>
            <a:r>
              <a:rPr lang="en-US" dirty="0" smtClean="0"/>
              <a:t>for use in</a:t>
            </a:r>
            <a:r>
              <a:rPr lang="en-US" dirty="0"/>
              <a:t>	</a:t>
            </a:r>
            <a:r>
              <a:rPr lang="en-US" dirty="0" smtClean="0"/>
              <a:t>cerebral vessels.</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26</a:t>
            </a:fld>
            <a:endParaRPr lang="en-US" dirty="0"/>
          </a:p>
        </p:txBody>
      </p:sp>
      <p:sp>
        <p:nvSpPr>
          <p:cNvPr id="6" name="TextBox 5"/>
          <p:cNvSpPr txBox="1"/>
          <p:nvPr/>
        </p:nvSpPr>
        <p:spPr>
          <a:xfrm>
            <a:off x="509588" y="5994400"/>
            <a:ext cx="8094860" cy="249382"/>
          </a:xfrm>
          <a:prstGeom prst="rect">
            <a:avLst/>
          </a:prstGeom>
        </p:spPr>
        <p:txBody>
          <a:bodyPr vert="horz" wrap="square" lIns="0" tIns="0" rIns="0" bIns="0" spcCol="432000" rtlCol="0">
            <a:noAutofit/>
          </a:bodyPr>
          <a:lstStyle/>
          <a:p>
            <a:r>
              <a:rPr lang="en-US" sz="1400" dirty="0" smtClean="0"/>
              <a:t>805871003/011 Instructions for use Visions PV .018 F/X intravascular </a:t>
            </a:r>
            <a:r>
              <a:rPr lang="en-US" sz="1400" dirty="0"/>
              <a:t>u</a:t>
            </a:r>
            <a:r>
              <a:rPr lang="en-US" sz="1400" dirty="0" smtClean="0"/>
              <a:t>ltrasound imaging </a:t>
            </a:r>
            <a:r>
              <a:rPr lang="en-US" sz="1400" dirty="0"/>
              <a:t>c</a:t>
            </a:r>
            <a:r>
              <a:rPr lang="en-US" sz="1400" dirty="0" smtClean="0"/>
              <a:t>atheter</a:t>
            </a:r>
            <a:endParaRPr lang="en-US" sz="1400" dirty="0"/>
          </a:p>
          <a:p>
            <a:endParaRPr lang="en-US" sz="1400" dirty="0" err="1" smtClean="0"/>
          </a:p>
        </p:txBody>
      </p:sp>
    </p:spTree>
    <p:extLst>
      <p:ext uri="{BB962C8B-B14F-4D97-AF65-F5344CB8AC3E}">
        <p14:creationId xmlns:p14="http://schemas.microsoft.com/office/powerpoint/2010/main" val="2388076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Product specifications</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27563861"/>
              </p:ext>
            </p:extLst>
          </p:nvPr>
        </p:nvGraphicFramePr>
        <p:xfrm>
          <a:off x="509588" y="1785923"/>
          <a:ext cx="8094860" cy="4040141"/>
        </p:xfrm>
        <a:graphic>
          <a:graphicData uri="http://schemas.openxmlformats.org/drawingml/2006/table">
            <a:tbl>
              <a:tblPr firstRow="1" bandRow="1">
                <a:tableStyleId>{69CF1AB2-1976-4502-BF36-3FF5EA218861}</a:tableStyleId>
              </a:tblPr>
              <a:tblGrid>
                <a:gridCol w="4047430">
                  <a:extLst>
                    <a:ext uri="{9D8B030D-6E8A-4147-A177-3AD203B41FA5}">
                      <a16:colId xmlns:a16="http://schemas.microsoft.com/office/drawing/2014/main" val="1246538727"/>
                    </a:ext>
                  </a:extLst>
                </a:gridCol>
                <a:gridCol w="4047430">
                  <a:extLst>
                    <a:ext uri="{9D8B030D-6E8A-4147-A177-3AD203B41FA5}">
                      <a16:colId xmlns:a16="http://schemas.microsoft.com/office/drawing/2014/main" val="3250709397"/>
                    </a:ext>
                  </a:extLst>
                </a:gridCol>
              </a:tblGrid>
              <a:tr h="577163">
                <a:tc>
                  <a:txBody>
                    <a:bodyPr/>
                    <a:lstStyle/>
                    <a:p>
                      <a:r>
                        <a:rPr lang="en-US" b="0" dirty="0" smtClean="0"/>
                        <a:t>Model</a:t>
                      </a:r>
                      <a:endParaRPr lang="en-US" b="0" dirty="0"/>
                    </a:p>
                  </a:txBody>
                  <a:tcPr/>
                </a:tc>
                <a:tc>
                  <a:txBody>
                    <a:bodyPr/>
                    <a:lstStyle/>
                    <a:p>
                      <a:r>
                        <a:rPr lang="en-US" b="0" dirty="0" smtClean="0"/>
                        <a:t>Visions</a:t>
                      </a:r>
                      <a:r>
                        <a:rPr lang="en-US" b="0" baseline="0" dirty="0" smtClean="0"/>
                        <a:t> </a:t>
                      </a:r>
                      <a:r>
                        <a:rPr lang="en-US" b="0" dirty="0" smtClean="0"/>
                        <a:t>PV .018 F/X </a:t>
                      </a:r>
                      <a:endParaRPr lang="en-US" b="0" dirty="0"/>
                    </a:p>
                  </a:txBody>
                  <a:tcPr/>
                </a:tc>
                <a:extLst>
                  <a:ext uri="{0D108BD9-81ED-4DB2-BD59-A6C34878D82A}">
                    <a16:rowId xmlns:a16="http://schemas.microsoft.com/office/drawing/2014/main" val="88641407"/>
                  </a:ext>
                </a:extLst>
              </a:tr>
              <a:tr h="577163">
                <a:tc>
                  <a:txBody>
                    <a:bodyPr/>
                    <a:lstStyle/>
                    <a:p>
                      <a:r>
                        <a:rPr lang="en-US" dirty="0" smtClean="0"/>
                        <a:t>Catalog number</a:t>
                      </a:r>
                      <a:endParaRPr lang="en-US" dirty="0"/>
                    </a:p>
                  </a:txBody>
                  <a:tcPr/>
                </a:tc>
                <a:tc>
                  <a:txBody>
                    <a:bodyPr/>
                    <a:lstStyle/>
                    <a:p>
                      <a:r>
                        <a:rPr lang="en-US" dirty="0" smtClean="0"/>
                        <a:t>86700</a:t>
                      </a:r>
                      <a:endParaRPr lang="en-US" dirty="0"/>
                    </a:p>
                  </a:txBody>
                  <a:tcPr/>
                </a:tc>
                <a:extLst>
                  <a:ext uri="{0D108BD9-81ED-4DB2-BD59-A6C34878D82A}">
                    <a16:rowId xmlns:a16="http://schemas.microsoft.com/office/drawing/2014/main" val="3356699113"/>
                  </a:ext>
                </a:extLst>
              </a:tr>
              <a:tr h="577163">
                <a:tc>
                  <a:txBody>
                    <a:bodyPr/>
                    <a:lstStyle/>
                    <a:p>
                      <a:r>
                        <a:rPr lang="en-US" dirty="0" smtClean="0"/>
                        <a:t>Maximum shaft outer diameter</a:t>
                      </a:r>
                      <a:endParaRPr lang="en-US" dirty="0"/>
                    </a:p>
                  </a:txBody>
                  <a:tcPr/>
                </a:tc>
                <a:tc>
                  <a:txBody>
                    <a:bodyPr/>
                    <a:lstStyle/>
                    <a:p>
                      <a:r>
                        <a:rPr lang="en-US" dirty="0" smtClean="0"/>
                        <a:t>3.4F (0.044”, 1.13 mm)</a:t>
                      </a:r>
                      <a:endParaRPr lang="en-US" dirty="0"/>
                    </a:p>
                  </a:txBody>
                  <a:tcPr/>
                </a:tc>
                <a:extLst>
                  <a:ext uri="{0D108BD9-81ED-4DB2-BD59-A6C34878D82A}">
                    <a16:rowId xmlns:a16="http://schemas.microsoft.com/office/drawing/2014/main" val="2543960505"/>
                  </a:ext>
                </a:extLst>
              </a:tr>
              <a:tr h="577163">
                <a:tc>
                  <a:txBody>
                    <a:bodyPr/>
                    <a:lstStyle/>
                    <a:p>
                      <a:r>
                        <a:rPr lang="en-US" dirty="0" smtClean="0"/>
                        <a:t>Maximum scanner diameter</a:t>
                      </a:r>
                      <a:endParaRPr lang="en-US" dirty="0"/>
                    </a:p>
                  </a:txBody>
                  <a:tcPr/>
                </a:tc>
                <a:tc>
                  <a:txBody>
                    <a:bodyPr/>
                    <a:lstStyle/>
                    <a:p>
                      <a:r>
                        <a:rPr lang="en-US" dirty="0" smtClean="0"/>
                        <a:t>3.5F (0.046”, 1.17 mm)</a:t>
                      </a:r>
                      <a:endParaRPr lang="en-US" dirty="0"/>
                    </a:p>
                  </a:txBody>
                  <a:tcPr/>
                </a:tc>
                <a:extLst>
                  <a:ext uri="{0D108BD9-81ED-4DB2-BD59-A6C34878D82A}">
                    <a16:rowId xmlns:a16="http://schemas.microsoft.com/office/drawing/2014/main" val="2108579670"/>
                  </a:ext>
                </a:extLst>
              </a:tr>
              <a:tr h="577163">
                <a:tc>
                  <a:txBody>
                    <a:bodyPr/>
                    <a:lstStyle/>
                    <a:p>
                      <a:r>
                        <a:rPr lang="en-US" dirty="0" smtClean="0"/>
                        <a:t>Maximum guide wire</a:t>
                      </a:r>
                      <a:endParaRPr lang="en-US" dirty="0"/>
                    </a:p>
                  </a:txBody>
                  <a:tcPr/>
                </a:tc>
                <a:tc>
                  <a:txBody>
                    <a:bodyPr/>
                    <a:lstStyle/>
                    <a:p>
                      <a:r>
                        <a:rPr lang="en-US" dirty="0" smtClean="0"/>
                        <a:t>0.018” (0.46 mm)</a:t>
                      </a:r>
                      <a:endParaRPr lang="en-US" dirty="0"/>
                    </a:p>
                  </a:txBody>
                  <a:tcPr/>
                </a:tc>
                <a:extLst>
                  <a:ext uri="{0D108BD9-81ED-4DB2-BD59-A6C34878D82A}">
                    <a16:rowId xmlns:a16="http://schemas.microsoft.com/office/drawing/2014/main" val="1220136249"/>
                  </a:ext>
                </a:extLst>
              </a:tr>
              <a:tr h="577163">
                <a:tc>
                  <a:txBody>
                    <a:bodyPr/>
                    <a:lstStyle/>
                    <a:p>
                      <a:r>
                        <a:rPr lang="en-US" dirty="0" smtClean="0"/>
                        <a:t>Minimum</a:t>
                      </a:r>
                      <a:r>
                        <a:rPr lang="en-US" baseline="0" dirty="0" smtClean="0"/>
                        <a:t> guide catheter</a:t>
                      </a:r>
                      <a:endParaRPr lang="en-US" dirty="0"/>
                    </a:p>
                  </a:txBody>
                  <a:tcPr/>
                </a:tc>
                <a:tc>
                  <a:txBody>
                    <a:bodyPr/>
                    <a:lstStyle/>
                    <a:p>
                      <a:r>
                        <a:rPr lang="en-US" dirty="0" smtClean="0"/>
                        <a:t>6F (2.0 mm, 0.079”)</a:t>
                      </a:r>
                      <a:endParaRPr lang="en-US" dirty="0"/>
                    </a:p>
                  </a:txBody>
                  <a:tcPr/>
                </a:tc>
                <a:extLst>
                  <a:ext uri="{0D108BD9-81ED-4DB2-BD59-A6C34878D82A}">
                    <a16:rowId xmlns:a16="http://schemas.microsoft.com/office/drawing/2014/main" val="1537676950"/>
                  </a:ext>
                </a:extLst>
              </a:tr>
              <a:tr h="577163">
                <a:tc>
                  <a:txBody>
                    <a:bodyPr/>
                    <a:lstStyle/>
                    <a:p>
                      <a:r>
                        <a:rPr lang="en-US" dirty="0" smtClean="0"/>
                        <a:t>Usable</a:t>
                      </a:r>
                      <a:r>
                        <a:rPr lang="en-US" baseline="0" dirty="0" smtClean="0"/>
                        <a:t> length</a:t>
                      </a:r>
                      <a:endParaRPr lang="en-US" dirty="0"/>
                    </a:p>
                  </a:txBody>
                  <a:tcPr/>
                </a:tc>
                <a:tc>
                  <a:txBody>
                    <a:bodyPr/>
                    <a:lstStyle/>
                    <a:p>
                      <a:r>
                        <a:rPr lang="en-US" dirty="0" smtClean="0"/>
                        <a:t>135 cm</a:t>
                      </a:r>
                      <a:endParaRPr lang="en-US" dirty="0"/>
                    </a:p>
                  </a:txBody>
                  <a:tcPr/>
                </a:tc>
                <a:extLst>
                  <a:ext uri="{0D108BD9-81ED-4DB2-BD59-A6C34878D82A}">
                    <a16:rowId xmlns:a16="http://schemas.microsoft.com/office/drawing/2014/main" val="471308138"/>
                  </a:ext>
                </a:extLst>
              </a:tr>
            </a:tbl>
          </a:graphicData>
        </a:graphic>
      </p:graphicFrame>
      <p:sp>
        <p:nvSpPr>
          <p:cNvPr id="7" name="TextBox 6"/>
          <p:cNvSpPr txBox="1"/>
          <p:nvPr/>
        </p:nvSpPr>
        <p:spPr>
          <a:xfrm>
            <a:off x="509588" y="5994400"/>
            <a:ext cx="8094860" cy="249382"/>
          </a:xfrm>
          <a:prstGeom prst="rect">
            <a:avLst/>
          </a:prstGeom>
        </p:spPr>
        <p:txBody>
          <a:bodyPr vert="horz" wrap="square" lIns="0" tIns="0" rIns="0" bIns="0" spcCol="432000" rtlCol="0">
            <a:noAutofit/>
          </a:bodyPr>
          <a:lstStyle/>
          <a:p>
            <a:r>
              <a:rPr lang="en-US" sz="1400" dirty="0" smtClean="0"/>
              <a:t>805871003/011 Instructions for use VISIONS® PV .018 F/X Intravascular Ultrasound Imaging Catheter</a:t>
            </a:r>
            <a:endParaRPr lang="en-US" sz="1400" dirty="0"/>
          </a:p>
          <a:p>
            <a:endParaRPr lang="en-US" sz="1400" dirty="0" err="1" smtClean="0"/>
          </a:p>
        </p:txBody>
      </p:sp>
    </p:spTree>
    <p:extLst>
      <p:ext uri="{BB962C8B-B14F-4D97-AF65-F5344CB8AC3E}">
        <p14:creationId xmlns:p14="http://schemas.microsoft.com/office/powerpoint/2010/main" val="1884576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Visions PV .</a:t>
            </a:r>
            <a:r>
              <a:rPr lang="en-US" dirty="0"/>
              <a:t>035 </a:t>
            </a:r>
            <a:r>
              <a:rPr lang="en-US" dirty="0" smtClean="0"/>
              <a:t>digital </a:t>
            </a:r>
            <a:r>
              <a:rPr lang="en-US" dirty="0"/>
              <a:t>IVUS </a:t>
            </a:r>
            <a:r>
              <a:rPr lang="en-US" dirty="0" smtClean="0"/>
              <a:t>catheter</a:t>
            </a:r>
            <a:endParaRPr lang="en-US" dirty="0"/>
          </a:p>
          <a:p>
            <a:endParaRPr lang="en-US" dirty="0"/>
          </a:p>
        </p:txBody>
      </p:sp>
      <p:sp>
        <p:nvSpPr>
          <p:cNvPr id="4" name="Slide Number Placeholder 3"/>
          <p:cNvSpPr>
            <a:spLocks noGrp="1"/>
          </p:cNvSpPr>
          <p:nvPr>
            <p:ph type="sldNum" sz="quarter" idx="4294967295"/>
          </p:nvPr>
        </p:nvSpPr>
        <p:spPr>
          <a:xfrm>
            <a:off x="8704729" y="6435615"/>
            <a:ext cx="266700" cy="201612"/>
          </a:xfrm>
        </p:spPr>
        <p:txBody>
          <a:bodyPr/>
          <a:lstStyle/>
          <a:p>
            <a:fld id="{81E1367A-7FBD-4BAF-B126-FE70491F3DA9}" type="slidenum">
              <a:rPr lang="en-US" smtClean="0"/>
              <a:t>28</a:t>
            </a:fld>
            <a:endParaRPr lang="en-US" dirty="0"/>
          </a:p>
        </p:txBody>
      </p:sp>
      <p:sp>
        <p:nvSpPr>
          <p:cNvPr id="8" name="Footer Placeholder 3"/>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3497574541"/>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648200" y="1905000"/>
            <a:ext cx="3962400" cy="1976436"/>
          </a:xfrm>
          <a:prstGeom prst="rect">
            <a:avLst/>
          </a:prstGeom>
        </p:spPr>
        <p:txBody>
          <a:bodyPr>
            <a:normAutofit lnSpcReduction="10000"/>
          </a:bodyPr>
          <a:lstStyle>
            <a:lvl1pPr marL="257175" indent="-257175" algn="l" defTabSz="685800" rtl="0" eaLnBrk="1" latinLnBrk="0" hangingPunct="1">
              <a:spcBef>
                <a:spcPct val="20000"/>
              </a:spcBef>
              <a:buFont typeface="Arial" pitchFamily="34" charset="0"/>
              <a:buChar char="•"/>
              <a:defRPr lang="en-US" sz="1350" kern="1200" smtClean="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lang="en-US" sz="1200" kern="1200" smtClean="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lang="en-US" sz="1050" kern="1200" smtClean="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lang="en-US" sz="1050" kern="1200" smtClean="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lang="en-GB" sz="1050" kern="120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sz="1800" b="1" dirty="0" smtClean="0"/>
              <a:t>Visions</a:t>
            </a:r>
            <a:r>
              <a:rPr lang="en-US" sz="1800" b="1" baseline="30000" dirty="0" smtClean="0"/>
              <a:t> </a:t>
            </a:r>
            <a:r>
              <a:rPr lang="en-US" sz="1800" b="1" dirty="0" smtClean="0"/>
              <a:t>PV .035</a:t>
            </a:r>
          </a:p>
          <a:p>
            <a:pPr marL="0" indent="0">
              <a:buFont typeface="Arial" pitchFamily="34" charset="0"/>
              <a:buNone/>
            </a:pPr>
            <a:r>
              <a:rPr lang="en-US" sz="1800" b="1" dirty="0" smtClean="0"/>
              <a:t>Static Barcode Information</a:t>
            </a:r>
          </a:p>
          <a:p>
            <a:pPr>
              <a:buFontTx/>
              <a:buChar char="-"/>
            </a:pPr>
            <a:r>
              <a:rPr lang="en-US" sz="1800" dirty="0" smtClean="0"/>
              <a:t>Catalog # 88901</a:t>
            </a:r>
          </a:p>
          <a:p>
            <a:pPr>
              <a:buFontTx/>
              <a:buChar char="-"/>
            </a:pPr>
            <a:r>
              <a:rPr lang="en-US" sz="1800" dirty="0" smtClean="0"/>
              <a:t>Product Line 0232</a:t>
            </a:r>
          </a:p>
          <a:p>
            <a:pPr>
              <a:buFontTx/>
              <a:buChar char="-"/>
            </a:pPr>
            <a:r>
              <a:rPr lang="en-US" sz="1800" dirty="0" smtClean="0"/>
              <a:t>GTIN 00845225002329</a:t>
            </a:r>
          </a:p>
          <a:p>
            <a:pPr>
              <a:buFontTx/>
              <a:buChar char="-"/>
            </a:pPr>
            <a:r>
              <a:rPr lang="en-US" sz="1800" dirty="0" smtClean="0"/>
              <a:t>24-month shelf life</a:t>
            </a:r>
            <a:endParaRPr lang="en-US" sz="1800" dirty="0"/>
          </a:p>
        </p:txBody>
      </p:sp>
      <p:pic>
        <p:nvPicPr>
          <p:cNvPr id="11"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265" b="6849"/>
          <a:stretch/>
        </p:blipFill>
        <p:spPr bwMode="auto">
          <a:xfrm>
            <a:off x="990600" y="1600200"/>
            <a:ext cx="2971800" cy="4228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0" y="200484"/>
            <a:ext cx="9081977" cy="1094916"/>
            <a:chOff x="0" y="200484"/>
            <a:chExt cx="9081977" cy="1094916"/>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311" r="50000"/>
            <a:stretch/>
          </p:blipFill>
          <p:spPr bwMode="auto">
            <a:xfrm>
              <a:off x="0" y="264485"/>
              <a:ext cx="4544039" cy="9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126" y="200484"/>
              <a:ext cx="4479851" cy="109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038600"/>
            <a:ext cx="2188110" cy="107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dirty="0" smtClean="0"/>
              <a:t>D00018229/A Internal Use Only Not for Distribution</a:t>
            </a:r>
            <a:endParaRPr lang="en-US" dirty="0"/>
          </a:p>
        </p:txBody>
      </p:sp>
      <p:sp>
        <p:nvSpPr>
          <p:cNvPr id="3" name="Slide Number Placeholder 2"/>
          <p:cNvSpPr>
            <a:spLocks noGrp="1"/>
          </p:cNvSpPr>
          <p:nvPr>
            <p:ph type="sldNum" sz="quarter" idx="4"/>
          </p:nvPr>
        </p:nvSpPr>
        <p:spPr/>
        <p:txBody>
          <a:bodyPr/>
          <a:lstStyle/>
          <a:p>
            <a:fld id="{793332C0-45F3-49F7-8962-3AD7701CBA4A}" type="slidenum">
              <a:rPr lang="en-US" smtClean="0"/>
              <a:pPr/>
              <a:t>29</a:t>
            </a:fld>
            <a:endParaRPr lang="en-US" dirty="0"/>
          </a:p>
        </p:txBody>
      </p:sp>
    </p:spTree>
    <p:extLst>
      <p:ext uri="{BB962C8B-B14F-4D97-AF65-F5344CB8AC3E}">
        <p14:creationId xmlns:p14="http://schemas.microsoft.com/office/powerpoint/2010/main" val="97697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a:t>
            </a:r>
          </a:p>
          <a:p>
            <a:r>
              <a:rPr lang="en-US" dirty="0"/>
              <a:t>g</a:t>
            </a:r>
            <a:r>
              <a:rPr lang="en-US" dirty="0" smtClean="0"/>
              <a:t>eneral overview</a:t>
            </a:r>
            <a:endParaRPr lang="en-US" dirty="0"/>
          </a:p>
        </p:txBody>
      </p:sp>
      <p:sp>
        <p:nvSpPr>
          <p:cNvPr id="5" name="Slide Number Placeholder 4"/>
          <p:cNvSpPr>
            <a:spLocks noGrp="1"/>
          </p:cNvSpPr>
          <p:nvPr>
            <p:ph type="sldNum" sz="quarter" idx="4294967295"/>
          </p:nvPr>
        </p:nvSpPr>
        <p:spPr>
          <a:xfrm>
            <a:off x="8462682" y="6532430"/>
            <a:ext cx="259976" cy="174273"/>
          </a:xfrm>
        </p:spPr>
        <p:txBody>
          <a:bodyPr/>
          <a:lstStyle/>
          <a:p>
            <a:fld id="{793332C0-45F3-49F7-8962-3AD7701CBA4A}" type="slidenum">
              <a:rPr lang="en-US" smtClean="0"/>
              <a:pPr/>
              <a:t>3</a:t>
            </a:fld>
            <a:endParaRPr lang="en-US" dirty="0"/>
          </a:p>
        </p:txBody>
      </p:sp>
      <p:sp>
        <p:nvSpPr>
          <p:cNvPr id="8" name="Footer Placeholder 1"/>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822734134"/>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648200" y="2117435"/>
            <a:ext cx="3962400" cy="1976436"/>
          </a:xfrm>
          <a:prstGeom prst="rect">
            <a:avLst/>
          </a:prstGeom>
        </p:spPr>
        <p:txBody>
          <a:bodyPr>
            <a:normAutofit lnSpcReduction="10000"/>
          </a:bodyPr>
          <a:lstStyle>
            <a:lvl1pPr marL="257175" indent="-257175" algn="l" defTabSz="685800" rtl="0" eaLnBrk="1" latinLnBrk="0" hangingPunct="1">
              <a:spcBef>
                <a:spcPct val="20000"/>
              </a:spcBef>
              <a:buFont typeface="Arial" pitchFamily="34" charset="0"/>
              <a:buChar char="•"/>
              <a:defRPr lang="en-US" sz="1350" kern="1200" smtClean="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lang="en-US" sz="1200" kern="1200" smtClean="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lang="en-US" sz="1050" kern="1200" smtClean="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lang="en-US" sz="1050" kern="1200" smtClean="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lang="en-GB" sz="1050" kern="120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sz="1800" b="1" dirty="0" smtClean="0"/>
              <a:t>Visions</a:t>
            </a:r>
            <a:r>
              <a:rPr lang="en-US" sz="1800" b="1" baseline="30000" dirty="0" smtClean="0"/>
              <a:t> </a:t>
            </a:r>
            <a:r>
              <a:rPr lang="en-US" sz="1800" b="1" dirty="0" smtClean="0"/>
              <a:t>PV .035 NH</a:t>
            </a:r>
          </a:p>
          <a:p>
            <a:pPr marL="0" indent="0">
              <a:buFont typeface="Arial" pitchFamily="34" charset="0"/>
              <a:buNone/>
            </a:pPr>
            <a:r>
              <a:rPr lang="en-US" sz="1800" b="1" dirty="0" smtClean="0"/>
              <a:t>Static Barcode Information</a:t>
            </a:r>
          </a:p>
          <a:p>
            <a:pPr>
              <a:buFontTx/>
              <a:buChar char="-"/>
            </a:pPr>
            <a:r>
              <a:rPr lang="en-US" sz="1800" dirty="0" smtClean="0"/>
              <a:t>Catalog # 81234</a:t>
            </a:r>
          </a:p>
          <a:p>
            <a:pPr>
              <a:buFontTx/>
              <a:buChar char="-"/>
            </a:pPr>
            <a:r>
              <a:rPr lang="en-US" sz="1800" dirty="0" smtClean="0"/>
              <a:t>Product Line 0259</a:t>
            </a:r>
          </a:p>
          <a:p>
            <a:pPr>
              <a:buFontTx/>
              <a:buChar char="-"/>
            </a:pPr>
            <a:r>
              <a:rPr lang="en-US" sz="1800" dirty="0" smtClean="0"/>
              <a:t>GTIN 00845225002596</a:t>
            </a:r>
          </a:p>
          <a:p>
            <a:pPr>
              <a:buFontTx/>
              <a:buChar char="-"/>
            </a:pPr>
            <a:r>
              <a:rPr lang="en-US" sz="1800" dirty="0" smtClean="0"/>
              <a:t>24-month shelf life</a:t>
            </a:r>
            <a:endParaRPr lang="en-US" sz="1800" dirty="0"/>
          </a:p>
        </p:txBody>
      </p:sp>
      <p:pic>
        <p:nvPicPr>
          <p:cNvPr id="11"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59" r="15981" b="6133"/>
          <a:stretch/>
        </p:blipFill>
        <p:spPr bwMode="auto">
          <a:xfrm>
            <a:off x="990600" y="1639802"/>
            <a:ext cx="2819400" cy="3973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0" y="216433"/>
            <a:ext cx="9078398" cy="1155167"/>
            <a:chOff x="0" y="216433"/>
            <a:chExt cx="9078398" cy="1155167"/>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311" r="50000"/>
            <a:stretch/>
          </p:blipFill>
          <p:spPr bwMode="auto">
            <a:xfrm>
              <a:off x="0" y="264485"/>
              <a:ext cx="4544039" cy="9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126" y="216433"/>
              <a:ext cx="4476272" cy="115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251035"/>
            <a:ext cx="22574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smtClean="0"/>
              <a:t>D00018229/A Internal Use Only Not for Distribution</a:t>
            </a:r>
            <a:endParaRPr lang="en-US" dirty="0"/>
          </a:p>
        </p:txBody>
      </p:sp>
      <p:sp>
        <p:nvSpPr>
          <p:cNvPr id="3" name="Slide Number Placeholder 2"/>
          <p:cNvSpPr>
            <a:spLocks noGrp="1"/>
          </p:cNvSpPr>
          <p:nvPr>
            <p:ph type="sldNum" sz="quarter" idx="4"/>
          </p:nvPr>
        </p:nvSpPr>
        <p:spPr/>
        <p:txBody>
          <a:bodyPr/>
          <a:lstStyle/>
          <a:p>
            <a:fld id="{793332C0-45F3-49F7-8962-3AD7701CBA4A}" type="slidenum">
              <a:rPr lang="en-US" smtClean="0"/>
              <a:pPr/>
              <a:t>30</a:t>
            </a:fld>
            <a:endParaRPr lang="en-US" dirty="0"/>
          </a:p>
        </p:txBody>
      </p:sp>
    </p:spTree>
    <p:extLst>
      <p:ext uri="{BB962C8B-B14F-4D97-AF65-F5344CB8AC3E}">
        <p14:creationId xmlns:p14="http://schemas.microsoft.com/office/powerpoint/2010/main" val="225901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Introduction</a:t>
            </a:r>
            <a:endParaRPr lang="en-US" dirty="0"/>
          </a:p>
        </p:txBody>
      </p:sp>
      <p:sp>
        <p:nvSpPr>
          <p:cNvPr id="3" name="Text Placeholder 2"/>
          <p:cNvSpPr>
            <a:spLocks noGrp="1"/>
          </p:cNvSpPr>
          <p:nvPr>
            <p:ph type="body" sz="quarter" idx="13"/>
          </p:nvPr>
        </p:nvSpPr>
        <p:spPr/>
        <p:txBody>
          <a:bodyPr/>
          <a:lstStyle/>
          <a:p>
            <a:r>
              <a:rPr lang="en-US" dirty="0" smtClean="0">
                <a:cs typeface="Arial" pitchFamily="34" charset="0"/>
              </a:rPr>
              <a:t>90 cm working length</a:t>
            </a:r>
          </a:p>
          <a:p>
            <a:r>
              <a:rPr lang="en-US" dirty="0" smtClean="0">
                <a:cs typeface="Arial" pitchFamily="34" charset="0"/>
              </a:rPr>
              <a:t>.038” wire capabilities</a:t>
            </a:r>
          </a:p>
          <a:p>
            <a:r>
              <a:rPr lang="en-US" dirty="0" smtClean="0">
                <a:cs typeface="Arial" pitchFamily="34" charset="0"/>
              </a:rPr>
              <a:t>Radiopaque </a:t>
            </a:r>
            <a:r>
              <a:rPr lang="en-US" dirty="0">
                <a:cs typeface="Arial" pitchFamily="34" charset="0"/>
              </a:rPr>
              <a:t>and </a:t>
            </a:r>
            <a:r>
              <a:rPr lang="en-US" dirty="0" smtClean="0">
                <a:cs typeface="Arial" pitchFamily="34" charset="0"/>
              </a:rPr>
              <a:t>inked </a:t>
            </a:r>
            <a:r>
              <a:rPr lang="en-US" dirty="0">
                <a:cs typeface="Arial" pitchFamily="34" charset="0"/>
              </a:rPr>
              <a:t>centimeter markers</a:t>
            </a:r>
            <a:endParaRPr lang="en-US" sz="1100" dirty="0">
              <a:cs typeface="Arial" pitchFamily="34" charset="0"/>
            </a:endParaRPr>
          </a:p>
          <a:p>
            <a:r>
              <a:rPr lang="en-US" dirty="0">
                <a:cs typeface="Arial" pitchFamily="34" charset="0"/>
              </a:rPr>
              <a:t>60 mm field of view, free of wire artifact</a:t>
            </a:r>
          </a:p>
          <a:p>
            <a:r>
              <a:rPr lang="en-US" dirty="0">
                <a:cs typeface="Arial" pitchFamily="34" charset="0"/>
              </a:rPr>
              <a:t>Over-the-wire design </a:t>
            </a:r>
          </a:p>
          <a:p>
            <a:r>
              <a:rPr lang="en-US" dirty="0" smtClean="0">
                <a:cs typeface="Arial" pitchFamily="34" charset="0"/>
              </a:rPr>
              <a:t>100 cm </a:t>
            </a:r>
            <a:r>
              <a:rPr lang="en-US" dirty="0">
                <a:cs typeface="Arial" pitchFamily="34" charset="0"/>
              </a:rPr>
              <a:t>PIM connector length</a:t>
            </a:r>
          </a:p>
          <a:p>
            <a:r>
              <a:rPr lang="en-US" dirty="0" smtClean="0">
                <a:cs typeface="Arial" pitchFamily="34" charset="0"/>
              </a:rPr>
              <a:t>Hydrophilic </a:t>
            </a:r>
            <a:r>
              <a:rPr lang="en-US" dirty="0">
                <a:cs typeface="Arial" pitchFamily="34" charset="0"/>
              </a:rPr>
              <a:t>coating</a:t>
            </a:r>
          </a:p>
          <a:p>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44" y="3748657"/>
            <a:ext cx="8246853" cy="1121738"/>
          </a:xfrm>
          <a:prstGeom prst="rect">
            <a:avLst/>
          </a:prstGeom>
        </p:spPr>
      </p:pic>
      <p:sp>
        <p:nvSpPr>
          <p:cNvPr id="7" name="TextBox 6"/>
          <p:cNvSpPr txBox="1"/>
          <p:nvPr/>
        </p:nvSpPr>
        <p:spPr>
          <a:xfrm>
            <a:off x="2161307" y="5102968"/>
            <a:ext cx="4750129" cy="369332"/>
          </a:xfrm>
          <a:prstGeom prst="rect">
            <a:avLst/>
          </a:prstGeom>
          <a:noFill/>
        </p:spPr>
        <p:txBody>
          <a:bodyPr wrap="square" rtlCol="0">
            <a:spAutoFit/>
          </a:bodyPr>
          <a:lstStyle/>
          <a:p>
            <a:pPr algn="ctr"/>
            <a:r>
              <a:rPr lang="en-US" dirty="0" smtClean="0">
                <a:latin typeface="Arial" pitchFamily="34" charset="0"/>
                <a:cs typeface="Arial" pitchFamily="34" charset="0"/>
              </a:rPr>
              <a:t>Visions PV .035 IVUS catheter</a:t>
            </a:r>
            <a:endParaRPr lang="en-US" dirty="0">
              <a:latin typeface="Arial" pitchFamily="34" charset="0"/>
              <a:cs typeface="Arial" pitchFamily="34" charset="0"/>
            </a:endParaRPr>
          </a:p>
        </p:txBody>
      </p:sp>
    </p:spTree>
    <p:extLst>
      <p:ext uri="{BB962C8B-B14F-4D97-AF65-F5344CB8AC3E}">
        <p14:creationId xmlns:p14="http://schemas.microsoft.com/office/powerpoint/2010/main" val="1945238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Radiopaque markers</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32</a:t>
            </a:fld>
            <a:endParaRPr lang="en-US" dirty="0"/>
          </a:p>
        </p:txBody>
      </p:sp>
      <p:sp>
        <p:nvSpPr>
          <p:cNvPr id="6" name="Content Placeholder 3"/>
          <p:cNvSpPr txBox="1">
            <a:spLocks/>
          </p:cNvSpPr>
          <p:nvPr/>
        </p:nvSpPr>
        <p:spPr>
          <a:xfrm>
            <a:off x="4549570" y="1611078"/>
            <a:ext cx="4091049" cy="449184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cs typeface="Arial" pitchFamily="34" charset="0"/>
              </a:rPr>
              <a:t>25 markers on distal end </a:t>
            </a:r>
          </a:p>
          <a:p>
            <a:r>
              <a:rPr lang="en-US" sz="2400" u="sng" smtClean="0">
                <a:cs typeface="Arial" pitchFamily="34" charset="0"/>
              </a:rPr>
              <a:t>Inside</a:t>
            </a:r>
            <a:r>
              <a:rPr lang="en-US" sz="2400" smtClean="0">
                <a:cs typeface="Arial" pitchFamily="34" charset="0"/>
              </a:rPr>
              <a:t> the catheter</a:t>
            </a:r>
          </a:p>
          <a:p>
            <a:r>
              <a:rPr lang="en-US" sz="2400" smtClean="0">
                <a:cs typeface="Arial" pitchFamily="34" charset="0"/>
              </a:rPr>
              <a:t>1 cm spacing, middle-to-middle</a:t>
            </a:r>
          </a:p>
          <a:p>
            <a:r>
              <a:rPr lang="en-US" sz="2400" smtClean="0">
                <a:cs typeface="Arial" pitchFamily="34" charset="0"/>
              </a:rPr>
              <a:t>1</a:t>
            </a:r>
            <a:r>
              <a:rPr lang="en-US" sz="2400" baseline="30000" smtClean="0">
                <a:cs typeface="Arial" pitchFamily="34" charset="0"/>
              </a:rPr>
              <a:t>st</a:t>
            </a:r>
            <a:r>
              <a:rPr lang="en-US" sz="2400" smtClean="0">
                <a:cs typeface="Arial" pitchFamily="34" charset="0"/>
              </a:rPr>
              <a:t> marker is 1 cm from middle of imaging plane</a:t>
            </a:r>
            <a:endParaRPr lang="en-US" sz="2400" dirty="0">
              <a:cs typeface="Arial" pitchFamily="34"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33255"/>
          <a:stretch/>
        </p:blipFill>
        <p:spPr bwMode="auto">
          <a:xfrm>
            <a:off x="548761" y="1611078"/>
            <a:ext cx="3624571" cy="32918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27" y="5124807"/>
            <a:ext cx="8667814" cy="492273"/>
          </a:xfrm>
          <a:prstGeom prst="rect">
            <a:avLst/>
          </a:prstGeom>
        </p:spPr>
      </p:pic>
      <p:cxnSp>
        <p:nvCxnSpPr>
          <p:cNvPr id="9" name="Straight Arrow Connector 8"/>
          <p:cNvCxnSpPr/>
          <p:nvPr/>
        </p:nvCxnSpPr>
        <p:spPr>
          <a:xfrm flipV="1">
            <a:off x="6245764" y="5792188"/>
            <a:ext cx="2460170" cy="725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92469" y="5787238"/>
            <a:ext cx="2343399"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92659" y="5787238"/>
            <a:ext cx="1056318" cy="369332"/>
          </a:xfrm>
          <a:prstGeom prst="rect">
            <a:avLst/>
          </a:prstGeom>
          <a:noFill/>
        </p:spPr>
        <p:txBody>
          <a:bodyPr wrap="square" rtlCol="0">
            <a:spAutoFit/>
          </a:bodyPr>
          <a:lstStyle/>
          <a:p>
            <a:r>
              <a:rPr lang="en-US" dirty="0" smtClean="0">
                <a:cs typeface="Arial" pitchFamily="34" charset="0"/>
              </a:rPr>
              <a:t>1 cm</a:t>
            </a:r>
            <a:endParaRPr lang="en-US" dirty="0">
              <a:cs typeface="Arial" pitchFamily="34" charset="0"/>
            </a:endParaRPr>
          </a:p>
        </p:txBody>
      </p:sp>
      <p:sp>
        <p:nvSpPr>
          <p:cNvPr id="12" name="TextBox 11"/>
          <p:cNvSpPr txBox="1"/>
          <p:nvPr/>
        </p:nvSpPr>
        <p:spPr>
          <a:xfrm>
            <a:off x="7148219" y="5797138"/>
            <a:ext cx="1211283" cy="369332"/>
          </a:xfrm>
          <a:prstGeom prst="rect">
            <a:avLst/>
          </a:prstGeom>
          <a:noFill/>
        </p:spPr>
        <p:txBody>
          <a:bodyPr wrap="square" rtlCol="0">
            <a:spAutoFit/>
          </a:bodyPr>
          <a:lstStyle/>
          <a:p>
            <a:r>
              <a:rPr lang="en-US" dirty="0" smtClean="0">
                <a:cs typeface="Arial" pitchFamily="34" charset="0"/>
              </a:rPr>
              <a:t>1 cm</a:t>
            </a:r>
            <a:endParaRPr lang="en-US" dirty="0">
              <a:cs typeface="Arial" pitchFamily="34" charset="0"/>
            </a:endParaRPr>
          </a:p>
        </p:txBody>
      </p:sp>
      <p:cxnSp>
        <p:nvCxnSpPr>
          <p:cNvPr id="13" name="Straight Connector 12"/>
          <p:cNvCxnSpPr/>
          <p:nvPr/>
        </p:nvCxnSpPr>
        <p:spPr>
          <a:xfrm>
            <a:off x="8717809" y="5617080"/>
            <a:ext cx="0" cy="36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33889" y="5617080"/>
            <a:ext cx="0" cy="36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92469" y="5587118"/>
            <a:ext cx="0" cy="36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82028" y="5898679"/>
            <a:ext cx="2082140" cy="369332"/>
          </a:xfrm>
          <a:prstGeom prst="rect">
            <a:avLst/>
          </a:prstGeom>
          <a:noFill/>
        </p:spPr>
        <p:txBody>
          <a:bodyPr wrap="square" rtlCol="0">
            <a:spAutoFit/>
          </a:bodyPr>
          <a:lstStyle/>
          <a:p>
            <a:r>
              <a:rPr lang="en-US" dirty="0" smtClean="0">
                <a:cs typeface="Arial" pitchFamily="34" charset="0"/>
              </a:rPr>
              <a:t>Imaging plane</a:t>
            </a:r>
            <a:endParaRPr lang="en-US" dirty="0">
              <a:cs typeface="Arial" pitchFamily="34" charset="0"/>
            </a:endParaRPr>
          </a:p>
        </p:txBody>
      </p:sp>
      <p:cxnSp>
        <p:nvCxnSpPr>
          <p:cNvPr id="17" name="Straight Connector 16"/>
          <p:cNvCxnSpPr/>
          <p:nvPr/>
        </p:nvCxnSpPr>
        <p:spPr>
          <a:xfrm flipH="1" flipV="1">
            <a:off x="1066628" y="2708427"/>
            <a:ext cx="163901" cy="1121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9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Types of markers</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10" y="1072407"/>
            <a:ext cx="8555923" cy="1163777"/>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265" y="5217661"/>
            <a:ext cx="8017452" cy="53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7" idx="0"/>
          </p:cNvCxnSpPr>
          <p:nvPr/>
        </p:nvCxnSpPr>
        <p:spPr>
          <a:xfrm flipV="1">
            <a:off x="5085991" y="4854880"/>
            <a:ext cx="0" cy="28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83960" y="4840139"/>
            <a:ext cx="0" cy="28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06493" y="4865662"/>
            <a:ext cx="0" cy="28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8902" y="4562467"/>
            <a:ext cx="961901" cy="369332"/>
          </a:xfrm>
          <a:prstGeom prst="rect">
            <a:avLst/>
          </a:prstGeom>
          <a:noFill/>
        </p:spPr>
        <p:txBody>
          <a:bodyPr wrap="square" rtlCol="0">
            <a:spAutoFit/>
          </a:bodyPr>
          <a:lstStyle/>
          <a:p>
            <a:r>
              <a:rPr lang="en-US" dirty="0" smtClean="0">
                <a:cs typeface="Arial" pitchFamily="34" charset="0"/>
              </a:rPr>
              <a:t>1 cm</a:t>
            </a:r>
            <a:endParaRPr lang="en-US" dirty="0">
              <a:cs typeface="Arial" pitchFamily="34" charset="0"/>
            </a:endParaRPr>
          </a:p>
        </p:txBody>
      </p:sp>
      <p:sp>
        <p:nvSpPr>
          <p:cNvPr id="12" name="TextBox 11"/>
          <p:cNvSpPr txBox="1"/>
          <p:nvPr/>
        </p:nvSpPr>
        <p:spPr>
          <a:xfrm>
            <a:off x="5629472" y="4562788"/>
            <a:ext cx="961901" cy="369332"/>
          </a:xfrm>
          <a:prstGeom prst="rect">
            <a:avLst/>
          </a:prstGeom>
          <a:noFill/>
        </p:spPr>
        <p:txBody>
          <a:bodyPr wrap="square" rtlCol="0">
            <a:spAutoFit/>
          </a:bodyPr>
          <a:lstStyle/>
          <a:p>
            <a:r>
              <a:rPr lang="en-US" dirty="0" smtClean="0">
                <a:cs typeface="Arial" pitchFamily="34" charset="0"/>
              </a:rPr>
              <a:t>1 cm</a:t>
            </a:r>
            <a:endParaRPr lang="en-US" dirty="0">
              <a:cs typeface="Arial" pitchFamily="34" charset="0"/>
            </a:endParaRPr>
          </a:p>
        </p:txBody>
      </p:sp>
      <p:cxnSp>
        <p:nvCxnSpPr>
          <p:cNvPr id="13" name="Straight Arrow Connector 12"/>
          <p:cNvCxnSpPr/>
          <p:nvPr/>
        </p:nvCxnSpPr>
        <p:spPr>
          <a:xfrm>
            <a:off x="3212535" y="5018059"/>
            <a:ext cx="1818101"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3162" y="5024532"/>
            <a:ext cx="1818101"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09770" y="1654296"/>
            <a:ext cx="195905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80271" y="1654296"/>
            <a:ext cx="459618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53783" y="1359987"/>
            <a:ext cx="1282536" cy="584775"/>
          </a:xfrm>
          <a:prstGeom prst="rect">
            <a:avLst/>
          </a:prstGeom>
          <a:noFill/>
        </p:spPr>
        <p:txBody>
          <a:bodyPr wrap="square" rtlCol="0">
            <a:spAutoFit/>
          </a:bodyPr>
          <a:lstStyle/>
          <a:p>
            <a:r>
              <a:rPr lang="en-US" sz="1600" dirty="0" smtClean="0">
                <a:cs typeface="Arial" pitchFamily="34" charset="0"/>
              </a:rPr>
              <a:t>RO markers</a:t>
            </a:r>
          </a:p>
          <a:p>
            <a:r>
              <a:rPr lang="en-US" sz="1600" dirty="0" smtClean="0">
                <a:cs typeface="Arial" pitchFamily="34" charset="0"/>
              </a:rPr>
              <a:t>(25)</a:t>
            </a:r>
            <a:endParaRPr lang="en-US" sz="1600" dirty="0">
              <a:cs typeface="Arial" pitchFamily="34" charset="0"/>
            </a:endParaRPr>
          </a:p>
        </p:txBody>
      </p:sp>
      <p:sp>
        <p:nvSpPr>
          <p:cNvPr id="18" name="TextBox 17"/>
          <p:cNvSpPr txBox="1"/>
          <p:nvPr/>
        </p:nvSpPr>
        <p:spPr>
          <a:xfrm>
            <a:off x="4349935" y="1349390"/>
            <a:ext cx="1680748" cy="584775"/>
          </a:xfrm>
          <a:prstGeom prst="rect">
            <a:avLst/>
          </a:prstGeom>
          <a:noFill/>
        </p:spPr>
        <p:txBody>
          <a:bodyPr wrap="square" rtlCol="0">
            <a:spAutoFit/>
          </a:bodyPr>
          <a:lstStyle/>
          <a:p>
            <a:r>
              <a:rPr lang="en-US" sz="1600" dirty="0" smtClean="0">
                <a:cs typeface="Arial" pitchFamily="34" charset="0"/>
              </a:rPr>
              <a:t>Inked markers</a:t>
            </a:r>
          </a:p>
          <a:p>
            <a:r>
              <a:rPr lang="en-US" sz="1600" dirty="0" smtClean="0">
                <a:cs typeface="Arial" pitchFamily="34" charset="0"/>
              </a:rPr>
              <a:t>(non-RO)</a:t>
            </a:r>
            <a:endParaRPr lang="en-US" sz="1600" dirty="0">
              <a:cs typeface="Arial"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23" y="3159754"/>
            <a:ext cx="8667814" cy="492273"/>
          </a:xfrm>
          <a:prstGeom prst="rect">
            <a:avLst/>
          </a:prstGeom>
        </p:spPr>
      </p:pic>
      <p:cxnSp>
        <p:nvCxnSpPr>
          <p:cNvPr id="20" name="Straight Arrow Connector 19"/>
          <p:cNvCxnSpPr/>
          <p:nvPr/>
        </p:nvCxnSpPr>
        <p:spPr>
          <a:xfrm flipV="1">
            <a:off x="6429960" y="3827135"/>
            <a:ext cx="2460170" cy="725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76665" y="3822185"/>
            <a:ext cx="2343399"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76855" y="3839437"/>
            <a:ext cx="1056318" cy="369332"/>
          </a:xfrm>
          <a:prstGeom prst="rect">
            <a:avLst/>
          </a:prstGeom>
          <a:noFill/>
        </p:spPr>
        <p:txBody>
          <a:bodyPr wrap="square" rtlCol="0">
            <a:spAutoFit/>
          </a:bodyPr>
          <a:lstStyle/>
          <a:p>
            <a:r>
              <a:rPr lang="en-US" dirty="0" smtClean="0">
                <a:cs typeface="Arial" pitchFamily="34" charset="0"/>
              </a:rPr>
              <a:t>1 cm</a:t>
            </a:r>
            <a:endParaRPr lang="en-US" dirty="0">
              <a:cs typeface="Arial" pitchFamily="34" charset="0"/>
            </a:endParaRPr>
          </a:p>
        </p:txBody>
      </p:sp>
      <p:sp>
        <p:nvSpPr>
          <p:cNvPr id="23" name="TextBox 22"/>
          <p:cNvSpPr txBox="1"/>
          <p:nvPr/>
        </p:nvSpPr>
        <p:spPr>
          <a:xfrm>
            <a:off x="7332415" y="3832085"/>
            <a:ext cx="1211283" cy="369332"/>
          </a:xfrm>
          <a:prstGeom prst="rect">
            <a:avLst/>
          </a:prstGeom>
          <a:noFill/>
        </p:spPr>
        <p:txBody>
          <a:bodyPr wrap="square" rtlCol="0">
            <a:spAutoFit/>
          </a:bodyPr>
          <a:lstStyle/>
          <a:p>
            <a:r>
              <a:rPr lang="en-US" dirty="0" smtClean="0">
                <a:cs typeface="Arial" pitchFamily="34" charset="0"/>
              </a:rPr>
              <a:t>1 cm</a:t>
            </a:r>
            <a:endParaRPr lang="en-US" dirty="0">
              <a:cs typeface="Arial" pitchFamily="34" charset="0"/>
            </a:endParaRPr>
          </a:p>
        </p:txBody>
      </p:sp>
      <p:cxnSp>
        <p:nvCxnSpPr>
          <p:cNvPr id="24" name="Straight Connector 23"/>
          <p:cNvCxnSpPr/>
          <p:nvPr/>
        </p:nvCxnSpPr>
        <p:spPr>
          <a:xfrm>
            <a:off x="8902005" y="3652027"/>
            <a:ext cx="0" cy="36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18085" y="3652027"/>
            <a:ext cx="0" cy="36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76665" y="3622065"/>
            <a:ext cx="0" cy="36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52198" y="3926407"/>
            <a:ext cx="2082140" cy="369332"/>
          </a:xfrm>
          <a:prstGeom prst="rect">
            <a:avLst/>
          </a:prstGeom>
          <a:noFill/>
        </p:spPr>
        <p:txBody>
          <a:bodyPr wrap="square" rtlCol="0">
            <a:spAutoFit/>
          </a:bodyPr>
          <a:lstStyle/>
          <a:p>
            <a:r>
              <a:rPr lang="en-US" dirty="0" smtClean="0">
                <a:cs typeface="Arial" pitchFamily="34" charset="0"/>
              </a:rPr>
              <a:t>Imaging plane</a:t>
            </a:r>
            <a:endParaRPr lang="en-US" dirty="0">
              <a:cs typeface="Arial" pitchFamily="34" charset="0"/>
            </a:endParaRPr>
          </a:p>
        </p:txBody>
      </p:sp>
      <p:sp>
        <p:nvSpPr>
          <p:cNvPr id="28" name="TextBox 27"/>
          <p:cNvSpPr txBox="1"/>
          <p:nvPr/>
        </p:nvSpPr>
        <p:spPr>
          <a:xfrm>
            <a:off x="612475" y="2608689"/>
            <a:ext cx="1570008" cy="369332"/>
          </a:xfrm>
          <a:prstGeom prst="rect">
            <a:avLst/>
          </a:prstGeom>
          <a:noFill/>
        </p:spPr>
        <p:txBody>
          <a:bodyPr wrap="square" rtlCol="0">
            <a:spAutoFit/>
          </a:bodyPr>
          <a:lstStyle/>
          <a:p>
            <a:r>
              <a:rPr lang="en-US" b="1" dirty="0" smtClean="0">
                <a:cs typeface="Arial" pitchFamily="34" charset="0"/>
              </a:rPr>
              <a:t>RO Markers</a:t>
            </a:r>
            <a:endParaRPr lang="en-US" b="1" dirty="0">
              <a:cs typeface="Arial" pitchFamily="34" charset="0"/>
            </a:endParaRPr>
          </a:p>
        </p:txBody>
      </p:sp>
      <p:sp>
        <p:nvSpPr>
          <p:cNvPr id="29" name="TextBox 28"/>
          <p:cNvSpPr txBox="1"/>
          <p:nvPr/>
        </p:nvSpPr>
        <p:spPr>
          <a:xfrm>
            <a:off x="598215" y="4663103"/>
            <a:ext cx="2553983" cy="369332"/>
          </a:xfrm>
          <a:prstGeom prst="rect">
            <a:avLst/>
          </a:prstGeom>
          <a:noFill/>
        </p:spPr>
        <p:txBody>
          <a:bodyPr wrap="square" rtlCol="0">
            <a:spAutoFit/>
          </a:bodyPr>
          <a:lstStyle/>
          <a:p>
            <a:r>
              <a:rPr lang="en-US" b="1" dirty="0" smtClean="0">
                <a:cs typeface="Arial" pitchFamily="34" charset="0"/>
              </a:rPr>
              <a:t>Inked Markers</a:t>
            </a:r>
            <a:endParaRPr lang="en-US" b="1" dirty="0">
              <a:cs typeface="Arial" pitchFamily="34" charset="0"/>
            </a:endParaRPr>
          </a:p>
        </p:txBody>
      </p:sp>
      <p:cxnSp>
        <p:nvCxnSpPr>
          <p:cNvPr id="30" name="Straight Connector 29"/>
          <p:cNvCxnSpPr/>
          <p:nvPr/>
        </p:nvCxnSpPr>
        <p:spPr>
          <a:xfrm flipV="1">
            <a:off x="612475" y="2596551"/>
            <a:ext cx="7931223" cy="8626"/>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V="1">
            <a:off x="565469" y="4533713"/>
            <a:ext cx="7931223" cy="8626"/>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2747993" y="5699461"/>
            <a:ext cx="2059854" cy="307777"/>
          </a:xfrm>
          <a:prstGeom prst="rect">
            <a:avLst/>
          </a:prstGeom>
          <a:noFill/>
        </p:spPr>
        <p:txBody>
          <a:bodyPr wrap="square" rtlCol="0">
            <a:spAutoFit/>
          </a:bodyPr>
          <a:lstStyle/>
          <a:p>
            <a:r>
              <a:rPr lang="en-US" sz="1400" dirty="0" smtClean="0">
                <a:cs typeface="Arial" pitchFamily="34" charset="0"/>
              </a:rPr>
              <a:t>Wider mark every 5 cm</a:t>
            </a:r>
            <a:endParaRPr lang="en-US" sz="1400" dirty="0">
              <a:cs typeface="Arial" pitchFamily="34" charset="0"/>
            </a:endParaRPr>
          </a:p>
        </p:txBody>
      </p:sp>
    </p:spTree>
    <p:extLst>
      <p:ext uri="{BB962C8B-B14F-4D97-AF65-F5344CB8AC3E}">
        <p14:creationId xmlns:p14="http://schemas.microsoft.com/office/powerpoint/2010/main" val="332659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3" grpId="0"/>
      <p:bldP spid="27" grpId="0"/>
      <p:bldP spid="28" grpId="0"/>
      <p:bldP spid="29"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60 mm field of view</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34</a:t>
            </a:fld>
            <a:endParaRPr lang="en-US" dirty="0"/>
          </a:p>
        </p:txBody>
      </p:sp>
      <p:sp>
        <p:nvSpPr>
          <p:cNvPr id="6" name="Content Placeholder 3"/>
          <p:cNvSpPr txBox="1">
            <a:spLocks/>
          </p:cNvSpPr>
          <p:nvPr/>
        </p:nvSpPr>
        <p:spPr>
          <a:xfrm>
            <a:off x="4712855" y="1161469"/>
            <a:ext cx="4038600" cy="442224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ctr">
            <a:normAutofit/>
          </a:bodyPr>
          <a:lstStyle>
            <a:defPPr>
              <a:defRPr lang="de-DE"/>
            </a:defPPr>
            <a:lvl1pPr marL="0" algn="l" defTabSz="914400" rtl="0" eaLnBrk="1" latinLnBrk="0" hangingPunct="1">
              <a:defRPr lang="en-GB" sz="900" kern="1200" smtClean="0">
                <a:solidFill>
                  <a:srgbClr val="000000"/>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800" dirty="0" smtClean="0">
                <a:latin typeface="+mn-lt"/>
                <a:cs typeface="Arial" pitchFamily="34" charset="0"/>
              </a:rPr>
              <a:t>Largest imaging diameter available</a:t>
            </a:r>
          </a:p>
          <a:p>
            <a:pPr marL="171450" indent="-171450">
              <a:buFont typeface="Arial" panose="020B0604020202020204" pitchFamily="34" charset="0"/>
              <a:buChar char="•"/>
            </a:pPr>
            <a:r>
              <a:rPr lang="en-US" sz="1800" dirty="0" err="1" smtClean="0">
                <a:latin typeface="+mn-lt"/>
                <a:cs typeface="Arial" pitchFamily="34" charset="0"/>
              </a:rPr>
              <a:t>Graticules</a:t>
            </a:r>
            <a:r>
              <a:rPr lang="en-US" sz="1800" dirty="0" smtClean="0">
                <a:latin typeface="+mn-lt"/>
                <a:cs typeface="Arial" pitchFamily="34" charset="0"/>
              </a:rPr>
              <a:t> are every </a:t>
            </a:r>
            <a:br>
              <a:rPr lang="en-US" sz="1800" dirty="0" smtClean="0">
                <a:latin typeface="+mn-lt"/>
                <a:cs typeface="Arial" pitchFamily="34" charset="0"/>
              </a:rPr>
            </a:br>
            <a:r>
              <a:rPr lang="en-US" sz="1800" dirty="0" smtClean="0">
                <a:latin typeface="+mn-lt"/>
                <a:cs typeface="Arial" pitchFamily="34" charset="0"/>
              </a:rPr>
              <a:t>5 mm at 60 mm setting</a:t>
            </a:r>
          </a:p>
          <a:p>
            <a:pPr marL="171450" indent="-171450">
              <a:buFont typeface="Arial" panose="020B0604020202020204" pitchFamily="34" charset="0"/>
              <a:buChar char="•"/>
            </a:pPr>
            <a:r>
              <a:rPr lang="en-US" sz="1800" dirty="0" smtClean="0">
                <a:latin typeface="+mn-lt"/>
                <a:cs typeface="Arial" pitchFamily="34" charset="0"/>
              </a:rPr>
              <a:t>Adjustable (Adjust Image menu)</a:t>
            </a:r>
          </a:p>
          <a:p>
            <a:pPr marL="171450" indent="-171450">
              <a:buFont typeface="Arial" panose="020B0604020202020204" pitchFamily="34" charset="0"/>
              <a:buChar char="•"/>
            </a:pPr>
            <a:r>
              <a:rPr lang="en-US" sz="1800" dirty="0" smtClean="0">
                <a:latin typeface="+mn-lt"/>
                <a:cs typeface="Arial" pitchFamily="34" charset="0"/>
              </a:rPr>
              <a:t>No wire artifact</a:t>
            </a:r>
            <a:endParaRPr lang="en-US" sz="1800" dirty="0">
              <a:latin typeface="+mn-lt"/>
              <a:cs typeface="Arial" pitchFamily="34" charset="0"/>
            </a:endParaRPr>
          </a:p>
        </p:txBody>
      </p:sp>
      <p:pic>
        <p:nvPicPr>
          <p:cNvPr id="7" name="Picture 2" descr="C:\Users\srchen\Documents\PV 035\Aortic IVUS App\My Images\AAA Still 2_No Measurements_Tuchek C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 y="1635121"/>
            <a:ext cx="3876675" cy="3876675"/>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9588" y="6165304"/>
            <a:ext cx="4295775" cy="307777"/>
          </a:xfrm>
          <a:prstGeom prst="rect">
            <a:avLst/>
          </a:prstGeom>
          <a:noFill/>
        </p:spPr>
        <p:txBody>
          <a:bodyPr wrap="square" rtlCol="0">
            <a:spAutoFit/>
          </a:bodyPr>
          <a:lstStyle/>
          <a:p>
            <a:r>
              <a:rPr lang="en-US" sz="1400" dirty="0" smtClean="0"/>
              <a:t>Image courtesy of J. Michael </a:t>
            </a:r>
            <a:r>
              <a:rPr lang="en-US" sz="1400" dirty="0" err="1" smtClean="0"/>
              <a:t>Tuchek</a:t>
            </a:r>
            <a:r>
              <a:rPr lang="en-US" sz="1400" dirty="0" smtClean="0"/>
              <a:t>, MD</a:t>
            </a:r>
            <a:endParaRPr lang="en-US" sz="1400" dirty="0"/>
          </a:p>
        </p:txBody>
      </p:sp>
      <p:cxnSp>
        <p:nvCxnSpPr>
          <p:cNvPr id="9" name="Straight Arrow Connector 8"/>
          <p:cNvCxnSpPr/>
          <p:nvPr/>
        </p:nvCxnSpPr>
        <p:spPr>
          <a:xfrm>
            <a:off x="419099" y="5815441"/>
            <a:ext cx="38766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0" y="5502272"/>
            <a:ext cx="1762125" cy="369332"/>
          </a:xfrm>
          <a:prstGeom prst="rect">
            <a:avLst/>
          </a:prstGeom>
          <a:noFill/>
        </p:spPr>
        <p:txBody>
          <a:bodyPr wrap="square" rtlCol="0">
            <a:spAutoFit/>
          </a:bodyPr>
          <a:lstStyle/>
          <a:p>
            <a:pPr algn="ctr"/>
            <a:r>
              <a:rPr lang="en-US" dirty="0" smtClean="0"/>
              <a:t>60 mm</a:t>
            </a:r>
            <a:endParaRPr lang="en-US" dirty="0"/>
          </a:p>
        </p:txBody>
      </p:sp>
    </p:spTree>
    <p:extLst>
      <p:ext uri="{BB962C8B-B14F-4D97-AF65-F5344CB8AC3E}">
        <p14:creationId xmlns:p14="http://schemas.microsoft.com/office/powerpoint/2010/main" val="2089787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Intended use</a:t>
            </a:r>
            <a:endParaRPr lang="en-US" dirty="0"/>
          </a:p>
        </p:txBody>
      </p:sp>
      <p:sp>
        <p:nvSpPr>
          <p:cNvPr id="7" name="Text Placeholder 6"/>
          <p:cNvSpPr>
            <a:spLocks noGrp="1"/>
          </p:cNvSpPr>
          <p:nvPr>
            <p:ph type="body" sz="quarter" idx="13"/>
          </p:nvPr>
        </p:nvSpPr>
        <p:spPr/>
        <p:txBody>
          <a:bodyPr/>
          <a:lstStyle/>
          <a:p>
            <a:pPr marL="0" indent="0">
              <a:buNone/>
            </a:pPr>
            <a:r>
              <a:rPr lang="en-US" dirty="0" smtClean="0"/>
              <a:t>The Visions PV .035 catheters are designed for use in the evaluation of vascular morphology in blood vessels of the peripheral vasculature by providing a cross-sectional image of such vessels.  The Visions PV .035 ultrasound imaging catheters are designed for use as an adjunct to conventional angiographic procedures to provide an image of the vessel lumen and wall structures and dimensional measurements from the image</a:t>
            </a:r>
            <a:r>
              <a:rPr lang="en-US" dirty="0"/>
              <a:t>. </a:t>
            </a:r>
          </a:p>
        </p:txBody>
      </p:sp>
      <p:sp>
        <p:nvSpPr>
          <p:cNvPr id="2" name="Footer Placeholder 1"/>
          <p:cNvSpPr>
            <a:spLocks noGrp="1"/>
          </p:cNvSpPr>
          <p:nvPr>
            <p:ph type="ftr" sz="quarter" idx="3"/>
          </p:nvPr>
        </p:nvSpPr>
        <p:spPr/>
        <p:txBody>
          <a:bodyPr/>
          <a:lstStyle/>
          <a:p>
            <a:r>
              <a:rPr lang="en-US" smtClean="0"/>
              <a:t>D00018229/A Internal Use Only Not for Distribution</a:t>
            </a:r>
            <a:endParaRPr lang="en-US" dirty="0"/>
          </a:p>
        </p:txBody>
      </p:sp>
      <p:sp>
        <p:nvSpPr>
          <p:cNvPr id="3" name="Slide Number Placeholder 2"/>
          <p:cNvSpPr>
            <a:spLocks noGrp="1"/>
          </p:cNvSpPr>
          <p:nvPr>
            <p:ph type="sldNum" sz="quarter" idx="4"/>
          </p:nvPr>
        </p:nvSpPr>
        <p:spPr/>
        <p:txBody>
          <a:bodyPr/>
          <a:lstStyle/>
          <a:p>
            <a:fld id="{793332C0-45F3-49F7-8962-3AD7701CBA4A}" type="slidenum">
              <a:rPr lang="en-US" smtClean="0"/>
              <a:pPr/>
              <a:t>35</a:t>
            </a:fld>
            <a:endParaRPr lang="en-US" dirty="0"/>
          </a:p>
        </p:txBody>
      </p:sp>
      <p:sp>
        <p:nvSpPr>
          <p:cNvPr id="8" name="TextBox 7"/>
          <p:cNvSpPr txBox="1"/>
          <p:nvPr/>
        </p:nvSpPr>
        <p:spPr>
          <a:xfrm>
            <a:off x="509588" y="5889053"/>
            <a:ext cx="8094860" cy="249382"/>
          </a:xfrm>
          <a:prstGeom prst="rect">
            <a:avLst/>
          </a:prstGeom>
        </p:spPr>
        <p:txBody>
          <a:bodyPr vert="horz" wrap="square" lIns="0" tIns="0" rIns="0" bIns="0" spcCol="432000" rtlCol="0">
            <a:noAutofit/>
          </a:bodyPr>
          <a:lstStyle/>
          <a:p>
            <a:r>
              <a:rPr lang="en-US" sz="1400" dirty="0" smtClean="0"/>
              <a:t>501-0000.06/006 Instructions for use VISIONS PV .035 Intravascular Ultrasound Imaging Catheter</a:t>
            </a:r>
            <a:endParaRPr lang="en-US" sz="1400" dirty="0"/>
          </a:p>
          <a:p>
            <a:endParaRPr lang="en-US" sz="1400" dirty="0" err="1" smtClean="0"/>
          </a:p>
        </p:txBody>
      </p:sp>
    </p:spTree>
    <p:extLst>
      <p:ext uri="{BB962C8B-B14F-4D97-AF65-F5344CB8AC3E}">
        <p14:creationId xmlns:p14="http://schemas.microsoft.com/office/powerpoint/2010/main" val="960288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Description</a:t>
            </a:r>
            <a:endParaRPr lang="en-US" dirty="0"/>
          </a:p>
        </p:txBody>
      </p:sp>
      <p:sp>
        <p:nvSpPr>
          <p:cNvPr id="3" name="Text Placeholder 2"/>
          <p:cNvSpPr>
            <a:spLocks noGrp="1"/>
          </p:cNvSpPr>
          <p:nvPr>
            <p:ph type="body" sz="quarter" idx="13"/>
          </p:nvPr>
        </p:nvSpPr>
        <p:spPr>
          <a:xfrm>
            <a:off x="539552" y="1067709"/>
            <a:ext cx="8064896" cy="4949814"/>
          </a:xfrm>
        </p:spPr>
        <p:txBody>
          <a:bodyPr/>
          <a:lstStyle/>
          <a:p>
            <a:pPr marL="0" indent="0">
              <a:buNone/>
            </a:pPr>
            <a:r>
              <a:rPr lang="en-US" dirty="0" smtClean="0"/>
              <a:t>The Visions PV .035 catheter is an over-the-wire intravascular imaging catheter</a:t>
            </a:r>
            <a:r>
              <a:rPr lang="en-US" dirty="0"/>
              <a:t>	</a:t>
            </a:r>
            <a:r>
              <a:rPr lang="en-US" dirty="0" smtClean="0"/>
              <a:t> with a digital ultrasound transducer at the distal end.  The transducer utilizes a 64-element cylindrical array that radiates acoustic energy into the surrounding tissue and detects the subsequent echoes.  The information from the echoes is used to generate real-time images of the peripheral vessels</a:t>
            </a:r>
            <a:r>
              <a:rPr lang="en-US" dirty="0"/>
              <a:t>. </a:t>
            </a:r>
            <a:r>
              <a:rPr lang="en-US" dirty="0" smtClean="0"/>
              <a:t> </a:t>
            </a:r>
          </a:p>
          <a:p>
            <a:pPr marL="0" indent="0">
              <a:buNone/>
            </a:pPr>
            <a:r>
              <a:rPr lang="en-US" dirty="0" smtClean="0"/>
              <a:t>The Visions PV .035 catheter is introduced percutaneously or via surgical </a:t>
            </a:r>
            <a:r>
              <a:rPr lang="en-US" dirty="0" err="1" smtClean="0"/>
              <a:t>cutdown</a:t>
            </a:r>
            <a:r>
              <a:rPr lang="en-US" dirty="0" smtClean="0"/>
              <a:t> into the vascular system, and is designed to track over 0.035</a:t>
            </a:r>
            <a:r>
              <a:rPr lang="en-US" dirty="0"/>
              <a:t>”-0.038</a:t>
            </a:r>
            <a:r>
              <a:rPr lang="en-US" dirty="0" smtClean="0"/>
              <a:t>” (</a:t>
            </a:r>
            <a:r>
              <a:rPr lang="en-US" dirty="0"/>
              <a:t>0.89-0.97mm</a:t>
            </a:r>
            <a:r>
              <a:rPr lang="en-US" dirty="0" smtClean="0"/>
              <a:t>) guide wires</a:t>
            </a:r>
            <a:r>
              <a:rPr lang="en-US" dirty="0"/>
              <a:t>. </a:t>
            </a:r>
            <a:r>
              <a:rPr lang="en-US" dirty="0" smtClean="0"/>
              <a:t> </a:t>
            </a:r>
          </a:p>
          <a:p>
            <a:pPr marL="0" indent="0">
              <a:buNone/>
            </a:pPr>
            <a:r>
              <a:rPr lang="en-US" dirty="0" smtClean="0"/>
              <a:t>The catheter body has markers 1 cm apart along the working length.  There are 25 radiopaque markers on the</a:t>
            </a:r>
            <a:r>
              <a:rPr lang="en-US" dirty="0"/>
              <a:t> </a:t>
            </a:r>
            <a:r>
              <a:rPr lang="en-US" dirty="0" smtClean="0"/>
              <a:t>distal end of the catheter, starting 1 cm from the imaging plane, with the 25</a:t>
            </a:r>
            <a:r>
              <a:rPr lang="en-US" baseline="30000" dirty="0" smtClean="0"/>
              <a:t>th</a:t>
            </a:r>
            <a:r>
              <a:rPr lang="en-US" dirty="0" smtClean="0"/>
              <a:t> RO marker overlapping the distal-most wide inked marker.  Inked markers (</a:t>
            </a:r>
            <a:r>
              <a:rPr lang="en-US" dirty="0"/>
              <a:t>non-radiopaque</a:t>
            </a:r>
            <a:r>
              <a:rPr lang="en-US" dirty="0" smtClean="0"/>
              <a:t>) continue along the shaft, spaced 1 cm apart, middle-to-middle, with wider marks indicating 5 cm intervals.  </a:t>
            </a:r>
          </a:p>
          <a:p>
            <a:pPr marL="0" indent="0">
              <a:buNone/>
            </a:pPr>
            <a:r>
              <a:rPr lang="en-US" dirty="0" smtClean="0"/>
              <a:t>A lubricious hydrophilic coating is applied externally to a distal portion of the catheter.  </a:t>
            </a:r>
          </a:p>
          <a:p>
            <a:pPr marL="0" indent="0">
              <a:buNone/>
            </a:pPr>
            <a:r>
              <a:rPr lang="en-US" dirty="0" smtClean="0"/>
              <a:t>The Visions PV .</a:t>
            </a:r>
            <a:r>
              <a:rPr lang="en-US" dirty="0"/>
              <a:t>035</a:t>
            </a:r>
            <a:r>
              <a:rPr lang="en-US" dirty="0" smtClean="0"/>
              <a:t>, </a:t>
            </a:r>
            <a:r>
              <a:rPr lang="en-US" dirty="0"/>
              <a:t>c</a:t>
            </a:r>
            <a:r>
              <a:rPr lang="en-US" dirty="0" smtClean="0"/>
              <a:t>atalog number 88901, catheters may be used with the Philips s5 or Philips s5i imaging systems, or later systems</a:t>
            </a:r>
            <a:r>
              <a:rPr lang="en-US" dirty="0"/>
              <a:t>. </a:t>
            </a:r>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36</a:t>
            </a:fld>
            <a:endParaRPr lang="en-US" dirty="0"/>
          </a:p>
        </p:txBody>
      </p:sp>
      <p:sp>
        <p:nvSpPr>
          <p:cNvPr id="6" name="TextBox 5"/>
          <p:cNvSpPr txBox="1"/>
          <p:nvPr/>
        </p:nvSpPr>
        <p:spPr>
          <a:xfrm>
            <a:off x="509588" y="6130684"/>
            <a:ext cx="8094860" cy="249382"/>
          </a:xfrm>
          <a:prstGeom prst="rect">
            <a:avLst/>
          </a:prstGeom>
        </p:spPr>
        <p:txBody>
          <a:bodyPr vert="horz" wrap="square" lIns="0" tIns="0" rIns="0" bIns="0" spcCol="432000" rtlCol="0">
            <a:noAutofit/>
          </a:bodyPr>
          <a:lstStyle/>
          <a:p>
            <a:r>
              <a:rPr lang="en-US" sz="1400" dirty="0" smtClean="0"/>
              <a:t>501-0000.06/006 Instructions for use VISIONS PV .035 Intravascular Ultrasound Imaging Catheter</a:t>
            </a:r>
            <a:endParaRPr lang="en-US" sz="1400" dirty="0"/>
          </a:p>
          <a:p>
            <a:endParaRPr lang="en-US" sz="1400" dirty="0" err="1" smtClean="0"/>
          </a:p>
        </p:txBody>
      </p:sp>
    </p:spTree>
    <p:extLst>
      <p:ext uri="{BB962C8B-B14F-4D97-AF65-F5344CB8AC3E}">
        <p14:creationId xmlns:p14="http://schemas.microsoft.com/office/powerpoint/2010/main" val="784941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Contraindications</a:t>
            </a:r>
            <a:endParaRPr lang="en-US" dirty="0"/>
          </a:p>
        </p:txBody>
      </p:sp>
      <p:sp>
        <p:nvSpPr>
          <p:cNvPr id="3" name="Text Placeholder 2"/>
          <p:cNvSpPr>
            <a:spLocks noGrp="1"/>
          </p:cNvSpPr>
          <p:nvPr>
            <p:ph type="body" sz="quarter" idx="13"/>
          </p:nvPr>
        </p:nvSpPr>
        <p:spPr/>
        <p:txBody>
          <a:bodyPr/>
          <a:lstStyle/>
          <a:p>
            <a:r>
              <a:rPr lang="en-US" dirty="0" smtClean="0"/>
              <a:t>Use in cerebral vasculature</a:t>
            </a:r>
          </a:p>
          <a:p>
            <a:r>
              <a:rPr lang="en-US" dirty="0" smtClean="0"/>
              <a:t>Situations presenting a reasonable probability of tissue or organ damage </a:t>
            </a:r>
          </a:p>
          <a:p>
            <a:r>
              <a:rPr lang="en-US" dirty="0" smtClean="0"/>
              <a:t>Vessel</a:t>
            </a:r>
            <a:r>
              <a:rPr lang="en-US" dirty="0"/>
              <a:t> </a:t>
            </a:r>
            <a:r>
              <a:rPr lang="en-US" dirty="0" smtClean="0"/>
              <a:t>spasm</a:t>
            </a:r>
          </a:p>
          <a:p>
            <a:r>
              <a:rPr lang="en-US" dirty="0" smtClean="0"/>
              <a:t>Severe</a:t>
            </a:r>
            <a:r>
              <a:rPr lang="en-US" dirty="0"/>
              <a:t> </a:t>
            </a:r>
            <a:r>
              <a:rPr lang="en-US" dirty="0" smtClean="0"/>
              <a:t>calcification</a:t>
            </a:r>
          </a:p>
          <a:p>
            <a:r>
              <a:rPr lang="en-US" dirty="0" smtClean="0"/>
              <a:t>Angiographic evidence of thrombus</a:t>
            </a:r>
          </a:p>
          <a:p>
            <a:r>
              <a:rPr lang="en-US" dirty="0" smtClean="0"/>
              <a:t>Severe vessel tortuosity </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37</a:t>
            </a:fld>
            <a:endParaRPr lang="en-US" dirty="0"/>
          </a:p>
        </p:txBody>
      </p:sp>
      <p:sp>
        <p:nvSpPr>
          <p:cNvPr id="7" name="TextBox 6"/>
          <p:cNvSpPr txBox="1"/>
          <p:nvPr/>
        </p:nvSpPr>
        <p:spPr>
          <a:xfrm>
            <a:off x="509588" y="5889053"/>
            <a:ext cx="8094860" cy="249382"/>
          </a:xfrm>
          <a:prstGeom prst="rect">
            <a:avLst/>
          </a:prstGeom>
        </p:spPr>
        <p:txBody>
          <a:bodyPr vert="horz" wrap="square" lIns="0" tIns="0" rIns="0" bIns="0" spcCol="432000" rtlCol="0">
            <a:noAutofit/>
          </a:bodyPr>
          <a:lstStyle/>
          <a:p>
            <a:r>
              <a:rPr lang="en-US" sz="1400" dirty="0" smtClean="0"/>
              <a:t>501-0000.06/006 Instructions for use VISIONS PV .035 Intravascular Ultrasound Imaging Catheter</a:t>
            </a:r>
            <a:endParaRPr lang="en-US" sz="1400" dirty="0"/>
          </a:p>
          <a:p>
            <a:endParaRPr lang="en-US" sz="1400" dirty="0" err="1" smtClean="0"/>
          </a:p>
        </p:txBody>
      </p:sp>
    </p:spTree>
    <p:extLst>
      <p:ext uri="{BB962C8B-B14F-4D97-AF65-F5344CB8AC3E}">
        <p14:creationId xmlns:p14="http://schemas.microsoft.com/office/powerpoint/2010/main" val="2415650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Product specifications</a:t>
            </a:r>
            <a:endParaRPr lang="en-US" dirty="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39023243"/>
              </p:ext>
            </p:extLst>
          </p:nvPr>
        </p:nvGraphicFramePr>
        <p:xfrm>
          <a:off x="509588" y="1458000"/>
          <a:ext cx="8094860" cy="4103058"/>
        </p:xfrm>
        <a:graphic>
          <a:graphicData uri="http://schemas.openxmlformats.org/drawingml/2006/table">
            <a:tbl>
              <a:tblPr firstRow="1" bandRow="1">
                <a:tableStyleId>{69CF1AB2-1976-4502-BF36-3FF5EA218861}</a:tableStyleId>
              </a:tblPr>
              <a:tblGrid>
                <a:gridCol w="4047430">
                  <a:extLst>
                    <a:ext uri="{9D8B030D-6E8A-4147-A177-3AD203B41FA5}">
                      <a16:colId xmlns:a16="http://schemas.microsoft.com/office/drawing/2014/main" val="2985560870"/>
                    </a:ext>
                  </a:extLst>
                </a:gridCol>
                <a:gridCol w="4047430">
                  <a:extLst>
                    <a:ext uri="{9D8B030D-6E8A-4147-A177-3AD203B41FA5}">
                      <a16:colId xmlns:a16="http://schemas.microsoft.com/office/drawing/2014/main" val="987543617"/>
                    </a:ext>
                  </a:extLst>
                </a:gridCol>
              </a:tblGrid>
              <a:tr h="577163">
                <a:tc>
                  <a:txBody>
                    <a:bodyPr/>
                    <a:lstStyle/>
                    <a:p>
                      <a:r>
                        <a:rPr lang="en-US" b="0" dirty="0" smtClean="0"/>
                        <a:t>Model</a:t>
                      </a:r>
                      <a:endParaRPr lang="en-US" b="0" dirty="0"/>
                    </a:p>
                  </a:txBody>
                  <a:tcPr/>
                </a:tc>
                <a:tc>
                  <a:txBody>
                    <a:bodyPr/>
                    <a:lstStyle/>
                    <a:p>
                      <a:r>
                        <a:rPr lang="en-US" b="0" dirty="0" smtClean="0"/>
                        <a:t>Visions</a:t>
                      </a:r>
                      <a:r>
                        <a:rPr lang="en-US" b="0" baseline="0" dirty="0" smtClean="0"/>
                        <a:t> PV .035 digital IVUS catheter</a:t>
                      </a:r>
                    </a:p>
                    <a:p>
                      <a:r>
                        <a:rPr lang="en-US" b="0" baseline="0" dirty="0" smtClean="0"/>
                        <a:t>Visions PV .035 NH digital IVUS catheter</a:t>
                      </a:r>
                      <a:endParaRPr lang="en-US" b="0" dirty="0"/>
                    </a:p>
                  </a:txBody>
                  <a:tcPr/>
                </a:tc>
                <a:extLst>
                  <a:ext uri="{0D108BD9-81ED-4DB2-BD59-A6C34878D82A}">
                    <a16:rowId xmlns:a16="http://schemas.microsoft.com/office/drawing/2014/main" val="765444905"/>
                  </a:ext>
                </a:extLst>
              </a:tr>
              <a:tr h="577163">
                <a:tc>
                  <a:txBody>
                    <a:bodyPr/>
                    <a:lstStyle/>
                    <a:p>
                      <a:r>
                        <a:rPr lang="en-US" dirty="0" smtClean="0"/>
                        <a:t>Catalog number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88901 and 81234</a:t>
                      </a:r>
                    </a:p>
                  </a:txBody>
                  <a:tcPr/>
                </a:tc>
                <a:extLst>
                  <a:ext uri="{0D108BD9-81ED-4DB2-BD59-A6C34878D82A}">
                    <a16:rowId xmlns:a16="http://schemas.microsoft.com/office/drawing/2014/main" val="508005848"/>
                  </a:ext>
                </a:extLst>
              </a:tr>
              <a:tr h="577163">
                <a:tc>
                  <a:txBody>
                    <a:bodyPr/>
                    <a:lstStyle/>
                    <a:p>
                      <a:r>
                        <a:rPr lang="en-US" dirty="0" smtClean="0"/>
                        <a:t>Maximum shaft outer diameter</a:t>
                      </a:r>
                      <a:endParaRPr lang="en-US" dirty="0"/>
                    </a:p>
                  </a:txBody>
                  <a:tcPr/>
                </a:tc>
                <a:tc>
                  <a:txBody>
                    <a:bodyPr/>
                    <a:lstStyle/>
                    <a:p>
                      <a:r>
                        <a:rPr lang="en-US" dirty="0" smtClean="0"/>
                        <a:t>7.0F (0.092”, 2.33 mm) </a:t>
                      </a:r>
                      <a:endParaRPr lang="en-US" dirty="0"/>
                    </a:p>
                  </a:txBody>
                  <a:tcPr/>
                </a:tc>
                <a:extLst>
                  <a:ext uri="{0D108BD9-81ED-4DB2-BD59-A6C34878D82A}">
                    <a16:rowId xmlns:a16="http://schemas.microsoft.com/office/drawing/2014/main" val="3257092261"/>
                  </a:ext>
                </a:extLst>
              </a:tr>
              <a:tr h="577163">
                <a:tc>
                  <a:txBody>
                    <a:bodyPr/>
                    <a:lstStyle/>
                    <a:p>
                      <a:r>
                        <a:rPr lang="en-US" dirty="0" smtClean="0"/>
                        <a:t>Maximum scanner diameter</a:t>
                      </a:r>
                      <a:endParaRPr lang="en-US" dirty="0"/>
                    </a:p>
                  </a:txBody>
                  <a:tcPr/>
                </a:tc>
                <a:tc>
                  <a:txBody>
                    <a:bodyPr/>
                    <a:lstStyle/>
                    <a:p>
                      <a:r>
                        <a:rPr lang="en-US" dirty="0" smtClean="0"/>
                        <a:t>8.2F (0.108”, 2.73 mm) </a:t>
                      </a:r>
                      <a:endParaRPr lang="en-US" dirty="0"/>
                    </a:p>
                  </a:txBody>
                  <a:tcPr/>
                </a:tc>
                <a:extLst>
                  <a:ext uri="{0D108BD9-81ED-4DB2-BD59-A6C34878D82A}">
                    <a16:rowId xmlns:a16="http://schemas.microsoft.com/office/drawing/2014/main" val="1115629299"/>
                  </a:ext>
                </a:extLst>
              </a:tr>
              <a:tr h="577163">
                <a:tc>
                  <a:txBody>
                    <a:bodyPr/>
                    <a:lstStyle/>
                    <a:p>
                      <a:r>
                        <a:rPr lang="en-US" dirty="0" smtClean="0"/>
                        <a:t>Maximum guide wire</a:t>
                      </a:r>
                      <a:endParaRPr lang="en-US" dirty="0"/>
                    </a:p>
                  </a:txBody>
                  <a:tcPr/>
                </a:tc>
                <a:tc>
                  <a:txBody>
                    <a:bodyPr/>
                    <a:lstStyle/>
                    <a:p>
                      <a:r>
                        <a:rPr lang="en-US" dirty="0" smtClean="0"/>
                        <a:t>0.038” (0.97</a:t>
                      </a:r>
                      <a:r>
                        <a:rPr lang="en-US" baseline="0" dirty="0" smtClean="0"/>
                        <a:t> mm</a:t>
                      </a:r>
                      <a:r>
                        <a:rPr lang="en-US" dirty="0" smtClean="0"/>
                        <a:t>)</a:t>
                      </a:r>
                      <a:endParaRPr lang="en-US" dirty="0"/>
                    </a:p>
                  </a:txBody>
                  <a:tcPr/>
                </a:tc>
                <a:extLst>
                  <a:ext uri="{0D108BD9-81ED-4DB2-BD59-A6C34878D82A}">
                    <a16:rowId xmlns:a16="http://schemas.microsoft.com/office/drawing/2014/main" val="3902915320"/>
                  </a:ext>
                </a:extLst>
              </a:tr>
              <a:tr h="577163">
                <a:tc>
                  <a:txBody>
                    <a:bodyPr/>
                    <a:lstStyle/>
                    <a:p>
                      <a:r>
                        <a:rPr lang="en-US" dirty="0" smtClean="0"/>
                        <a:t>Minimum</a:t>
                      </a:r>
                      <a:r>
                        <a:rPr lang="en-US" baseline="0" dirty="0" smtClean="0"/>
                        <a:t> guide catheter</a:t>
                      </a:r>
                      <a:endParaRPr lang="en-US" dirty="0"/>
                    </a:p>
                  </a:txBody>
                  <a:tcPr/>
                </a:tc>
                <a:tc>
                  <a:txBody>
                    <a:bodyPr/>
                    <a:lstStyle/>
                    <a:p>
                      <a:r>
                        <a:rPr lang="en-US" dirty="0" smtClean="0"/>
                        <a:t>8.5F (0.111”, 2.83 mm) </a:t>
                      </a:r>
                      <a:endParaRPr lang="en-US" dirty="0"/>
                    </a:p>
                  </a:txBody>
                  <a:tcPr/>
                </a:tc>
                <a:extLst>
                  <a:ext uri="{0D108BD9-81ED-4DB2-BD59-A6C34878D82A}">
                    <a16:rowId xmlns:a16="http://schemas.microsoft.com/office/drawing/2014/main" val="3203469866"/>
                  </a:ext>
                </a:extLst>
              </a:tr>
              <a:tr h="577163">
                <a:tc>
                  <a:txBody>
                    <a:bodyPr/>
                    <a:lstStyle/>
                    <a:p>
                      <a:r>
                        <a:rPr lang="en-US" dirty="0" smtClean="0"/>
                        <a:t>Usable</a:t>
                      </a:r>
                      <a:r>
                        <a:rPr lang="en-US" baseline="0" dirty="0" smtClean="0"/>
                        <a:t> length</a:t>
                      </a:r>
                      <a:endParaRPr lang="en-US" dirty="0"/>
                    </a:p>
                  </a:txBody>
                  <a:tcPr/>
                </a:tc>
                <a:tc>
                  <a:txBody>
                    <a:bodyPr/>
                    <a:lstStyle/>
                    <a:p>
                      <a:r>
                        <a:rPr lang="en-US" dirty="0" smtClean="0"/>
                        <a:t>90 cm</a:t>
                      </a:r>
                      <a:endParaRPr lang="en-US" dirty="0"/>
                    </a:p>
                  </a:txBody>
                  <a:tcPr/>
                </a:tc>
                <a:extLst>
                  <a:ext uri="{0D108BD9-81ED-4DB2-BD59-A6C34878D82A}">
                    <a16:rowId xmlns:a16="http://schemas.microsoft.com/office/drawing/2014/main" val="2789209463"/>
                  </a:ext>
                </a:extLst>
              </a:tr>
            </a:tbl>
          </a:graphicData>
        </a:graphic>
      </p:graphicFrame>
      <p:sp>
        <p:nvSpPr>
          <p:cNvPr id="7" name="TextBox 6"/>
          <p:cNvSpPr txBox="1"/>
          <p:nvPr/>
        </p:nvSpPr>
        <p:spPr>
          <a:xfrm>
            <a:off x="509588" y="5889053"/>
            <a:ext cx="8094860" cy="249382"/>
          </a:xfrm>
          <a:prstGeom prst="rect">
            <a:avLst/>
          </a:prstGeom>
        </p:spPr>
        <p:txBody>
          <a:bodyPr vert="horz" wrap="square" lIns="0" tIns="0" rIns="0" bIns="0" spcCol="432000" rtlCol="0">
            <a:noAutofit/>
          </a:bodyPr>
          <a:lstStyle/>
          <a:p>
            <a:r>
              <a:rPr lang="en-US" sz="1400" dirty="0" smtClean="0"/>
              <a:t>501-0000.06/006 Instructions for use Visions PV .035 intravascular </a:t>
            </a:r>
            <a:r>
              <a:rPr lang="en-US" sz="1400" dirty="0"/>
              <a:t>u</a:t>
            </a:r>
            <a:r>
              <a:rPr lang="en-US" sz="1400" dirty="0" smtClean="0"/>
              <a:t>ltrasound </a:t>
            </a:r>
            <a:r>
              <a:rPr lang="en-US" sz="1400" dirty="0"/>
              <a:t>i</a:t>
            </a:r>
            <a:r>
              <a:rPr lang="en-US" sz="1400" dirty="0" smtClean="0"/>
              <a:t>maging </a:t>
            </a:r>
            <a:r>
              <a:rPr lang="en-US" sz="1400" dirty="0"/>
              <a:t>c</a:t>
            </a:r>
            <a:r>
              <a:rPr lang="en-US" sz="1400" dirty="0" smtClean="0"/>
              <a:t>atheter</a:t>
            </a:r>
            <a:endParaRPr lang="en-US" sz="1400" dirty="0"/>
          </a:p>
          <a:p>
            <a:endParaRPr lang="en-US" sz="1400" dirty="0" err="1" smtClean="0"/>
          </a:p>
        </p:txBody>
      </p:sp>
    </p:spTree>
    <p:extLst>
      <p:ext uri="{BB962C8B-B14F-4D97-AF65-F5344CB8AC3E}">
        <p14:creationId xmlns:p14="http://schemas.microsoft.com/office/powerpoint/2010/main" val="3144475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Competitive analysis</a:t>
            </a:r>
            <a:endParaRPr lang="en-US" dirty="0"/>
          </a:p>
        </p:txBody>
      </p:sp>
      <p:sp>
        <p:nvSpPr>
          <p:cNvPr id="4" name="Slide Number Placeholder 3"/>
          <p:cNvSpPr>
            <a:spLocks noGrp="1"/>
          </p:cNvSpPr>
          <p:nvPr>
            <p:ph type="sldNum" sz="quarter" idx="4294967295"/>
          </p:nvPr>
        </p:nvSpPr>
        <p:spPr>
          <a:xfrm>
            <a:off x="8695765" y="6493227"/>
            <a:ext cx="266700" cy="201612"/>
          </a:xfrm>
        </p:spPr>
        <p:txBody>
          <a:bodyPr/>
          <a:lstStyle/>
          <a:p>
            <a:fld id="{81E1367A-7FBD-4BAF-B126-FE70491F3DA9}" type="slidenum">
              <a:rPr lang="en-US" smtClean="0"/>
              <a:t>39</a:t>
            </a:fld>
            <a:endParaRPr lang="en-US" dirty="0"/>
          </a:p>
        </p:txBody>
      </p:sp>
      <p:sp>
        <p:nvSpPr>
          <p:cNvPr id="8" name="Footer Placeholder 3"/>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185298069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Visions PV. 014P RX product bar code slide</a:t>
            </a:r>
            <a:endParaRPr lang="en-US" dirty="0"/>
          </a:p>
        </p:txBody>
      </p:sp>
      <p:sp>
        <p:nvSpPr>
          <p:cNvPr id="8" name="Content Placeholder 2"/>
          <p:cNvSpPr txBox="1">
            <a:spLocks/>
          </p:cNvSpPr>
          <p:nvPr/>
        </p:nvSpPr>
        <p:spPr>
          <a:xfrm>
            <a:off x="4648200" y="2852664"/>
            <a:ext cx="3962400" cy="197643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Visions PV .014P RX</a:t>
            </a:r>
          </a:p>
          <a:p>
            <a:pPr marL="0" indent="0">
              <a:buFont typeface="Arial" pitchFamily="34" charset="0"/>
              <a:buNone/>
            </a:pPr>
            <a:r>
              <a:rPr lang="en-US" b="1" dirty="0" smtClean="0"/>
              <a:t>Static Barcode Information</a:t>
            </a:r>
          </a:p>
          <a:p>
            <a:pPr>
              <a:buFontTx/>
              <a:buChar char="-"/>
            </a:pPr>
            <a:r>
              <a:rPr lang="en-US" dirty="0" smtClean="0"/>
              <a:t>Catalog # 014R</a:t>
            </a:r>
          </a:p>
          <a:p>
            <a:pPr>
              <a:buFontTx/>
              <a:buChar char="-"/>
            </a:pPr>
            <a:r>
              <a:rPr lang="en-US" dirty="0" smtClean="0"/>
              <a:t>Product Line 0284</a:t>
            </a:r>
          </a:p>
          <a:p>
            <a:pPr>
              <a:buFontTx/>
              <a:buChar char="-"/>
            </a:pPr>
            <a:r>
              <a:rPr lang="en-US" dirty="0" smtClean="0"/>
              <a:t>GTIN 00845225002848</a:t>
            </a:r>
          </a:p>
          <a:p>
            <a:pPr>
              <a:buFontTx/>
              <a:buChar char="-"/>
            </a:pPr>
            <a:r>
              <a:rPr lang="en-US" dirty="0" smtClean="0"/>
              <a:t>24-month shelf life</a:t>
            </a:r>
            <a:endParaRPr lang="en-US"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8"/>
          <a:stretch/>
        </p:blipFill>
        <p:spPr bwMode="auto">
          <a:xfrm>
            <a:off x="0" y="962080"/>
            <a:ext cx="9143998" cy="157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747" y="5032325"/>
            <a:ext cx="1840328" cy="94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976"/>
          <a:stretch/>
        </p:blipFill>
        <p:spPr bwMode="auto">
          <a:xfrm>
            <a:off x="983616" y="2231213"/>
            <a:ext cx="3093720" cy="413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793332C0-45F3-49F7-8962-3AD7701CBA4A}" type="slidenum">
              <a:rPr lang="en-US" smtClean="0"/>
              <a:pPr/>
              <a:t>4</a:t>
            </a:fld>
            <a:endParaRPr lang="en-US" dirty="0"/>
          </a:p>
        </p:txBody>
      </p:sp>
      <p:sp>
        <p:nvSpPr>
          <p:cNvPr id="3" name="Footer Placeholder 2"/>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3688596329"/>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Competitive analysis</a:t>
            </a:r>
            <a:endParaRPr lang="en-US" dirty="0"/>
          </a:p>
        </p:txBody>
      </p:sp>
      <p:sp>
        <p:nvSpPr>
          <p:cNvPr id="5" name="Slide Number Placeholder 4"/>
          <p:cNvSpPr>
            <a:spLocks noGrp="1"/>
          </p:cNvSpPr>
          <p:nvPr>
            <p:ph type="sldNum" sz="quarter" idx="4"/>
          </p:nvPr>
        </p:nvSpPr>
        <p:spPr>
          <a:xfrm>
            <a:off x="8797380" y="6422160"/>
            <a:ext cx="266700" cy="200313"/>
          </a:xfrm>
        </p:spPr>
        <p:txBody>
          <a:bodyPr/>
          <a:lstStyle/>
          <a:p>
            <a:fld id="{793332C0-45F3-49F7-8962-3AD7701CBA4A}"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2783629"/>
              </p:ext>
            </p:extLst>
          </p:nvPr>
        </p:nvGraphicFramePr>
        <p:xfrm>
          <a:off x="434848" y="1612466"/>
          <a:ext cx="5626361" cy="4266755"/>
        </p:xfrm>
        <a:graphic>
          <a:graphicData uri="http://schemas.openxmlformats.org/drawingml/2006/table">
            <a:tbl>
              <a:tblPr/>
              <a:tblGrid>
                <a:gridCol w="1810140">
                  <a:extLst>
                    <a:ext uri="{9D8B030D-6E8A-4147-A177-3AD203B41FA5}">
                      <a16:colId xmlns:a16="http://schemas.microsoft.com/office/drawing/2014/main" val="20000"/>
                    </a:ext>
                  </a:extLst>
                </a:gridCol>
                <a:gridCol w="2054671">
                  <a:extLst>
                    <a:ext uri="{9D8B030D-6E8A-4147-A177-3AD203B41FA5}">
                      <a16:colId xmlns:a16="http://schemas.microsoft.com/office/drawing/2014/main" val="20001"/>
                    </a:ext>
                  </a:extLst>
                </a:gridCol>
                <a:gridCol w="1761550">
                  <a:extLst>
                    <a:ext uri="{9D8B030D-6E8A-4147-A177-3AD203B41FA5}">
                      <a16:colId xmlns:a16="http://schemas.microsoft.com/office/drawing/2014/main" val="20002"/>
                    </a:ext>
                  </a:extLst>
                </a:gridCol>
              </a:tblGrid>
              <a:tr h="518203">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n-lt"/>
                          <a:ea typeface="MS PGothic" panose="020B0600070205080204" pitchFamily="34" charset="-128"/>
                        </a:rPr>
                        <a:t>Company</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mn-lt"/>
                          <a:ea typeface="MS PGothic" panose="020B0600070205080204" pitchFamily="34" charset="-128"/>
                        </a:rPr>
                        <a:t>IVUS </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n-lt"/>
                          <a:ea typeface="MS PGothic" panose="020B0600070205080204" pitchFamily="34" charset="-128"/>
                        </a:rPr>
                        <a:t>Region Availability</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723575">
                <a:tc rowSpan="3">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anose="020B0600070205080204" pitchFamily="34" charset="-128"/>
                        </a:rPr>
                        <a:t>Boston Scientific Corporation</a:t>
                      </a: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1450" indent="-171450"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OptiCross</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iLab</a:t>
                      </a:r>
                      <a:endPar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endParaRPr>
                    </a:p>
                  </a:txBody>
                  <a:tcPr marL="91430" marR="91430" marT="45753" marB="45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endParaRP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555">
                <a:tc vMerge="1">
                  <a:txBody>
                    <a:bodyPr/>
                    <a:lstStyle/>
                    <a:p>
                      <a:endParaRPr lang="en-US"/>
                    </a:p>
                  </a:txBody>
                  <a:tcPr/>
                </a:tc>
                <a:tc>
                  <a:txBody>
                    <a:bodyPr/>
                    <a:lstStyle>
                      <a:lvl1pPr marL="171450" indent="-171450"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Opticross</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18</a:t>
                      </a:r>
                    </a:p>
                  </a:txBody>
                  <a:tcPr marL="91430" marR="91430" marT="45753" marB="45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mn-lt"/>
                        <a:ea typeface="MS PGothic" panose="020B0600070205080204" pitchFamily="34" charset="-128"/>
                      </a:endParaRP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87">
                <a:tc vMerge="1">
                  <a:txBody>
                    <a:bodyPr/>
                    <a:lstStyle/>
                    <a:p>
                      <a:endParaRPr lang="en-US"/>
                    </a:p>
                  </a:txBody>
                  <a:tcPr/>
                </a:tc>
                <a:tc>
                  <a:txBody>
                    <a:bodyPr/>
                    <a:lstStyle>
                      <a:lvl1pPr marL="171450" indent="-171450"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iCross</a:t>
                      </a:r>
                      <a:endParaRPr kumimoji="0" lang="en-US" altLang="en-US" sz="1400" b="0" i="0" u="none" strike="noStrike" cap="none" normalizeH="0" baseline="30000" dirty="0" smtClean="0">
                        <a:ln>
                          <a:noFill/>
                        </a:ln>
                        <a:solidFill>
                          <a:schemeClr val="tx1"/>
                        </a:solidFill>
                        <a:effectLst/>
                        <a:latin typeface="+mn-lt"/>
                        <a:ea typeface="MS PGothic" panose="020B0600070205080204" pitchFamily="34" charset="-128"/>
                      </a:endParaRPr>
                    </a:p>
                  </a:txBody>
                  <a:tcPr marL="91430" marR="91430" marT="45753" marB="45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endParaRP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3645">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mn-lt"/>
                          <a:ea typeface="MS PGothic" panose="020B0600070205080204" pitchFamily="34" charset="-128"/>
                        </a:rPr>
                        <a:t>St. Jude Medical, Inc.</a:t>
                      </a:r>
                    </a:p>
                  </a:txBody>
                  <a:tcPr marL="91430" marR="91430"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1450" indent="-171450"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C7 </a:t>
                      </a: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DragonFly</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DragonFly</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Duo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Ilumien</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Ilumien</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a:t>
                      </a: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Optis</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a:t>
                      </a:r>
                    </a:p>
                  </a:txBody>
                  <a:tcPr marL="91430" marR="91430" marT="45753" marB="45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mn-lt"/>
                        <a:ea typeface="MS PGothic" panose="020B0600070205080204" pitchFamily="34" charset="-128"/>
                      </a:endParaRP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56">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mn-lt"/>
                          <a:ea typeface="MS PGothic" panose="020B0600070205080204" pitchFamily="34" charset="-128"/>
                        </a:rPr>
                        <a:t>Infraredx</a:t>
                      </a:r>
                      <a:r>
                        <a:rPr kumimoji="0" lang="en-US" altLang="en-US" sz="1400" b="1" i="0" u="none" strike="noStrike" cap="none" normalizeH="0" baseline="30000" dirty="0" smtClean="0">
                          <a:ln>
                            <a:noFill/>
                          </a:ln>
                          <a:solidFill>
                            <a:schemeClr val="tx1"/>
                          </a:solidFill>
                          <a:effectLst/>
                          <a:latin typeface="+mn-lt"/>
                          <a:ea typeface="MS PGothic" panose="020B0600070205080204" pitchFamily="34" charset="-128"/>
                        </a:rPr>
                        <a:t>,</a:t>
                      </a:r>
                      <a:r>
                        <a:rPr kumimoji="0" lang="en-US" altLang="en-US" sz="1400" b="1" i="0" u="none" strike="noStrike" cap="none" normalizeH="0" baseline="0" dirty="0" smtClean="0">
                          <a:ln>
                            <a:noFill/>
                          </a:ln>
                          <a:solidFill>
                            <a:schemeClr val="tx1"/>
                          </a:solidFill>
                          <a:effectLst/>
                          <a:latin typeface="+mn-lt"/>
                          <a:ea typeface="MS PGothic" panose="020B0600070205080204" pitchFamily="34" charset="-128"/>
                        </a:rPr>
                        <a:t> Inc.</a:t>
                      </a:r>
                    </a:p>
                  </a:txBody>
                  <a:tcPr marL="91430" marR="91430"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1450" indent="-171450"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TVC Insight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TVC Imaging™ System</a:t>
                      </a:r>
                    </a:p>
                  </a:txBody>
                  <a:tcPr marL="91430" marR="91430" marT="45753" marB="45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en-US" sz="1050" b="0" i="0" u="none" strike="noStrike" cap="none" normalizeH="0" baseline="0" smtClean="0">
                        <a:ln>
                          <a:noFill/>
                        </a:ln>
                        <a:solidFill>
                          <a:schemeClr val="tx1"/>
                        </a:solidFill>
                        <a:effectLst/>
                        <a:latin typeface="+mn-lt"/>
                        <a:ea typeface="MS PGothic" panose="020B0600070205080204" pitchFamily="34" charset="-128"/>
                      </a:endParaRP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6134">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anose="020B0600070205080204" pitchFamily="34" charset="-128"/>
                        </a:rPr>
                        <a:t>ACIST Medical Systems/Medtronic</a:t>
                      </a:r>
                    </a:p>
                  </a:txBody>
                  <a:tcPr marL="91430" marR="91430"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1450" indent="-171450"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Kodama</a:t>
                      </a:r>
                      <a:endParaRPr kumimoji="0" lang="en-US" altLang="en-US" sz="1400" b="0" i="0" u="none" strike="noStrike" cap="none" normalizeH="0" baseline="30000" dirty="0" smtClean="0">
                        <a:ln>
                          <a:noFill/>
                        </a:ln>
                        <a:solidFill>
                          <a:schemeClr val="tx1"/>
                        </a:solidFill>
                        <a:effectLst/>
                        <a:latin typeface="+mn-lt"/>
                        <a:ea typeface="MS PGothic" panose="020B0600070205080204"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smtClean="0">
                          <a:ln>
                            <a:noFill/>
                          </a:ln>
                          <a:solidFill>
                            <a:schemeClr val="tx1"/>
                          </a:solidFill>
                          <a:effectLst/>
                          <a:latin typeface="+mn-lt"/>
                          <a:ea typeface="MS PGothic" panose="020B0600070205080204" pitchFamily="34" charset="-128"/>
                        </a:rPr>
                        <a:t>Hdi</a:t>
                      </a:r>
                      <a:r>
                        <a:rPr kumimoji="0" lang="en-US" altLang="en-US" sz="1400" b="0" i="0" u="none" strike="noStrike" cap="none" normalizeH="0" baseline="0" dirty="0" smtClean="0">
                          <a:ln>
                            <a:noFill/>
                          </a:ln>
                          <a:solidFill>
                            <a:schemeClr val="tx1"/>
                          </a:solidFill>
                          <a:effectLst/>
                          <a:latin typeface="+mn-lt"/>
                          <a:ea typeface="MS PGothic" panose="020B0600070205080204" pitchFamily="34" charset="-128"/>
                        </a:rPr>
                        <a:t> IVUS System</a:t>
                      </a:r>
                    </a:p>
                  </a:txBody>
                  <a:tcPr marL="91430" marR="91430" marT="45753" marB="45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1400" b="1">
                          <a:solidFill>
                            <a:srgbClr val="1C3F94"/>
                          </a:solidFill>
                          <a:latin typeface="Century Gothic" panose="020B0502020202020204" pitchFamily="34" charset="0"/>
                          <a:ea typeface="MS PGothic" panose="020B0600070205080204" pitchFamily="34" charset="-128"/>
                        </a:defRPr>
                      </a:lvl1pPr>
                      <a:lvl2pPr marL="742950" indent="-28575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2pPr>
                      <a:lvl3pPr marL="11430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3pPr>
                      <a:lvl4pPr marL="16002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4pPr>
                      <a:lvl5pPr marL="2057400" indent="-228600" eaLnBrk="0" hangingPunct="0">
                        <a:spcBef>
                          <a:spcPct val="20000"/>
                        </a:spcBef>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sz="1000">
                          <a:solidFill>
                            <a:srgbClr val="5F606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en-US" sz="1050" b="0" i="0" u="none" strike="noStrike" cap="none" normalizeH="0" baseline="0" dirty="0" smtClean="0">
                        <a:ln>
                          <a:noFill/>
                        </a:ln>
                        <a:solidFill>
                          <a:schemeClr val="tx1"/>
                        </a:solidFill>
                        <a:effectLst/>
                        <a:latin typeface="+mn-lt"/>
                        <a:ea typeface="MS PGothic" panose="020B0600070205080204" pitchFamily="34" charset="-128"/>
                      </a:endParaRPr>
                    </a:p>
                  </a:txBody>
                  <a:tcPr marL="91430" marR="91430"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333" y="5380449"/>
            <a:ext cx="365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8196" y="4778997"/>
            <a:ext cx="365125" cy="24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508" y="4775612"/>
            <a:ext cx="3651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4971" y="4766985"/>
            <a:ext cx="358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9467" y="3865039"/>
            <a:ext cx="365125" cy="24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644" y="3878762"/>
            <a:ext cx="365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9861" y="3857684"/>
            <a:ext cx="358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0841" y="2990909"/>
            <a:ext cx="365125" cy="24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16" y="2989321"/>
            <a:ext cx="365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5554" y="2979796"/>
            <a:ext cx="358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0841" y="2317809"/>
            <a:ext cx="365125" cy="24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516" y="2316221"/>
            <a:ext cx="365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6504" y="2306696"/>
            <a:ext cx="358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56757" y="2838964"/>
            <a:ext cx="2907323" cy="186110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BSX </a:t>
            </a:r>
            <a:r>
              <a:rPr lang="en-US" dirty="0" err="1" smtClean="0"/>
              <a:t>Opticross</a:t>
            </a:r>
            <a:r>
              <a:rPr lang="en-US" dirty="0" smtClean="0"/>
              <a:t> 18 is our main competition, for now.</a:t>
            </a:r>
            <a:endParaRPr lang="en-US" dirty="0"/>
          </a:p>
        </p:txBody>
      </p:sp>
      <p:pic>
        <p:nvPicPr>
          <p:cNvPr id="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644" y="3380527"/>
            <a:ext cx="365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2589" y="3361477"/>
            <a:ext cx="358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2799" y="3380523"/>
            <a:ext cx="365125" cy="24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a:xfrm>
            <a:off x="2469424" y="6493227"/>
            <a:ext cx="3215824" cy="129246"/>
          </a:xfrm>
        </p:spPr>
        <p:txBody>
          <a:bodyPr/>
          <a:lstStyle/>
          <a:p>
            <a:r>
              <a:rPr lang="en-US" smtClean="0"/>
              <a:t>D00018229/A Internal Use Only Not for Distribution</a:t>
            </a:r>
            <a:endParaRPr lang="en-US" dirty="0"/>
          </a:p>
        </p:txBody>
      </p:sp>
      <p:sp>
        <p:nvSpPr>
          <p:cNvPr id="8" name="TextBox 7"/>
          <p:cNvSpPr txBox="1"/>
          <p:nvPr/>
        </p:nvSpPr>
        <p:spPr>
          <a:xfrm>
            <a:off x="434848" y="6012873"/>
            <a:ext cx="5721909" cy="314036"/>
          </a:xfrm>
          <a:prstGeom prst="rect">
            <a:avLst/>
          </a:prstGeom>
        </p:spPr>
        <p:txBody>
          <a:bodyPr vert="horz" wrap="square" lIns="0" tIns="0" rIns="0" bIns="0" spcCol="432000" rtlCol="0">
            <a:noAutofit/>
          </a:bodyPr>
          <a:lstStyle/>
          <a:p>
            <a:r>
              <a:rPr lang="en-US" sz="1200" dirty="0" smtClean="0"/>
              <a:t>Per sales feedback in each geography and MRG reports</a:t>
            </a:r>
          </a:p>
        </p:txBody>
      </p:sp>
    </p:spTree>
    <p:extLst>
      <p:ext uri="{BB962C8B-B14F-4D97-AF65-F5344CB8AC3E}">
        <p14:creationId xmlns:p14="http://schemas.microsoft.com/office/powerpoint/2010/main" val="40379917"/>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2"/>
                </a:solidFill>
              </a:rPr>
              <a:t>Boston Scientific IVUS </a:t>
            </a:r>
            <a:endParaRPr lang="en-US" dirty="0">
              <a:solidFill>
                <a:schemeClr val="bg2"/>
              </a:solidFill>
            </a:endParaRPr>
          </a:p>
        </p:txBody>
      </p:sp>
      <p:sp>
        <p:nvSpPr>
          <p:cNvPr id="6" name="Footer Placeholder 3"/>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
        <p:nvSpPr>
          <p:cNvPr id="7" name="Slide Number Placeholder 4"/>
          <p:cNvSpPr txBox="1">
            <a:spLocks/>
          </p:cNvSpPr>
          <p:nvPr/>
        </p:nvSpPr>
        <p:spPr>
          <a:xfrm>
            <a:off x="8504202" y="6493227"/>
            <a:ext cx="418939" cy="17079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41</a:t>
            </a:r>
            <a:endParaRPr lang="en-US" sz="1200" dirty="0"/>
          </a:p>
        </p:txBody>
      </p:sp>
    </p:spTree>
    <p:extLst>
      <p:ext uri="{BB962C8B-B14F-4D97-AF65-F5344CB8AC3E}">
        <p14:creationId xmlns:p14="http://schemas.microsoft.com/office/powerpoint/2010/main" val="608028642"/>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BSX IVUS catheters</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440" y="1498616"/>
            <a:ext cx="1685101" cy="282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4472345"/>
            <a:ext cx="9144000" cy="1187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Boston Scientific</a:t>
            </a:r>
            <a:r>
              <a:rPr lang="en-US" dirty="0"/>
              <a:t> </a:t>
            </a:r>
            <a:r>
              <a:rPr lang="en-US" dirty="0" smtClean="0"/>
              <a:t>is launching a new catheter into their </a:t>
            </a:r>
            <a:r>
              <a:rPr lang="en-US" dirty="0"/>
              <a:t>family of </a:t>
            </a:r>
            <a:r>
              <a:rPr lang="en-US" dirty="0" smtClean="0"/>
              <a:t>OptiCross </a:t>
            </a:r>
            <a:r>
              <a:rPr lang="en-US" dirty="0"/>
              <a:t>Imaging </a:t>
            </a:r>
            <a:endParaRPr lang="en-US" dirty="0" smtClean="0"/>
          </a:p>
          <a:p>
            <a:r>
              <a:rPr lang="en-US" dirty="0"/>
              <a:t> </a:t>
            </a:r>
            <a:r>
              <a:rPr lang="en-US" dirty="0" smtClean="0"/>
              <a:t>     Catheters.  They are calling the product OptiCross 18.</a:t>
            </a:r>
            <a:endParaRPr lang="en-US" dirty="0"/>
          </a:p>
        </p:txBody>
      </p:sp>
      <p:sp>
        <p:nvSpPr>
          <p:cNvPr id="3" name="Slide Number Placeholder 2"/>
          <p:cNvSpPr>
            <a:spLocks noGrp="1"/>
          </p:cNvSpPr>
          <p:nvPr>
            <p:ph type="sldNum" sz="quarter" idx="4"/>
          </p:nvPr>
        </p:nvSpPr>
        <p:spPr/>
        <p:txBody>
          <a:bodyPr/>
          <a:lstStyle/>
          <a:p>
            <a:fld id="{793332C0-45F3-49F7-8962-3AD7701CBA4A}" type="slidenum">
              <a:rPr lang="en-US" smtClean="0"/>
              <a:pPr/>
              <a:t>42</a:t>
            </a:fld>
            <a:endParaRPr lang="en-US" dirty="0"/>
          </a:p>
        </p:txBody>
      </p:sp>
      <p:sp>
        <p:nvSpPr>
          <p:cNvPr id="11" name="TextBox 10"/>
          <p:cNvSpPr txBox="1"/>
          <p:nvPr/>
        </p:nvSpPr>
        <p:spPr>
          <a:xfrm>
            <a:off x="242888" y="5811148"/>
            <a:ext cx="6363215" cy="265169"/>
          </a:xfrm>
          <a:prstGeom prst="rect">
            <a:avLst/>
          </a:prstGeom>
        </p:spPr>
        <p:txBody>
          <a:bodyPr vert="horz" wrap="square" lIns="0" tIns="0" rIns="0" bIns="0" spcCol="432000" rtlCol="0">
            <a:noAutofit/>
          </a:bodyPr>
          <a:lstStyle/>
          <a:p>
            <a:r>
              <a:rPr lang="en-US" sz="1000" dirty="0" smtClean="0">
                <a:hlinkClick r:id=""/>
              </a:rPr>
              <a:t>Source:  </a:t>
            </a:r>
          </a:p>
          <a:p>
            <a:r>
              <a:rPr lang="en-US" sz="1000" dirty="0" smtClean="0">
                <a:hlinkClick r:id=""/>
              </a:rPr>
              <a:t>http</a:t>
            </a:r>
            <a:r>
              <a:rPr lang="en-US" sz="1000" dirty="0">
                <a:hlinkClick r:id="rId3"/>
              </a:rPr>
              <a:t>://</a:t>
            </a:r>
            <a:r>
              <a:rPr lang="en-US" sz="1000" dirty="0" smtClean="0">
                <a:hlinkClick r:id="rId3"/>
              </a:rPr>
              <a:t>www.bostonscientific.com/en-US/products/ffr-ivus-systems/opticross-coronary-imaging-catheter.html</a:t>
            </a:r>
            <a:endParaRPr lang="en-US" sz="1000" dirty="0" smtClean="0"/>
          </a:p>
          <a:p>
            <a:r>
              <a:rPr lang="en-US" sz="1000" dirty="0" smtClean="0"/>
              <a:t>K160514</a:t>
            </a:r>
            <a:r>
              <a:rPr lang="en-US" sz="1000" dirty="0"/>
              <a:t>, 510(k) Notification OptiCross™ 18, 30 MHz Peripheral Imaging Catheter</a:t>
            </a:r>
          </a:p>
          <a:p>
            <a:endParaRPr lang="en-US" sz="1000" dirty="0" smtClean="0"/>
          </a:p>
          <a:p>
            <a:endParaRPr lang="en-US" sz="1000" dirty="0" smtClean="0"/>
          </a:p>
        </p:txBody>
      </p:sp>
      <p:pic>
        <p:nvPicPr>
          <p:cNvPr id="4" name="Picture 3"/>
          <p:cNvPicPr>
            <a:picLocks noChangeAspect="1"/>
          </p:cNvPicPr>
          <p:nvPr/>
        </p:nvPicPr>
        <p:blipFill>
          <a:blip r:embed="rId4"/>
          <a:stretch>
            <a:fillRect/>
          </a:stretch>
        </p:blipFill>
        <p:spPr>
          <a:xfrm>
            <a:off x="1145079" y="1469672"/>
            <a:ext cx="2648691" cy="2648691"/>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34255606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we </a:t>
            </a:r>
            <a:r>
              <a:rPr lang="en-US" dirty="0"/>
              <a:t>k</a:t>
            </a:r>
            <a:r>
              <a:rPr lang="en-US" dirty="0" smtClean="0"/>
              <a:t>now</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43</a:t>
            </a:fld>
            <a:endParaRPr lang="en-US" dirty="0"/>
          </a:p>
        </p:txBody>
      </p:sp>
      <p:pic>
        <p:nvPicPr>
          <p:cNvPr id="1026" name="Picture 2" descr="http://d3ot8qsliuo3xj.cloudfront.net/wp-content/uploads/2014/02/New_thewo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816" y="1458000"/>
            <a:ext cx="1966589" cy="1956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mprosys.in/images/featur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227" y="1374079"/>
            <a:ext cx="2074545" cy="2441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5259" y="3815339"/>
            <a:ext cx="3129119" cy="3042661"/>
          </a:xfrm>
          <a:prstGeom prst="rect">
            <a:avLst/>
          </a:prstGeom>
        </p:spPr>
        <p:txBody>
          <a:bodyPr vert="horz" wrap="square" lIns="0" tIns="0" rIns="0" bIns="0" spcCol="432000" rtlCol="0">
            <a:noAutofit/>
          </a:bodyPr>
          <a:lstStyle/>
          <a:p>
            <a:pPr marL="285750" lvl="0" indent="-285750" eaLnBrk="0" fontAlgn="base" hangingPunct="0">
              <a:spcBef>
                <a:spcPct val="0"/>
              </a:spcBef>
              <a:spcAft>
                <a:spcPct val="0"/>
              </a:spcAft>
              <a:buFont typeface="Arial" panose="020B0604020202020204" pitchFamily="34" charset="0"/>
              <a:buChar char="•"/>
            </a:pPr>
            <a:r>
              <a:rPr lang="en-US" altLang="en-US" sz="2400" dirty="0" smtClean="0">
                <a:ea typeface="Calibri" panose="020F0502020204030204" pitchFamily="34" charset="0"/>
                <a:cs typeface="Times New Roman" panose="02020603050405020304" pitchFamily="18" charset="0"/>
              </a:rPr>
              <a:t>Rotational</a:t>
            </a:r>
            <a:endParaRPr lang="en-US" altLang="en-US" sz="2400" dirty="0"/>
          </a:p>
          <a:p>
            <a:pPr marL="285750" lvl="0" indent="-285750" eaLnBrk="0" fontAlgn="base" hangingPunct="0">
              <a:spcBef>
                <a:spcPct val="0"/>
              </a:spcBef>
              <a:spcAft>
                <a:spcPct val="0"/>
              </a:spcAft>
              <a:buFont typeface="Arial" panose="020B0604020202020204" pitchFamily="34" charset="0"/>
              <a:buChar char="•"/>
            </a:pPr>
            <a:r>
              <a:rPr lang="en-US" altLang="en-US" sz="2400" dirty="0" smtClean="0">
                <a:ea typeface="Calibri" panose="020F0502020204030204" pitchFamily="34" charset="0"/>
                <a:cs typeface="Times New Roman" panose="02020603050405020304" pitchFamily="18" charset="0"/>
              </a:rPr>
              <a:t>6 </a:t>
            </a:r>
            <a:r>
              <a:rPr lang="en-US" altLang="en-US" sz="2400" dirty="0">
                <a:ea typeface="Calibri" panose="020F0502020204030204" pitchFamily="34" charset="0"/>
                <a:cs typeface="Times New Roman" panose="02020603050405020304" pitchFamily="18" charset="0"/>
              </a:rPr>
              <a:t>Fr </a:t>
            </a:r>
            <a:endParaRPr lang="en-US" altLang="en-US" sz="2400" dirty="0" smtClean="0"/>
          </a:p>
          <a:p>
            <a:pPr marL="285750" lvl="0" indent="-285750" eaLnBrk="0" fontAlgn="base" hangingPunct="0">
              <a:spcBef>
                <a:spcPct val="0"/>
              </a:spcBef>
              <a:spcAft>
                <a:spcPct val="0"/>
              </a:spcAft>
              <a:buFont typeface="Arial" panose="020B0604020202020204" pitchFamily="34" charset="0"/>
              <a:buChar char="•"/>
            </a:pPr>
            <a:r>
              <a:rPr lang="en-US" altLang="en-US" sz="2400" dirty="0" smtClean="0">
                <a:ea typeface="Calibri" panose="020F0502020204030204" pitchFamily="34" charset="0"/>
                <a:cs typeface="Times New Roman" panose="02020603050405020304" pitchFamily="18" charset="0"/>
              </a:rPr>
              <a:t>135 cm </a:t>
            </a:r>
            <a:r>
              <a:rPr lang="en-US" altLang="en-US" sz="2400" dirty="0">
                <a:ea typeface="Calibri" panose="020F0502020204030204" pitchFamily="34" charset="0"/>
                <a:cs typeface="Times New Roman" panose="02020603050405020304" pitchFamily="18" charset="0"/>
              </a:rPr>
              <a:t>working </a:t>
            </a:r>
            <a:r>
              <a:rPr lang="en-US" altLang="en-US" sz="2400" dirty="0" smtClean="0">
                <a:ea typeface="Calibri" panose="020F0502020204030204" pitchFamily="34" charset="0"/>
                <a:cs typeface="Times New Roman" panose="02020603050405020304" pitchFamily="18" charset="0"/>
              </a:rPr>
              <a:t>length</a:t>
            </a:r>
          </a:p>
          <a:p>
            <a:pPr marL="285750" lvl="0" indent="-285750" eaLnBrk="0" fontAlgn="base" hangingPunct="0">
              <a:spcBef>
                <a:spcPct val="0"/>
              </a:spcBef>
              <a:spcAft>
                <a:spcPct val="0"/>
              </a:spcAft>
              <a:buFont typeface="Arial" panose="020B0604020202020204" pitchFamily="34" charset="0"/>
              <a:buChar char="•"/>
            </a:pPr>
            <a:r>
              <a:rPr lang="en-US" altLang="en-US" sz="2400" dirty="0" smtClean="0">
                <a:ea typeface="Calibri" panose="020F0502020204030204" pitchFamily="34" charset="0"/>
                <a:cs typeface="Times New Roman" panose="02020603050405020304" pitchFamily="18" charset="0"/>
              </a:rPr>
              <a:t>12 mm FOV </a:t>
            </a:r>
            <a:endParaRPr lang="en-US" altLang="en-US" sz="2400" dirty="0"/>
          </a:p>
        </p:txBody>
      </p:sp>
      <p:sp>
        <p:nvSpPr>
          <p:cNvPr id="11" name="TextBox 10"/>
          <p:cNvSpPr txBox="1"/>
          <p:nvPr/>
        </p:nvSpPr>
        <p:spPr>
          <a:xfrm>
            <a:off x="4811938" y="3815338"/>
            <a:ext cx="4159534" cy="3042661"/>
          </a:xfrm>
          <a:prstGeom prst="rect">
            <a:avLst/>
          </a:prstGeom>
        </p:spPr>
        <p:txBody>
          <a:bodyPr vert="horz" wrap="square" lIns="0" tIns="0" rIns="0" bIns="0" spcCol="432000" rtlCol="0">
            <a:noAutofit/>
          </a:bodyPr>
          <a:lstStyle/>
          <a:p>
            <a:pPr marL="285750" lvl="0" indent="-285750" eaLnBrk="0" fontAlgn="base" hangingPunct="0">
              <a:spcBef>
                <a:spcPct val="0"/>
              </a:spcBef>
              <a:spcAft>
                <a:spcPct val="0"/>
              </a:spcAft>
              <a:buFont typeface="Arial" panose="020B0604020202020204" pitchFamily="34" charset="0"/>
              <a:buChar char="•"/>
            </a:pPr>
            <a:r>
              <a:rPr lang="en-US" altLang="en-US" sz="2400" dirty="0" smtClean="0">
                <a:cs typeface="Times New Roman" panose="02020603050405020304" pitchFamily="18" charset="0"/>
              </a:rPr>
              <a:t>Proximal hub interface</a:t>
            </a:r>
            <a:endParaRPr lang="en-US" altLang="en-US" sz="2400" dirty="0"/>
          </a:p>
          <a:p>
            <a:pPr marL="285750" lvl="0" indent="-285750" eaLnBrk="0" fontAlgn="base" hangingPunct="0">
              <a:spcBef>
                <a:spcPct val="0"/>
              </a:spcBef>
              <a:spcAft>
                <a:spcPct val="0"/>
              </a:spcAft>
              <a:buFont typeface="Arial" panose="020B0604020202020204" pitchFamily="34" charset="0"/>
              <a:buChar char="•"/>
            </a:pPr>
            <a:r>
              <a:rPr lang="en-US" altLang="en-US" sz="2400" dirty="0" smtClean="0">
                <a:cs typeface="Times New Roman" panose="02020603050405020304" pitchFamily="18" charset="0"/>
              </a:rPr>
              <a:t>Sheath and telescope design</a:t>
            </a:r>
            <a:endParaRPr lang="en-US" altLang="en-US" sz="2400" dirty="0" smtClean="0"/>
          </a:p>
          <a:p>
            <a:pPr marL="285750" lvl="0" indent="-285750" eaLnBrk="0" fontAlgn="base" hangingPunct="0">
              <a:spcBef>
                <a:spcPct val="0"/>
              </a:spcBef>
              <a:spcAft>
                <a:spcPct val="0"/>
              </a:spcAft>
              <a:buFont typeface="Arial" panose="020B0604020202020204" pitchFamily="34" charset="0"/>
              <a:buChar char="•"/>
            </a:pPr>
            <a:r>
              <a:rPr lang="en-US" altLang="en-US" sz="2400" dirty="0" smtClean="0">
                <a:ea typeface="Calibri" panose="020F0502020204030204" pitchFamily="34" charset="0"/>
                <a:cs typeface="Times New Roman" panose="02020603050405020304" pitchFamily="18" charset="0"/>
              </a:rPr>
              <a:t>30 </a:t>
            </a:r>
            <a:r>
              <a:rPr lang="en-US" altLang="en-US" sz="2400" dirty="0" err="1" smtClean="0">
                <a:ea typeface="Calibri" panose="020F0502020204030204" pitchFamily="34" charset="0"/>
                <a:cs typeface="Times New Roman" panose="02020603050405020304" pitchFamily="18" charset="0"/>
              </a:rPr>
              <a:t>mHz</a:t>
            </a:r>
            <a:r>
              <a:rPr lang="en-US" altLang="en-US" sz="2400" dirty="0" smtClean="0">
                <a:ea typeface="Calibri" panose="020F0502020204030204" pitchFamily="34" charset="0"/>
                <a:cs typeface="Times New Roman" panose="02020603050405020304" pitchFamily="18" charset="0"/>
              </a:rPr>
              <a:t> transducer</a:t>
            </a:r>
          </a:p>
          <a:p>
            <a:pPr marL="285750" lvl="0" indent="-285750" eaLnBrk="0" fontAlgn="base" hangingPunct="0">
              <a:spcBef>
                <a:spcPct val="0"/>
              </a:spcBef>
              <a:spcAft>
                <a:spcPct val="0"/>
              </a:spcAft>
              <a:buFont typeface="Arial" panose="020B0604020202020204" pitchFamily="34" charset="0"/>
              <a:buChar char="•"/>
            </a:pPr>
            <a:r>
              <a:rPr lang="en-US" altLang="en-US" sz="2400" dirty="0" smtClean="0">
                <a:cs typeface="Times New Roman" panose="02020603050405020304" pitchFamily="18" charset="0"/>
              </a:rPr>
              <a:t>Electron E-Beam Sterilization</a:t>
            </a:r>
            <a:endParaRPr lang="en-US" altLang="en-US" sz="2400" dirty="0"/>
          </a:p>
        </p:txBody>
      </p:sp>
      <p:sp>
        <p:nvSpPr>
          <p:cNvPr id="3" name="TextBox 2"/>
          <p:cNvSpPr txBox="1"/>
          <p:nvPr/>
        </p:nvSpPr>
        <p:spPr>
          <a:xfrm>
            <a:off x="240261" y="5912084"/>
            <a:ext cx="7639189" cy="653143"/>
          </a:xfrm>
          <a:prstGeom prst="rect">
            <a:avLst/>
          </a:prstGeom>
        </p:spPr>
        <p:txBody>
          <a:bodyPr vert="horz" wrap="square" lIns="0" tIns="0" rIns="0" bIns="0" spcCol="432000" rtlCol="0">
            <a:noAutofit/>
          </a:bodyPr>
          <a:lstStyle/>
          <a:p>
            <a:r>
              <a:rPr lang="en-US" sz="1000" dirty="0" smtClean="0"/>
              <a:t>Source:</a:t>
            </a:r>
          </a:p>
          <a:p>
            <a:r>
              <a:rPr lang="en-US" sz="1000" dirty="0" smtClean="0"/>
              <a:t>K160514, </a:t>
            </a:r>
            <a:r>
              <a:rPr lang="en-US" sz="1000" dirty="0"/>
              <a:t>510(k) </a:t>
            </a:r>
            <a:r>
              <a:rPr lang="en-US" sz="1000" dirty="0" smtClean="0"/>
              <a:t>Notification OptiCross</a:t>
            </a:r>
            <a:r>
              <a:rPr lang="en-US" sz="1000" dirty="0"/>
              <a:t>™ 18, 30 MHz Peripheral Imaging Catheter</a:t>
            </a:r>
            <a:endParaRPr lang="en-US" sz="1000" dirty="0" smtClean="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18076231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1+#ppt_w/2"/>
                                          </p:val>
                                        </p:tav>
                                        <p:tav tm="100000">
                                          <p:val>
                                            <p:strVal val="#ppt_x"/>
                                          </p:val>
                                        </p:tav>
                                      </p:tavLst>
                                    </p:anim>
                                    <p:anim calcmode="lin" valueType="num">
                                      <p:cBhvr additive="base">
                                        <p:cTn id="3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additive="base">
                                        <p:cTn id="49"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additive="base">
                                        <p:cTn id="55"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 calcmode="lin" valueType="num">
                                      <p:cBhvr additive="base">
                                        <p:cTn id="61"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BSX Messaging for </a:t>
            </a:r>
            <a:r>
              <a:rPr lang="en-US" dirty="0" err="1" smtClean="0"/>
              <a:t>OptiCross</a:t>
            </a:r>
            <a:r>
              <a:rPr lang="en-US" dirty="0" smtClean="0"/>
              <a:t> catheters</a:t>
            </a:r>
            <a:endParaRPr lang="en-US" dirty="0"/>
          </a:p>
        </p:txBody>
      </p:sp>
      <p:pic>
        <p:nvPicPr>
          <p:cNvPr id="7" name="Picture 6"/>
          <p:cNvPicPr>
            <a:picLocks noChangeAspect="1"/>
          </p:cNvPicPr>
          <p:nvPr/>
        </p:nvPicPr>
        <p:blipFill>
          <a:blip r:embed="rId2"/>
          <a:stretch>
            <a:fillRect/>
          </a:stretch>
        </p:blipFill>
        <p:spPr>
          <a:xfrm>
            <a:off x="699902" y="1927198"/>
            <a:ext cx="1392115" cy="1429240"/>
          </a:xfrm>
          <a:prstGeom prst="rect">
            <a:avLst/>
          </a:prstGeom>
        </p:spPr>
      </p:pic>
      <p:pic>
        <p:nvPicPr>
          <p:cNvPr id="8" name="Picture 7"/>
          <p:cNvPicPr>
            <a:picLocks noChangeAspect="1"/>
          </p:cNvPicPr>
          <p:nvPr/>
        </p:nvPicPr>
        <p:blipFill>
          <a:blip r:embed="rId3"/>
          <a:stretch>
            <a:fillRect/>
          </a:stretch>
        </p:blipFill>
        <p:spPr>
          <a:xfrm>
            <a:off x="3810976" y="1956018"/>
            <a:ext cx="1522047" cy="1410676"/>
          </a:xfrm>
          <a:prstGeom prst="rect">
            <a:avLst/>
          </a:prstGeom>
        </p:spPr>
      </p:pic>
      <p:sp>
        <p:nvSpPr>
          <p:cNvPr id="5" name="Slide Number Placeholder 4"/>
          <p:cNvSpPr>
            <a:spLocks noGrp="1"/>
          </p:cNvSpPr>
          <p:nvPr>
            <p:ph type="sldNum" sz="quarter" idx="4"/>
          </p:nvPr>
        </p:nvSpPr>
        <p:spPr>
          <a:xfrm>
            <a:off x="8761989" y="6436914"/>
            <a:ext cx="266700" cy="200313"/>
          </a:xfrm>
        </p:spPr>
        <p:txBody>
          <a:bodyPr/>
          <a:lstStyle/>
          <a:p>
            <a:fld id="{793332C0-45F3-49F7-8962-3AD7701CBA4A}" type="slidenum">
              <a:rPr lang="en-US" smtClean="0"/>
              <a:pPr/>
              <a:t>44</a:t>
            </a:fld>
            <a:endParaRPr lang="en-US" dirty="0"/>
          </a:p>
        </p:txBody>
      </p:sp>
      <p:pic>
        <p:nvPicPr>
          <p:cNvPr id="10" name="Picture 9"/>
          <p:cNvPicPr>
            <a:picLocks noChangeAspect="1"/>
          </p:cNvPicPr>
          <p:nvPr/>
        </p:nvPicPr>
        <p:blipFill rotWithShape="1">
          <a:blip r:embed="rId4"/>
          <a:srcRect t="5149"/>
          <a:stretch/>
        </p:blipFill>
        <p:spPr>
          <a:xfrm>
            <a:off x="6982277" y="1956018"/>
            <a:ext cx="1427980" cy="1371600"/>
          </a:xfrm>
          <a:prstGeom prst="rect">
            <a:avLst/>
          </a:prstGeom>
        </p:spPr>
      </p:pic>
      <p:sp>
        <p:nvSpPr>
          <p:cNvPr id="11" name="TextBox 10"/>
          <p:cNvSpPr txBox="1"/>
          <p:nvPr/>
        </p:nvSpPr>
        <p:spPr>
          <a:xfrm>
            <a:off x="-26726" y="1458000"/>
            <a:ext cx="2845369" cy="690113"/>
          </a:xfrm>
          <a:prstGeom prst="rect">
            <a:avLst/>
          </a:prstGeom>
        </p:spPr>
        <p:txBody>
          <a:bodyPr vert="horz" wrap="square" lIns="0" tIns="0" rIns="0" bIns="0" spcCol="432000" rtlCol="0">
            <a:noAutofit/>
          </a:bodyPr>
          <a:lstStyle/>
          <a:p>
            <a:pPr algn="ctr"/>
            <a:r>
              <a:rPr lang="en-US" dirty="0" smtClean="0"/>
              <a:t>Best in class in </a:t>
            </a:r>
          </a:p>
          <a:p>
            <a:pPr algn="ctr"/>
            <a:r>
              <a:rPr lang="en-US" dirty="0"/>
              <a:t>d</a:t>
            </a:r>
            <a:r>
              <a:rPr lang="en-US" dirty="0" smtClean="0"/>
              <a:t>eliverability</a:t>
            </a:r>
          </a:p>
        </p:txBody>
      </p:sp>
      <p:sp>
        <p:nvSpPr>
          <p:cNvPr id="12" name="TextBox 11"/>
          <p:cNvSpPr txBox="1"/>
          <p:nvPr/>
        </p:nvSpPr>
        <p:spPr>
          <a:xfrm>
            <a:off x="3415838" y="1461728"/>
            <a:ext cx="2312321" cy="865498"/>
          </a:xfrm>
          <a:prstGeom prst="rect">
            <a:avLst/>
          </a:prstGeom>
        </p:spPr>
        <p:txBody>
          <a:bodyPr vert="horz" wrap="square" lIns="0" tIns="0" rIns="0" bIns="0" spcCol="432000" rtlCol="0">
            <a:noAutofit/>
          </a:bodyPr>
          <a:lstStyle/>
          <a:p>
            <a:pPr algn="ctr"/>
            <a:r>
              <a:rPr lang="en-US" dirty="0"/>
              <a:t>Exceptional </a:t>
            </a:r>
            <a:r>
              <a:rPr lang="en-US" dirty="0" smtClean="0"/>
              <a:t>image quality</a:t>
            </a:r>
          </a:p>
        </p:txBody>
      </p:sp>
      <p:sp>
        <p:nvSpPr>
          <p:cNvPr id="13" name="TextBox 12"/>
          <p:cNvSpPr txBox="1"/>
          <p:nvPr/>
        </p:nvSpPr>
        <p:spPr>
          <a:xfrm>
            <a:off x="6497195" y="1612684"/>
            <a:ext cx="2398144" cy="865498"/>
          </a:xfrm>
          <a:prstGeom prst="rect">
            <a:avLst/>
          </a:prstGeom>
        </p:spPr>
        <p:txBody>
          <a:bodyPr vert="horz" wrap="square" lIns="0" tIns="0" rIns="0" bIns="0" spcCol="432000" rtlCol="0">
            <a:noAutofit/>
          </a:bodyPr>
          <a:lstStyle/>
          <a:p>
            <a:pPr algn="ctr"/>
            <a:r>
              <a:rPr lang="en-US" dirty="0" smtClean="0"/>
              <a:t>Ease  of use</a:t>
            </a:r>
          </a:p>
        </p:txBody>
      </p:sp>
      <p:sp>
        <p:nvSpPr>
          <p:cNvPr id="14" name="TextBox 13"/>
          <p:cNvSpPr txBox="1"/>
          <p:nvPr/>
        </p:nvSpPr>
        <p:spPr>
          <a:xfrm>
            <a:off x="107071" y="3428236"/>
            <a:ext cx="2777607" cy="1638907"/>
          </a:xfrm>
          <a:prstGeom prst="rect">
            <a:avLst/>
          </a:prstGeom>
        </p:spPr>
        <p:txBody>
          <a:bodyPr vert="horz" wrap="square" lIns="0" tIns="0" rIns="0" bIns="0" spcCol="432000" rtlCol="0">
            <a:noAutofit/>
          </a:bodyPr>
          <a:lstStyle/>
          <a:p>
            <a:pPr marL="285750" indent="-285750">
              <a:buFont typeface="Arial" panose="020B0604020202020204" pitchFamily="34" charset="0"/>
              <a:buChar char="•"/>
            </a:pPr>
            <a:r>
              <a:rPr lang="en-US" dirty="0"/>
              <a:t>Balloon tip technology to facilitate crossing and deliverability</a:t>
            </a:r>
          </a:p>
          <a:p>
            <a:pPr marL="285750" indent="-285750">
              <a:buFont typeface="Arial" panose="020B0604020202020204" pitchFamily="34" charset="0"/>
              <a:buChar char="•"/>
            </a:pPr>
            <a:r>
              <a:rPr lang="en-US" dirty="0"/>
              <a:t>Small crossing profile and shaft stiffness transitions for excellent deliverability</a:t>
            </a:r>
          </a:p>
          <a:p>
            <a:pPr marL="285750" indent="-285750">
              <a:buFont typeface="Arial" panose="020B0604020202020204" pitchFamily="34" charset="0"/>
              <a:buChar char="•"/>
            </a:pPr>
            <a:r>
              <a:rPr lang="en-US" dirty="0"/>
              <a:t>Lubricious coating promotes deliverability</a:t>
            </a:r>
          </a:p>
          <a:p>
            <a:pPr algn="ctr"/>
            <a:endParaRPr lang="en-US" dirty="0" smtClean="0"/>
          </a:p>
        </p:txBody>
      </p:sp>
      <p:sp>
        <p:nvSpPr>
          <p:cNvPr id="15" name="TextBox 14"/>
          <p:cNvSpPr txBox="1"/>
          <p:nvPr/>
        </p:nvSpPr>
        <p:spPr>
          <a:xfrm>
            <a:off x="3288818" y="3428235"/>
            <a:ext cx="2777607" cy="1638907"/>
          </a:xfrm>
          <a:prstGeom prst="rect">
            <a:avLst/>
          </a:prstGeom>
        </p:spPr>
        <p:txBody>
          <a:bodyPr vert="horz" wrap="square" lIns="0" tIns="0" rIns="0" bIns="0" spcCol="432000" rtlCol="0">
            <a:noAutofit/>
          </a:bodyPr>
          <a:lstStyle/>
          <a:p>
            <a:pPr marL="285750" indent="-285750">
              <a:buFont typeface="Arial" panose="020B0604020202020204" pitchFamily="34" charset="0"/>
              <a:buChar char="•"/>
            </a:pPr>
            <a:r>
              <a:rPr lang="en-US" dirty="0"/>
              <a:t>30 MHz transducer frequency allows for deeper ultrasound penetration than a 40 MHz transducer frequency</a:t>
            </a:r>
          </a:p>
          <a:p>
            <a:pPr marL="285750" indent="-285750">
              <a:buFont typeface="Arial" panose="020B0604020202020204" pitchFamily="34" charset="0"/>
              <a:buChar char="•"/>
            </a:pPr>
            <a:r>
              <a:rPr lang="en-US" dirty="0"/>
              <a:t>Ability to visualize larger vessel sizes with higher image resolution than a 20 MHz transducer frequency</a:t>
            </a:r>
          </a:p>
          <a:p>
            <a:pPr algn="ctr"/>
            <a:endParaRPr lang="en-US" dirty="0" smtClean="0"/>
          </a:p>
        </p:txBody>
      </p:sp>
      <p:sp>
        <p:nvSpPr>
          <p:cNvPr id="16" name="TextBox 15"/>
          <p:cNvSpPr txBox="1"/>
          <p:nvPr/>
        </p:nvSpPr>
        <p:spPr>
          <a:xfrm>
            <a:off x="6248534" y="3428235"/>
            <a:ext cx="2895466" cy="1638907"/>
          </a:xfrm>
          <a:prstGeom prst="rect">
            <a:avLst/>
          </a:prstGeom>
        </p:spPr>
        <p:txBody>
          <a:bodyPr vert="horz" wrap="square" lIns="0" tIns="0" rIns="0" bIns="0" spcCol="432000" rtlCol="0">
            <a:noAutofit/>
          </a:bodyPr>
          <a:lstStyle/>
          <a:p>
            <a:pPr marL="285750" indent="-285750">
              <a:buFont typeface="Arial" panose="020B0604020202020204" pitchFamily="34" charset="0"/>
              <a:buChar char="•"/>
            </a:pPr>
            <a:r>
              <a:rPr lang="en-US" dirty="0"/>
              <a:t>Stronger proximal shaft for great pushability</a:t>
            </a:r>
          </a:p>
          <a:p>
            <a:pPr marL="285750" indent="-285750">
              <a:buFont typeface="Arial" panose="020B0604020202020204" pitchFamily="34" charset="0"/>
              <a:buChar char="•"/>
            </a:pPr>
            <a:r>
              <a:rPr lang="en-US" dirty="0"/>
              <a:t>Ease of flush for quick prep</a:t>
            </a:r>
          </a:p>
          <a:p>
            <a:pPr marL="285750" indent="-285750">
              <a:buFont typeface="Arial" panose="020B0604020202020204" pitchFamily="34" charset="0"/>
              <a:buChar char="•"/>
            </a:pPr>
            <a:r>
              <a:rPr lang="en-US" dirty="0"/>
              <a:t>Compatible with iLab™ POLARIS Multi-Modality Guidance System</a:t>
            </a:r>
          </a:p>
          <a:p>
            <a:pPr algn="ctr"/>
            <a:endParaRPr lang="en-US" dirty="0" smtClean="0"/>
          </a:p>
        </p:txBody>
      </p:sp>
      <p:sp>
        <p:nvSpPr>
          <p:cNvPr id="17" name="Rectangle 16"/>
          <p:cNvSpPr/>
          <p:nvPr/>
        </p:nvSpPr>
        <p:spPr>
          <a:xfrm>
            <a:off x="0" y="3347156"/>
            <a:ext cx="9144000" cy="2722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Opticross </a:t>
            </a:r>
            <a:r>
              <a:rPr lang="en-US" dirty="0"/>
              <a:t>18 IVUS catheter delivers confidence to guide complex lesions. The best in class deliverability enables crossing challenging lesions while providing exceptional image quality.</a:t>
            </a:r>
          </a:p>
        </p:txBody>
      </p:sp>
      <p:sp>
        <p:nvSpPr>
          <p:cNvPr id="3" name="TextBox 2"/>
          <p:cNvSpPr txBox="1"/>
          <p:nvPr/>
        </p:nvSpPr>
        <p:spPr>
          <a:xfrm>
            <a:off x="665018" y="6150399"/>
            <a:ext cx="6363215" cy="265169"/>
          </a:xfrm>
          <a:prstGeom prst="rect">
            <a:avLst/>
          </a:prstGeom>
        </p:spPr>
        <p:txBody>
          <a:bodyPr vert="horz" wrap="square" lIns="0" tIns="0" rIns="0" bIns="0" spcCol="432000" rtlCol="0">
            <a:noAutofit/>
          </a:bodyPr>
          <a:lstStyle/>
          <a:p>
            <a:r>
              <a:rPr lang="en-US" sz="1000" dirty="0" smtClean="0">
                <a:hlinkClick r:id="rId5"/>
              </a:rPr>
              <a:t>Source:  </a:t>
            </a:r>
          </a:p>
          <a:p>
            <a:r>
              <a:rPr lang="en-US" sz="1000" dirty="0">
                <a:hlinkClick r:id="rId6"/>
              </a:rPr>
              <a:t>http://</a:t>
            </a:r>
            <a:r>
              <a:rPr lang="en-US" sz="1000" dirty="0" smtClean="0">
                <a:hlinkClick r:id="rId6"/>
              </a:rPr>
              <a:t>www.bostonscientific.com/en-US/products/ffr-ivus-systems/opticross-18-peripheral-imaging-catheter.html</a:t>
            </a:r>
            <a:r>
              <a:rPr lang="en-US" sz="1000" dirty="0" smtClean="0"/>
              <a:t> </a:t>
            </a:r>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16936990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OptiCross</a:t>
            </a:r>
            <a:r>
              <a:rPr lang="en-US" dirty="0" smtClean="0"/>
              <a:t> 18 catheter - product specifications</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45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34139053"/>
              </p:ext>
            </p:extLst>
          </p:nvPr>
        </p:nvGraphicFramePr>
        <p:xfrm>
          <a:off x="539552" y="1053729"/>
          <a:ext cx="7798535" cy="4899240"/>
        </p:xfrm>
        <a:graphic>
          <a:graphicData uri="http://schemas.openxmlformats.org/drawingml/2006/table">
            <a:tbl>
              <a:tblPr/>
              <a:tblGrid>
                <a:gridCol w="3573286">
                  <a:extLst>
                    <a:ext uri="{9D8B030D-6E8A-4147-A177-3AD203B41FA5}">
                      <a16:colId xmlns:a16="http://schemas.microsoft.com/office/drawing/2014/main" val="20000"/>
                    </a:ext>
                  </a:extLst>
                </a:gridCol>
                <a:gridCol w="4225249">
                  <a:extLst>
                    <a:ext uri="{9D8B030D-6E8A-4147-A177-3AD203B41FA5}">
                      <a16:colId xmlns:a16="http://schemas.microsoft.com/office/drawing/2014/main" val="20001"/>
                    </a:ext>
                  </a:extLst>
                </a:gridCol>
              </a:tblGrid>
              <a:tr h="277288">
                <a:tc>
                  <a:txBody>
                    <a:bodyPr/>
                    <a:lstStyle/>
                    <a:p>
                      <a:pPr fontAlgn="ctr"/>
                      <a:r>
                        <a:rPr lang="en-US" sz="1400" dirty="0">
                          <a:solidFill>
                            <a:schemeClr val="tx1"/>
                          </a:solidFill>
                          <a:effectLst/>
                          <a:latin typeface="+mn-lt"/>
                        </a:rPr>
                        <a:t>Transducer </a:t>
                      </a:r>
                      <a:r>
                        <a:rPr lang="en-US" sz="1400" dirty="0" smtClean="0">
                          <a:solidFill>
                            <a:schemeClr val="tx1"/>
                          </a:solidFill>
                          <a:effectLst/>
                          <a:latin typeface="+mn-lt"/>
                        </a:rPr>
                        <a:t>frequency</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30 MHz</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0"/>
                  </a:ext>
                </a:extLst>
              </a:tr>
              <a:tr h="455544">
                <a:tc>
                  <a:txBody>
                    <a:bodyPr/>
                    <a:lstStyle/>
                    <a:p>
                      <a:pPr fontAlgn="ctr"/>
                      <a:r>
                        <a:rPr lang="en-US" sz="1400" dirty="0">
                          <a:solidFill>
                            <a:schemeClr val="tx1"/>
                          </a:solidFill>
                          <a:effectLst/>
                          <a:latin typeface="+mn-lt"/>
                        </a:rPr>
                        <a:t>Order </a:t>
                      </a:r>
                      <a:r>
                        <a:rPr lang="en-US" sz="1400" dirty="0" smtClean="0">
                          <a:solidFill>
                            <a:schemeClr val="tx1"/>
                          </a:solidFill>
                          <a:effectLst/>
                          <a:latin typeface="+mn-lt"/>
                        </a:rPr>
                        <a:t>number</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
                      </a:r>
                      <a:br>
                        <a:rPr lang="en-US" sz="1400" dirty="0">
                          <a:solidFill>
                            <a:schemeClr val="tx1"/>
                          </a:solidFill>
                          <a:effectLst/>
                          <a:latin typeface="+mn-lt"/>
                        </a:rPr>
                      </a:br>
                      <a:r>
                        <a:rPr lang="en-US" sz="1400" dirty="0">
                          <a:solidFill>
                            <a:schemeClr val="tx1"/>
                          </a:solidFill>
                          <a:effectLst/>
                          <a:latin typeface="+mn-lt"/>
                        </a:rPr>
                        <a:t>H7493932800180</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7288">
                <a:tc>
                  <a:txBody>
                    <a:bodyPr/>
                    <a:lstStyle/>
                    <a:p>
                      <a:pPr fontAlgn="ctr"/>
                      <a:r>
                        <a:rPr lang="en-US" sz="1400" dirty="0">
                          <a:solidFill>
                            <a:schemeClr val="tx1"/>
                          </a:solidFill>
                          <a:effectLst/>
                          <a:latin typeface="+mn-lt"/>
                        </a:rPr>
                        <a:t>Typical </a:t>
                      </a:r>
                      <a:r>
                        <a:rPr lang="en-US" sz="1400" dirty="0" smtClean="0">
                          <a:solidFill>
                            <a:schemeClr val="tx1"/>
                          </a:solidFill>
                          <a:effectLst/>
                          <a:latin typeface="+mn-lt"/>
                        </a:rPr>
                        <a:t>use</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SFA, </a:t>
                      </a:r>
                      <a:r>
                        <a:rPr lang="en-US" sz="1400" dirty="0" smtClean="0">
                          <a:solidFill>
                            <a:schemeClr val="tx1"/>
                          </a:solidFill>
                          <a:effectLst/>
                          <a:latin typeface="+mn-lt"/>
                        </a:rPr>
                        <a:t>popliteal</a:t>
                      </a:r>
                      <a:r>
                        <a:rPr lang="en-US" sz="1400" dirty="0">
                          <a:solidFill>
                            <a:schemeClr val="tx1"/>
                          </a:solidFill>
                          <a:effectLst/>
                          <a:latin typeface="+mn-lt"/>
                        </a:rPr>
                        <a:t>, </a:t>
                      </a:r>
                      <a:r>
                        <a:rPr lang="en-US" sz="1400" dirty="0" err="1" smtClean="0">
                          <a:solidFill>
                            <a:schemeClr val="tx1"/>
                          </a:solidFill>
                          <a:effectLst/>
                          <a:latin typeface="+mn-lt"/>
                        </a:rPr>
                        <a:t>tibial</a:t>
                      </a:r>
                      <a:r>
                        <a:rPr lang="en-US" sz="1400" dirty="0">
                          <a:solidFill>
                            <a:schemeClr val="tx1"/>
                          </a:solidFill>
                          <a:effectLst/>
                          <a:latin typeface="+mn-lt"/>
                        </a:rPr>
                        <a:t>, </a:t>
                      </a:r>
                      <a:r>
                        <a:rPr lang="en-US" sz="1400" dirty="0" smtClean="0">
                          <a:solidFill>
                            <a:schemeClr val="tx1"/>
                          </a:solidFill>
                          <a:effectLst/>
                          <a:latin typeface="+mn-lt"/>
                        </a:rPr>
                        <a:t>renal</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277288">
                <a:tc>
                  <a:txBody>
                    <a:bodyPr/>
                    <a:lstStyle/>
                    <a:p>
                      <a:pPr fontAlgn="ctr"/>
                      <a:r>
                        <a:rPr lang="en-US" sz="1400" dirty="0">
                          <a:solidFill>
                            <a:schemeClr val="tx1"/>
                          </a:solidFill>
                          <a:effectLst/>
                          <a:latin typeface="+mn-lt"/>
                        </a:rPr>
                        <a:t>Maximum </a:t>
                      </a:r>
                      <a:r>
                        <a:rPr lang="en-US" sz="1400" dirty="0" smtClean="0">
                          <a:solidFill>
                            <a:schemeClr val="tx1"/>
                          </a:solidFill>
                          <a:effectLst/>
                          <a:latin typeface="+mn-lt"/>
                        </a:rPr>
                        <a:t>diameter </a:t>
                      </a:r>
                      <a:r>
                        <a:rPr lang="en-US" sz="1400" dirty="0">
                          <a:solidFill>
                            <a:schemeClr val="tx1"/>
                          </a:solidFill>
                          <a:effectLst/>
                          <a:latin typeface="+mn-lt"/>
                        </a:rPr>
                        <a:t>p</a:t>
                      </a:r>
                      <a:r>
                        <a:rPr lang="en-US" sz="1400" dirty="0" smtClean="0">
                          <a:solidFill>
                            <a:schemeClr val="tx1"/>
                          </a:solidFill>
                          <a:effectLst/>
                          <a:latin typeface="+mn-lt"/>
                        </a:rPr>
                        <a:t>enetration</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12 mm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7288">
                <a:tc>
                  <a:txBody>
                    <a:bodyPr/>
                    <a:lstStyle/>
                    <a:p>
                      <a:pPr fontAlgn="ctr"/>
                      <a:r>
                        <a:rPr lang="en-US" sz="1400" dirty="0">
                          <a:solidFill>
                            <a:schemeClr val="tx1"/>
                          </a:solidFill>
                          <a:effectLst/>
                          <a:latin typeface="+mn-lt"/>
                        </a:rPr>
                        <a:t>Prep </a:t>
                      </a:r>
                      <a:r>
                        <a:rPr lang="en-US" sz="1400" dirty="0" smtClean="0">
                          <a:solidFill>
                            <a:schemeClr val="tx1"/>
                          </a:solidFill>
                          <a:effectLst/>
                          <a:latin typeface="+mn-lt"/>
                        </a:rPr>
                        <a:t>location</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Proximal</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4"/>
                  </a:ext>
                </a:extLst>
              </a:tr>
              <a:tr h="277288">
                <a:tc>
                  <a:txBody>
                    <a:bodyPr/>
                    <a:lstStyle/>
                    <a:p>
                      <a:pPr fontAlgn="ctr"/>
                      <a:r>
                        <a:rPr lang="en-US" sz="1400" dirty="0">
                          <a:solidFill>
                            <a:schemeClr val="tx1"/>
                          </a:solidFill>
                          <a:effectLst/>
                          <a:latin typeface="+mn-lt"/>
                        </a:rPr>
                        <a:t>Catheter </a:t>
                      </a:r>
                      <a:r>
                        <a:rPr lang="en-US" sz="1400" dirty="0" smtClean="0">
                          <a:solidFill>
                            <a:schemeClr val="tx1"/>
                          </a:solidFill>
                          <a:effectLst/>
                          <a:latin typeface="+mn-lt"/>
                        </a:rPr>
                        <a:t>telescoping </a:t>
                      </a:r>
                      <a:r>
                        <a:rPr lang="en-US" sz="1400" dirty="0">
                          <a:solidFill>
                            <a:schemeClr val="tx1"/>
                          </a:solidFill>
                          <a:effectLst/>
                          <a:latin typeface="+mn-lt"/>
                        </a:rPr>
                        <a:t>l</a:t>
                      </a:r>
                      <a:r>
                        <a:rPr lang="en-US" sz="1400" dirty="0" smtClean="0">
                          <a:solidFill>
                            <a:schemeClr val="tx1"/>
                          </a:solidFill>
                          <a:effectLst/>
                          <a:latin typeface="+mn-lt"/>
                        </a:rPr>
                        <a:t>ength</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15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7288">
                <a:tc>
                  <a:txBody>
                    <a:bodyPr/>
                    <a:lstStyle/>
                    <a:p>
                      <a:pPr fontAlgn="ctr"/>
                      <a:r>
                        <a:rPr lang="en-US" sz="1400" dirty="0">
                          <a:solidFill>
                            <a:schemeClr val="tx1"/>
                          </a:solidFill>
                          <a:effectLst/>
                          <a:latin typeface="+mn-lt"/>
                        </a:rPr>
                        <a:t>Sled </a:t>
                      </a:r>
                      <a:r>
                        <a:rPr lang="en-US" sz="1400" dirty="0" smtClean="0">
                          <a:solidFill>
                            <a:schemeClr val="tx1"/>
                          </a:solidFill>
                          <a:effectLst/>
                          <a:latin typeface="+mn-lt"/>
                        </a:rPr>
                        <a:t>pullback </a:t>
                      </a:r>
                      <a:r>
                        <a:rPr lang="en-US" sz="1400" dirty="0">
                          <a:solidFill>
                            <a:schemeClr val="tx1"/>
                          </a:solidFill>
                          <a:effectLst/>
                          <a:latin typeface="+mn-lt"/>
                        </a:rPr>
                        <a:t>l</a:t>
                      </a:r>
                      <a:r>
                        <a:rPr lang="en-US" sz="1400" dirty="0" smtClean="0">
                          <a:solidFill>
                            <a:schemeClr val="tx1"/>
                          </a:solidFill>
                          <a:effectLst/>
                          <a:latin typeface="+mn-lt"/>
                        </a:rPr>
                        <a:t>ength</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10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6"/>
                  </a:ext>
                </a:extLst>
              </a:tr>
              <a:tr h="277288">
                <a:tc>
                  <a:txBody>
                    <a:bodyPr/>
                    <a:lstStyle/>
                    <a:p>
                      <a:pPr fontAlgn="ctr"/>
                      <a:r>
                        <a:rPr lang="en-US" sz="1400" dirty="0">
                          <a:solidFill>
                            <a:schemeClr val="tx1"/>
                          </a:solidFill>
                          <a:effectLst/>
                          <a:latin typeface="+mn-lt"/>
                        </a:rPr>
                        <a:t>Distance from </a:t>
                      </a:r>
                      <a:r>
                        <a:rPr lang="en-US" sz="1400" dirty="0" smtClean="0">
                          <a:solidFill>
                            <a:schemeClr val="tx1"/>
                          </a:solidFill>
                          <a:effectLst/>
                          <a:latin typeface="+mn-lt"/>
                        </a:rPr>
                        <a:t>transducer </a:t>
                      </a:r>
                      <a:r>
                        <a:rPr lang="en-US" sz="1400" dirty="0">
                          <a:solidFill>
                            <a:schemeClr val="tx1"/>
                          </a:solidFill>
                          <a:effectLst/>
                          <a:latin typeface="+mn-lt"/>
                        </a:rPr>
                        <a:t>to </a:t>
                      </a:r>
                      <a:r>
                        <a:rPr lang="en-US" sz="1400" dirty="0" smtClean="0">
                          <a:solidFill>
                            <a:schemeClr val="tx1"/>
                          </a:solidFill>
                          <a:effectLst/>
                          <a:latin typeface="+mn-lt"/>
                        </a:rPr>
                        <a:t>tip</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2.0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7288">
                <a:tc>
                  <a:txBody>
                    <a:bodyPr/>
                    <a:lstStyle/>
                    <a:p>
                      <a:pPr fontAlgn="ctr"/>
                      <a:r>
                        <a:rPr lang="en-US" sz="1400" dirty="0">
                          <a:solidFill>
                            <a:schemeClr val="tx1"/>
                          </a:solidFill>
                          <a:effectLst/>
                          <a:latin typeface="+mn-lt"/>
                        </a:rPr>
                        <a:t>Guidewire </a:t>
                      </a:r>
                      <a:r>
                        <a:rPr lang="en-US" sz="1400" dirty="0" smtClean="0">
                          <a:solidFill>
                            <a:schemeClr val="tx1"/>
                          </a:solidFill>
                          <a:effectLst/>
                          <a:latin typeface="+mn-lt"/>
                        </a:rPr>
                        <a:t>lumen length</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1.6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8"/>
                  </a:ext>
                </a:extLst>
              </a:tr>
              <a:tr h="277288">
                <a:tc>
                  <a:txBody>
                    <a:bodyPr/>
                    <a:lstStyle/>
                    <a:p>
                      <a:pPr fontAlgn="ctr"/>
                      <a:r>
                        <a:rPr lang="en-US" sz="1400" dirty="0">
                          <a:solidFill>
                            <a:schemeClr val="tx1"/>
                          </a:solidFill>
                          <a:effectLst/>
                          <a:latin typeface="+mn-lt"/>
                        </a:rPr>
                        <a:t>Guidewire </a:t>
                      </a:r>
                      <a:r>
                        <a:rPr lang="en-US" sz="1400" dirty="0" smtClean="0">
                          <a:solidFill>
                            <a:schemeClr val="tx1"/>
                          </a:solidFill>
                          <a:effectLst/>
                          <a:latin typeface="+mn-lt"/>
                        </a:rPr>
                        <a:t>compatibility</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 0.018"</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7288">
                <a:tc>
                  <a:txBody>
                    <a:bodyPr/>
                    <a:lstStyle/>
                    <a:p>
                      <a:pPr fontAlgn="ctr"/>
                      <a:r>
                        <a:rPr lang="en-US" sz="1400" dirty="0">
                          <a:solidFill>
                            <a:schemeClr val="tx1"/>
                          </a:solidFill>
                          <a:effectLst/>
                          <a:latin typeface="+mn-lt"/>
                        </a:rPr>
                        <a:t>Guide </a:t>
                      </a:r>
                      <a:r>
                        <a:rPr lang="en-US" sz="1400" dirty="0" smtClean="0">
                          <a:solidFill>
                            <a:schemeClr val="tx1"/>
                          </a:solidFill>
                          <a:effectLst/>
                          <a:latin typeface="+mn-lt"/>
                        </a:rPr>
                        <a:t>catheter </a:t>
                      </a:r>
                      <a:r>
                        <a:rPr lang="en-US" sz="1400" dirty="0">
                          <a:solidFill>
                            <a:schemeClr val="tx1"/>
                          </a:solidFill>
                          <a:effectLst/>
                          <a:latin typeface="+mn-lt"/>
                        </a:rPr>
                        <a:t>c</a:t>
                      </a:r>
                      <a:r>
                        <a:rPr lang="en-US" sz="1400" dirty="0" smtClean="0">
                          <a:solidFill>
                            <a:schemeClr val="tx1"/>
                          </a:solidFill>
                          <a:effectLst/>
                          <a:latin typeface="+mn-lt"/>
                        </a:rPr>
                        <a:t>ompatibility</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6 F (ID ≥ 0.068")</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7288">
                <a:tc>
                  <a:txBody>
                    <a:bodyPr/>
                    <a:lstStyle/>
                    <a:p>
                      <a:pPr fontAlgn="ctr"/>
                      <a:r>
                        <a:rPr lang="en-US" sz="1400" dirty="0">
                          <a:solidFill>
                            <a:schemeClr val="tx1"/>
                          </a:solidFill>
                          <a:effectLst/>
                          <a:latin typeface="+mn-lt"/>
                        </a:rPr>
                        <a:t>Crossing </a:t>
                      </a:r>
                      <a:r>
                        <a:rPr lang="en-US" sz="1400" dirty="0" smtClean="0">
                          <a:solidFill>
                            <a:schemeClr val="tx1"/>
                          </a:solidFill>
                          <a:effectLst/>
                          <a:latin typeface="+mn-lt"/>
                        </a:rPr>
                        <a:t>profile</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3.5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11"/>
                  </a:ext>
                </a:extLst>
              </a:tr>
              <a:tr h="277288">
                <a:tc>
                  <a:txBody>
                    <a:bodyPr/>
                    <a:lstStyle/>
                    <a:p>
                      <a:pPr fontAlgn="ctr"/>
                      <a:r>
                        <a:rPr lang="en-US" sz="1400" dirty="0">
                          <a:solidFill>
                            <a:schemeClr val="tx1"/>
                          </a:solidFill>
                          <a:effectLst/>
                          <a:latin typeface="+mn-lt"/>
                        </a:rPr>
                        <a:t>Imaging </a:t>
                      </a:r>
                      <a:r>
                        <a:rPr lang="en-US" sz="1400" dirty="0" smtClean="0">
                          <a:solidFill>
                            <a:schemeClr val="tx1"/>
                          </a:solidFill>
                          <a:effectLst/>
                          <a:latin typeface="+mn-lt"/>
                        </a:rPr>
                        <a:t>window </a:t>
                      </a:r>
                      <a:r>
                        <a:rPr lang="en-US" sz="1400" dirty="0">
                          <a:solidFill>
                            <a:schemeClr val="tx1"/>
                          </a:solidFill>
                          <a:effectLst/>
                          <a:latin typeface="+mn-lt"/>
                        </a:rPr>
                        <a:t>p</a:t>
                      </a:r>
                      <a:r>
                        <a:rPr lang="en-US" sz="1400" dirty="0" smtClean="0">
                          <a:solidFill>
                            <a:schemeClr val="tx1"/>
                          </a:solidFill>
                          <a:effectLst/>
                          <a:latin typeface="+mn-lt"/>
                        </a:rPr>
                        <a:t>rofile</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2.9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7288">
                <a:tc>
                  <a:txBody>
                    <a:bodyPr/>
                    <a:lstStyle/>
                    <a:p>
                      <a:pPr fontAlgn="ctr"/>
                      <a:r>
                        <a:rPr lang="en-US" sz="1400" dirty="0">
                          <a:solidFill>
                            <a:schemeClr val="tx1"/>
                          </a:solidFill>
                          <a:effectLst/>
                          <a:latin typeface="+mn-lt"/>
                        </a:rPr>
                        <a:t>Entry </a:t>
                      </a:r>
                      <a:r>
                        <a:rPr lang="en-US" sz="1400" dirty="0" smtClean="0">
                          <a:solidFill>
                            <a:schemeClr val="tx1"/>
                          </a:solidFill>
                          <a:effectLst/>
                          <a:latin typeface="+mn-lt"/>
                        </a:rPr>
                        <a:t>profile</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400" dirty="0">
                          <a:solidFill>
                            <a:schemeClr val="tx1"/>
                          </a:solidFill>
                          <a:effectLst/>
                          <a:latin typeface="+mn-lt"/>
                        </a:rPr>
                        <a:t>1.6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13"/>
                  </a:ext>
                </a:extLst>
              </a:tr>
              <a:tr h="277288">
                <a:tc>
                  <a:txBody>
                    <a:bodyPr/>
                    <a:lstStyle/>
                    <a:p>
                      <a:pPr fontAlgn="ctr"/>
                      <a:r>
                        <a:rPr lang="en-US" sz="1400" dirty="0">
                          <a:solidFill>
                            <a:schemeClr val="tx1"/>
                          </a:solidFill>
                          <a:effectLst/>
                          <a:latin typeface="+mn-lt"/>
                        </a:rPr>
                        <a:t>Working </a:t>
                      </a:r>
                      <a:r>
                        <a:rPr lang="en-US" sz="1400" dirty="0" smtClean="0">
                          <a:solidFill>
                            <a:schemeClr val="tx1"/>
                          </a:solidFill>
                          <a:effectLst/>
                          <a:latin typeface="+mn-lt"/>
                        </a:rPr>
                        <a:t>length</a:t>
                      </a:r>
                      <a:endParaRPr lang="en-US" sz="14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400" dirty="0">
                          <a:solidFill>
                            <a:schemeClr val="tx1"/>
                          </a:solidFill>
                          <a:effectLst/>
                          <a:latin typeface="+mn-lt"/>
                        </a:rPr>
                        <a:t>135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7" name="TextBox 6"/>
          <p:cNvSpPr txBox="1"/>
          <p:nvPr/>
        </p:nvSpPr>
        <p:spPr>
          <a:xfrm>
            <a:off x="539552" y="6090513"/>
            <a:ext cx="6363215" cy="265169"/>
          </a:xfrm>
          <a:prstGeom prst="rect">
            <a:avLst/>
          </a:prstGeom>
        </p:spPr>
        <p:txBody>
          <a:bodyPr vert="horz" wrap="square" lIns="0" tIns="0" rIns="0" bIns="0" spcCol="432000" rtlCol="0">
            <a:noAutofit/>
          </a:bodyPr>
          <a:lstStyle/>
          <a:p>
            <a:r>
              <a:rPr lang="en-US" sz="1000" dirty="0" smtClean="0">
                <a:hlinkClick r:id="rId2"/>
              </a:rPr>
              <a:t>Source:  </a:t>
            </a:r>
          </a:p>
          <a:p>
            <a:r>
              <a:rPr lang="en-US" sz="1000" dirty="0">
                <a:hlinkClick r:id="rId3"/>
              </a:rPr>
              <a:t>http://</a:t>
            </a:r>
            <a:r>
              <a:rPr lang="en-US" sz="1000" dirty="0" smtClean="0">
                <a:hlinkClick r:id="rId3"/>
              </a:rPr>
              <a:t>www.bostonscientific.com/en-US/products/ffr-ivus-systems/opticross-18-peripheral-imaging-catheter.html</a:t>
            </a:r>
            <a:r>
              <a:rPr lang="en-US" sz="1000" dirty="0" smtClean="0"/>
              <a:t> </a:t>
            </a:r>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2124450836"/>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0" tIns="0" rIns="0" bIns="0" spcCol="432000" rtlCol="0">
            <a:noAutofit/>
          </a:bodyPr>
          <a:lstStyle/>
          <a:p>
            <a:pPr algn="l">
              <a:spcBef>
                <a:spcPts val="0"/>
              </a:spcBef>
            </a:pPr>
            <a:r>
              <a:rPr lang="en-US" dirty="0" smtClean="0"/>
              <a:t>OptiCross 18 catheter diagram</a:t>
            </a:r>
            <a:endParaRPr lang="en-US" dirty="0"/>
          </a:p>
        </p:txBody>
      </p:sp>
      <p:sp>
        <p:nvSpPr>
          <p:cNvPr id="37895" name="Slide Number Placeholder 1"/>
          <p:cNvSpPr>
            <a:spLocks noGrp="1"/>
          </p:cNvSpPr>
          <p:nvPr>
            <p:ph type="sldNum" sz="quarter" idx="10"/>
          </p:nvPr>
        </p:nvSpPr>
        <p:spPr>
          <a:xfrm>
            <a:off x="8783589" y="6415568"/>
            <a:ext cx="216976" cy="188580"/>
          </a:xfrm>
          <a:noFill/>
        </p:spPr>
        <p:txBody>
          <a:bodyPr/>
          <a:lstStyle>
            <a:lvl1pPr>
              <a:defRPr sz="1600" b="1">
                <a:solidFill>
                  <a:srgbClr val="1C3F94"/>
                </a:solidFill>
                <a:latin typeface="Century Gothic" pitchFamily="34" charset="0"/>
                <a:ea typeface="MS PGothic" pitchFamily="34" charset="-128"/>
                <a:cs typeface="Century Gothic" pitchFamily="34" charset="0"/>
              </a:defRPr>
            </a:lvl1pPr>
            <a:lvl2pPr marL="742950" indent="-285750">
              <a:defRPr sz="1200">
                <a:solidFill>
                  <a:srgbClr val="5F6062"/>
                </a:solidFill>
                <a:latin typeface="Century Gothic" pitchFamily="34" charset="0"/>
                <a:ea typeface="MS PGothic" pitchFamily="34" charset="-128"/>
                <a:cs typeface="Century Gothic" pitchFamily="34" charset="0"/>
              </a:defRPr>
            </a:lvl2pPr>
            <a:lvl3pPr marL="1143000">
              <a:defRPr sz="1200">
                <a:solidFill>
                  <a:srgbClr val="5F6062"/>
                </a:solidFill>
                <a:latin typeface="Century Gothic" pitchFamily="34" charset="0"/>
                <a:ea typeface="MS PGothic" pitchFamily="34" charset="-128"/>
                <a:cs typeface="Century Gothic" pitchFamily="34" charset="0"/>
              </a:defRPr>
            </a:lvl3pPr>
            <a:lvl4pPr marL="1600200">
              <a:defRPr sz="1200">
                <a:solidFill>
                  <a:srgbClr val="5F6062"/>
                </a:solidFill>
                <a:latin typeface="Century Gothic" pitchFamily="34" charset="0"/>
                <a:ea typeface="MS PGothic" pitchFamily="34" charset="-128"/>
                <a:cs typeface="Century Gothic" pitchFamily="34" charset="0"/>
              </a:defRPr>
            </a:lvl4pPr>
            <a:lvl5pPr marL="2057400">
              <a:defRPr sz="1200">
                <a:solidFill>
                  <a:srgbClr val="5F6062"/>
                </a:solidFill>
                <a:latin typeface="Century Gothic" pitchFamily="34" charset="0"/>
                <a:ea typeface="MS PGothic" pitchFamily="34" charset="-128"/>
                <a:cs typeface="Century Gothic" pitchFamily="34" charset="0"/>
              </a:defRPr>
            </a:lvl5pPr>
            <a:lvl6pPr marL="2514600" eaLnBrk="0" hangingPunct="0">
              <a:defRPr sz="1200">
                <a:solidFill>
                  <a:srgbClr val="5F6062"/>
                </a:solidFill>
                <a:latin typeface="Century Gothic" pitchFamily="34" charset="0"/>
                <a:ea typeface="MS PGothic" pitchFamily="34" charset="-128"/>
                <a:cs typeface="Century Gothic" pitchFamily="34" charset="0"/>
              </a:defRPr>
            </a:lvl6pPr>
            <a:lvl7pPr marL="2971800" eaLnBrk="0" hangingPunct="0">
              <a:defRPr sz="1200">
                <a:solidFill>
                  <a:srgbClr val="5F6062"/>
                </a:solidFill>
                <a:latin typeface="Century Gothic" pitchFamily="34" charset="0"/>
                <a:ea typeface="MS PGothic" pitchFamily="34" charset="-128"/>
                <a:cs typeface="Century Gothic" pitchFamily="34" charset="0"/>
              </a:defRPr>
            </a:lvl7pPr>
            <a:lvl8pPr marL="3429000" eaLnBrk="0" hangingPunct="0">
              <a:defRPr sz="1200">
                <a:solidFill>
                  <a:srgbClr val="5F6062"/>
                </a:solidFill>
                <a:latin typeface="Century Gothic" pitchFamily="34" charset="0"/>
                <a:ea typeface="MS PGothic" pitchFamily="34" charset="-128"/>
                <a:cs typeface="Century Gothic" pitchFamily="34" charset="0"/>
              </a:defRPr>
            </a:lvl8pPr>
            <a:lvl9pPr marL="3886200" eaLnBrk="0" hangingPunct="0">
              <a:defRPr sz="1200">
                <a:solidFill>
                  <a:srgbClr val="5F6062"/>
                </a:solidFill>
                <a:latin typeface="Century Gothic" pitchFamily="34" charset="0"/>
                <a:ea typeface="MS PGothic" pitchFamily="34" charset="-128"/>
                <a:cs typeface="Century Gothic" pitchFamily="34" charset="0"/>
              </a:defRPr>
            </a:lvl9pPr>
          </a:lstStyle>
          <a:p>
            <a:fld id="{33EEF8B3-8B88-42BE-A8CC-636229C0E8DD}" type="slidenum">
              <a:rPr lang="en-US" altLang="en-US" sz="1200" b="0">
                <a:solidFill>
                  <a:schemeClr val="tx2"/>
                </a:solidFill>
                <a:latin typeface="+mn-lt"/>
              </a:rPr>
              <a:pPr/>
              <a:t>46</a:t>
            </a:fld>
            <a:endParaRPr lang="en-US" altLang="en-US" sz="1200" b="0" dirty="0">
              <a:solidFill>
                <a:schemeClr val="tx2"/>
              </a:solidFill>
              <a:latin typeface="+mn-lt"/>
            </a:endParaRPr>
          </a:p>
        </p:txBody>
      </p:sp>
      <p:pic>
        <p:nvPicPr>
          <p:cNvPr id="5" name="Content Placeholder 4"/>
          <p:cNvPicPr>
            <a:picLocks noGrp="1" noChangeAspect="1"/>
          </p:cNvPicPr>
          <p:nvPr>
            <p:ph idx="1"/>
          </p:nvPr>
        </p:nvPicPr>
        <p:blipFill>
          <a:blip r:embed="rId3"/>
          <a:stretch>
            <a:fillRect/>
          </a:stretch>
        </p:blipFill>
        <p:spPr>
          <a:xfrm>
            <a:off x="385370" y="2108038"/>
            <a:ext cx="8058150" cy="2492460"/>
          </a:xfrm>
          <a:prstGeom prst="rect">
            <a:avLst/>
          </a:prstGeom>
        </p:spPr>
      </p:pic>
      <p:sp>
        <p:nvSpPr>
          <p:cNvPr id="14" name="TextBox 13"/>
          <p:cNvSpPr txBox="1"/>
          <p:nvPr/>
        </p:nvSpPr>
        <p:spPr>
          <a:xfrm>
            <a:off x="665018" y="6150399"/>
            <a:ext cx="6363215" cy="265169"/>
          </a:xfrm>
          <a:prstGeom prst="rect">
            <a:avLst/>
          </a:prstGeom>
        </p:spPr>
        <p:txBody>
          <a:bodyPr vert="horz" wrap="square" lIns="0" tIns="0" rIns="0" bIns="0" spcCol="432000" rtlCol="0">
            <a:noAutofit/>
          </a:bodyPr>
          <a:lstStyle/>
          <a:p>
            <a:r>
              <a:rPr lang="en-US" sz="1000" dirty="0" smtClean="0">
                <a:hlinkClick r:id="rId4"/>
              </a:rPr>
              <a:t>Source:  </a:t>
            </a:r>
          </a:p>
          <a:p>
            <a:r>
              <a:rPr lang="en-US" sz="1000" dirty="0">
                <a:hlinkClick r:id="rId5"/>
              </a:rPr>
              <a:t>http://</a:t>
            </a:r>
            <a:r>
              <a:rPr lang="en-US" sz="1000" dirty="0" smtClean="0">
                <a:hlinkClick r:id="rId5"/>
              </a:rPr>
              <a:t>www.bostonscientific.com/en-US/products/ffr-ivus-systems/opticross-18-peripheral-imaging-catheter.html</a:t>
            </a:r>
            <a:r>
              <a:rPr lang="en-US" sz="1000" dirty="0" smtClean="0"/>
              <a:t> </a:t>
            </a:r>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Tree>
    <p:extLst>
      <p:ext uri="{BB962C8B-B14F-4D97-AF65-F5344CB8AC3E}">
        <p14:creationId xmlns:p14="http://schemas.microsoft.com/office/powerpoint/2010/main" val="3370073496"/>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OptiCross</a:t>
            </a:r>
            <a:r>
              <a:rPr lang="en-US" dirty="0" smtClean="0"/>
              <a:t> animation</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
            </a:endParaRPr>
          </a:p>
          <a:p>
            <a:endParaRPr lang="en-US" dirty="0" smtClean="0">
              <a:hlinkClick r:id=""/>
            </a:endParaRPr>
          </a:p>
          <a:p>
            <a:pPr marL="0" indent="0" algn="ctr">
              <a:buNone/>
            </a:pPr>
            <a:r>
              <a:rPr lang="en-US" sz="2800" dirty="0" smtClean="0">
                <a:hlinkClick r:id="rId2"/>
              </a:rPr>
              <a:t>https</a:t>
            </a:r>
            <a:r>
              <a:rPr lang="en-US" sz="2800" dirty="0">
                <a:hlinkClick r:id="rId2"/>
              </a:rPr>
              <a:t>://</a:t>
            </a:r>
            <a:r>
              <a:rPr lang="en-US" sz="2800" dirty="0" smtClean="0">
                <a:hlinkClick r:id="rId2"/>
              </a:rPr>
              <a:t>www.youtube.com/watch?v=VcfF2O45Rcw</a:t>
            </a:r>
            <a:r>
              <a:rPr lang="en-US" sz="2800" dirty="0" smtClean="0"/>
              <a:t> </a:t>
            </a:r>
            <a:endParaRPr lang="en-US" sz="2800" dirty="0"/>
          </a:p>
        </p:txBody>
      </p:sp>
      <p:sp>
        <p:nvSpPr>
          <p:cNvPr id="5" name="Slide Number Placeholder 4"/>
          <p:cNvSpPr>
            <a:spLocks noGrp="1"/>
          </p:cNvSpPr>
          <p:nvPr>
            <p:ph type="sldNum" sz="quarter" idx="12"/>
          </p:nvPr>
        </p:nvSpPr>
        <p:spPr/>
        <p:txBody>
          <a:bodyPr/>
          <a:lstStyle/>
          <a:p>
            <a:fld id="{7D8DB010-3562-4E9B-B656-B1F6F2260FB2}" type="slidenum">
              <a:rPr lang="en-US" smtClean="0">
                <a:solidFill>
                  <a:prstClr val="black">
                    <a:lumMod val="65000"/>
                    <a:lumOff val="35000"/>
                  </a:prstClr>
                </a:solidFill>
              </a:rPr>
              <a:pPr/>
              <a:t>47</a:t>
            </a:fld>
            <a:endParaRPr lang="en-US" dirty="0">
              <a:solidFill>
                <a:prstClr val="black">
                  <a:lumMod val="65000"/>
                  <a:lumOff val="35000"/>
                </a:prstClr>
              </a:solidFill>
            </a:endParaRPr>
          </a:p>
        </p:txBody>
      </p:sp>
      <p:sp>
        <p:nvSpPr>
          <p:cNvPr id="6" name="TextBox 5"/>
          <p:cNvSpPr txBox="1"/>
          <p:nvPr/>
        </p:nvSpPr>
        <p:spPr>
          <a:xfrm>
            <a:off x="802433" y="4758611"/>
            <a:ext cx="7399176" cy="471190"/>
          </a:xfrm>
          <a:prstGeom prst="rect">
            <a:avLst/>
          </a:prstGeom>
        </p:spPr>
        <p:txBody>
          <a:bodyPr vert="horz" wrap="square" lIns="0" tIns="0" rIns="0" bIns="0" spcCol="432000" rtlCol="0">
            <a:noAutofit/>
          </a:bodyPr>
          <a:lstStyle/>
          <a:p>
            <a:r>
              <a:rPr lang="en-US" sz="1400" dirty="0" smtClean="0"/>
              <a:t>Disclaimer:</a:t>
            </a:r>
          </a:p>
          <a:p>
            <a:r>
              <a:rPr lang="en-US" sz="1400" dirty="0" smtClean="0"/>
              <a:t>The Opticross animation has been produced by Boston </a:t>
            </a:r>
            <a:r>
              <a:rPr lang="en-US" sz="1400" dirty="0"/>
              <a:t>Scientific is inclusive of the entire line of Opticross imaging catheters.  </a:t>
            </a:r>
            <a:r>
              <a:rPr lang="en-US" sz="1400" dirty="0" smtClean="0"/>
              <a:t>Any messaging and images in the video are the property of Boston Scientific.  Indications, contraindications, warnings and instructions for use can be found in the product labeling supplied with each device.  </a:t>
            </a:r>
          </a:p>
        </p:txBody>
      </p:sp>
      <p:sp>
        <p:nvSpPr>
          <p:cNvPr id="4" name="Footer Placeholder 3"/>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Tree>
    <p:extLst>
      <p:ext uri="{BB962C8B-B14F-4D97-AF65-F5344CB8AC3E}">
        <p14:creationId xmlns:p14="http://schemas.microsoft.com/office/powerpoint/2010/main" val="2298556982"/>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OptiCross</a:t>
            </a:r>
            <a:r>
              <a:rPr lang="en-US" dirty="0" smtClean="0"/>
              <a:t> training video</a:t>
            </a:r>
            <a:endParaRPr lang="en-US" dirty="0"/>
          </a:p>
        </p:txBody>
      </p:sp>
      <p:sp>
        <p:nvSpPr>
          <p:cNvPr id="3" name="Text Placeholder 2"/>
          <p:cNvSpPr>
            <a:spLocks noGrp="1"/>
          </p:cNvSpPr>
          <p:nvPr>
            <p:ph type="body" sz="quarter" idx="13"/>
          </p:nvPr>
        </p:nvSpPr>
        <p:spPr/>
        <p:txBody>
          <a:bodyPr/>
          <a:lstStyle/>
          <a:p>
            <a:pPr marL="0" indent="0" algn="ctr">
              <a:buNone/>
            </a:pPr>
            <a:endParaRPr lang="en-US" sz="2800" dirty="0" smtClean="0">
              <a:hlinkClick r:id="rId2"/>
            </a:endParaRPr>
          </a:p>
          <a:p>
            <a:pPr marL="0" indent="0" algn="ctr">
              <a:buNone/>
            </a:pPr>
            <a:endParaRPr lang="en-US" sz="2800" dirty="0">
              <a:hlinkClick r:id="rId2"/>
            </a:endParaRPr>
          </a:p>
          <a:p>
            <a:pPr marL="0" indent="0" algn="ctr">
              <a:buNone/>
            </a:pPr>
            <a:endParaRPr lang="en-US" sz="2800" dirty="0" smtClean="0">
              <a:hlinkClick r:id=""/>
            </a:endParaRPr>
          </a:p>
          <a:p>
            <a:pPr marL="0" indent="0" algn="ctr">
              <a:buNone/>
            </a:pPr>
            <a:endParaRPr lang="en-US" sz="2800" dirty="0" smtClean="0">
              <a:hlinkClick r:id=""/>
            </a:endParaRPr>
          </a:p>
          <a:p>
            <a:pPr marL="0" indent="0" algn="ctr">
              <a:buNone/>
            </a:pPr>
            <a:endParaRPr lang="en-US" sz="2800" dirty="0">
              <a:hlinkClick r:id="rId2"/>
            </a:endParaRPr>
          </a:p>
          <a:p>
            <a:pPr marL="0" indent="0" algn="ctr">
              <a:buNone/>
            </a:pPr>
            <a:r>
              <a:rPr lang="en-US" sz="2800" dirty="0" smtClean="0">
                <a:hlinkClick r:id="rId2"/>
              </a:rPr>
              <a:t>https</a:t>
            </a:r>
            <a:r>
              <a:rPr lang="en-US" sz="2800" dirty="0">
                <a:hlinkClick r:id="rId2"/>
              </a:rPr>
              <a:t>://</a:t>
            </a:r>
            <a:r>
              <a:rPr lang="en-US" sz="2800" dirty="0" smtClean="0">
                <a:hlinkClick r:id="rId2"/>
              </a:rPr>
              <a:t>youtu.be/6QXA4-xmeOg</a:t>
            </a:r>
            <a:endParaRPr lang="en-US" sz="2800" dirty="0" smtClean="0"/>
          </a:p>
          <a:p>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48</a:t>
            </a:fld>
            <a:endParaRPr lang="en-US" dirty="0"/>
          </a:p>
        </p:txBody>
      </p:sp>
      <p:sp>
        <p:nvSpPr>
          <p:cNvPr id="6" name="TextBox 5"/>
          <p:cNvSpPr txBox="1"/>
          <p:nvPr/>
        </p:nvSpPr>
        <p:spPr>
          <a:xfrm>
            <a:off x="802433" y="4758611"/>
            <a:ext cx="7399176" cy="471190"/>
          </a:xfrm>
          <a:prstGeom prst="rect">
            <a:avLst/>
          </a:prstGeom>
        </p:spPr>
        <p:txBody>
          <a:bodyPr vert="horz" wrap="square" lIns="0" tIns="0" rIns="0" bIns="0" spcCol="432000" rtlCol="0">
            <a:noAutofit/>
          </a:bodyPr>
          <a:lstStyle/>
          <a:p>
            <a:r>
              <a:rPr lang="en-US" sz="1400" dirty="0" smtClean="0"/>
              <a:t>Disclaimer:</a:t>
            </a:r>
          </a:p>
          <a:p>
            <a:r>
              <a:rPr lang="en-US" sz="1400" dirty="0" smtClean="0"/>
              <a:t>The Opticross training video has been produced by Boston Scientific and is inclusive of the entire line of Opticross imaging catheters.  Any messaging and images in the video are the property of Boston Scientific.  Indications, contraindications, warnings and instructions for use can be found in the product labeling supplied with each device.  </a:t>
            </a:r>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1487381400"/>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588" y="132759"/>
            <a:ext cx="8064896" cy="1008000"/>
          </a:xfrm>
        </p:spPr>
        <p:txBody>
          <a:bodyPr/>
          <a:lstStyle/>
          <a:p>
            <a:r>
              <a:rPr lang="en-US" dirty="0" smtClean="0"/>
              <a:t>Comparison</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49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54706170"/>
              </p:ext>
            </p:extLst>
          </p:nvPr>
        </p:nvGraphicFramePr>
        <p:xfrm>
          <a:off x="376237" y="693496"/>
          <a:ext cx="8235854" cy="5017128"/>
        </p:xfrm>
        <a:graphic>
          <a:graphicData uri="http://schemas.openxmlformats.org/drawingml/2006/table">
            <a:tbl>
              <a:tblPr firstRow="1" firstCol="1" bandRow="1">
                <a:tableStyleId>{5C22544A-7EE6-4342-B048-85BDC9FD1C3A}</a:tableStyleId>
              </a:tblPr>
              <a:tblGrid>
                <a:gridCol w="1965747">
                  <a:extLst>
                    <a:ext uri="{9D8B030D-6E8A-4147-A177-3AD203B41FA5}">
                      <a16:colId xmlns:a16="http://schemas.microsoft.com/office/drawing/2014/main" val="20000"/>
                    </a:ext>
                  </a:extLst>
                </a:gridCol>
                <a:gridCol w="1826567">
                  <a:extLst>
                    <a:ext uri="{9D8B030D-6E8A-4147-A177-3AD203B41FA5}">
                      <a16:colId xmlns:a16="http://schemas.microsoft.com/office/drawing/2014/main" val="20001"/>
                    </a:ext>
                  </a:extLst>
                </a:gridCol>
                <a:gridCol w="2221770">
                  <a:extLst>
                    <a:ext uri="{9D8B030D-6E8A-4147-A177-3AD203B41FA5}">
                      <a16:colId xmlns:a16="http://schemas.microsoft.com/office/drawing/2014/main" val="20002"/>
                    </a:ext>
                  </a:extLst>
                </a:gridCol>
                <a:gridCol w="2221770">
                  <a:extLst>
                    <a:ext uri="{9D8B030D-6E8A-4147-A177-3AD203B41FA5}">
                      <a16:colId xmlns:a16="http://schemas.microsoft.com/office/drawing/2014/main" val="20003"/>
                    </a:ext>
                  </a:extLst>
                </a:gridCol>
              </a:tblGrid>
              <a:tr h="426204">
                <a:tc>
                  <a:txBody>
                    <a:bodyPr/>
                    <a:lstStyle/>
                    <a:p>
                      <a:endParaRPr lang="en-US" sz="1100" dirty="0">
                        <a:effectLst/>
                        <a:latin typeface="+mn-lt"/>
                      </a:endParaRPr>
                    </a:p>
                  </a:txBody>
                  <a:tcPr marL="37752" marR="37752" marT="60404" marB="60404" anchor="ctr"/>
                </a:tc>
                <a:tc>
                  <a:txBody>
                    <a:bodyPr/>
                    <a:lstStyle/>
                    <a:p>
                      <a:pPr marL="0" marR="0" algn="ctr">
                        <a:spcBef>
                          <a:spcPts val="0"/>
                        </a:spcBef>
                        <a:spcAft>
                          <a:spcPts val="0"/>
                        </a:spcAft>
                      </a:pPr>
                      <a:r>
                        <a:rPr lang="en-US" sz="1200" dirty="0" smtClean="0">
                          <a:effectLst/>
                          <a:latin typeface="+mn-lt"/>
                        </a:rPr>
                        <a:t>OptiCross</a:t>
                      </a:r>
                      <a:r>
                        <a:rPr lang="en-US" sz="1200" dirty="0">
                          <a:effectLst/>
                          <a:latin typeface="+mn-lt"/>
                        </a:rPr>
                        <a:t> 18 Peripheral </a:t>
                      </a:r>
                      <a:r>
                        <a:rPr lang="en-US" sz="1200" dirty="0" smtClean="0">
                          <a:effectLst/>
                          <a:latin typeface="+mn-lt"/>
                        </a:rPr>
                        <a:t>imaging catheter </a:t>
                      </a:r>
                      <a:r>
                        <a:rPr lang="en-US" sz="1200" baseline="30000" dirty="0" smtClean="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200" dirty="0" smtClean="0">
                          <a:effectLst/>
                          <a:latin typeface="+mn-lt"/>
                        </a:rPr>
                        <a:t>Visions PV .014P RX </a:t>
                      </a:r>
                      <a:r>
                        <a:rPr lang="en-US" sz="1200" baseline="30000" dirty="0" smtClean="0">
                          <a:effectLst/>
                          <a:latin typeface="+mn-lt"/>
                        </a:rPr>
                        <a:t>2,3,4</a:t>
                      </a:r>
                      <a:endParaRPr lang="en-US"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endParaRPr lang="en-US" sz="1200" dirty="0" smtClean="0">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rPr>
                        <a:t>Visions PV .018 </a:t>
                      </a:r>
                      <a:r>
                        <a:rPr lang="en-US" sz="1200" baseline="30000" dirty="0" smtClean="0">
                          <a:effectLst/>
                          <a:latin typeface="+mn-lt"/>
                        </a:rPr>
                        <a:t>2,3</a:t>
                      </a:r>
                      <a:endParaRPr lang="en-US" sz="1200" dirty="0" smtClean="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69548">
                <a:tc>
                  <a:txBody>
                    <a:bodyPr/>
                    <a:lstStyle/>
                    <a:p>
                      <a:pPr marL="0" marR="0">
                        <a:spcBef>
                          <a:spcPts val="0"/>
                        </a:spcBef>
                        <a:spcAft>
                          <a:spcPts val="0"/>
                        </a:spcAft>
                      </a:pPr>
                      <a:r>
                        <a:rPr lang="en-US" sz="1100" dirty="0">
                          <a:effectLst/>
                          <a:latin typeface="+mn-lt"/>
                        </a:rPr>
                        <a:t>Transducer </a:t>
                      </a:r>
                      <a:r>
                        <a:rPr lang="en-US" sz="1100" dirty="0" smtClean="0">
                          <a:effectLst/>
                          <a:latin typeface="+mn-lt"/>
                        </a:rPr>
                        <a:t>frequency</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30 MHz</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20 MHz</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smtClean="0">
                          <a:effectLst/>
                          <a:latin typeface="+mn-lt"/>
                        </a:rPr>
                        <a:t>24 </a:t>
                      </a:r>
                      <a:r>
                        <a:rPr lang="en-US" sz="1100" dirty="0">
                          <a:effectLst/>
                          <a:latin typeface="+mn-lt"/>
                        </a:rPr>
                        <a:t>MHz</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26204">
                <a:tc>
                  <a:txBody>
                    <a:bodyPr/>
                    <a:lstStyle/>
                    <a:p>
                      <a:pPr marL="0" marR="0">
                        <a:spcBef>
                          <a:spcPts val="0"/>
                        </a:spcBef>
                        <a:spcAft>
                          <a:spcPts val="0"/>
                        </a:spcAft>
                      </a:pPr>
                      <a:r>
                        <a:rPr lang="en-US" sz="1100" dirty="0" smtClean="0">
                          <a:effectLst/>
                          <a:latin typeface="+mn-lt"/>
                        </a:rPr>
                        <a:t>Maximum</a:t>
                      </a:r>
                      <a:r>
                        <a:rPr lang="en-US" sz="1100" baseline="0" dirty="0" smtClean="0">
                          <a:effectLst/>
                          <a:latin typeface="+mn-lt"/>
                        </a:rPr>
                        <a:t> field of view</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12 mm</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smtClean="0">
                          <a:effectLst/>
                          <a:latin typeface="+mn-lt"/>
                        </a:rPr>
                        <a:t>20 mm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24 mm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426204">
                <a:tc>
                  <a:txBody>
                    <a:bodyPr/>
                    <a:lstStyle/>
                    <a:p>
                      <a:pPr marL="0" marR="0">
                        <a:spcBef>
                          <a:spcPts val="0"/>
                        </a:spcBef>
                        <a:spcAft>
                          <a:spcPts val="0"/>
                        </a:spcAft>
                      </a:pPr>
                      <a:r>
                        <a:rPr lang="en-US" sz="1100" dirty="0">
                          <a:effectLst/>
                          <a:latin typeface="+mn-lt"/>
                        </a:rPr>
                        <a:t>Catheter </a:t>
                      </a:r>
                      <a:r>
                        <a:rPr lang="en-US" sz="1100" dirty="0" smtClean="0">
                          <a:effectLst/>
                          <a:latin typeface="+mn-lt"/>
                        </a:rPr>
                        <a:t>telescoping </a:t>
                      </a:r>
                      <a:r>
                        <a:rPr lang="en-US" sz="1100" dirty="0">
                          <a:effectLst/>
                          <a:latin typeface="+mn-lt"/>
                        </a:rPr>
                        <a:t>l</a:t>
                      </a:r>
                      <a:r>
                        <a:rPr lang="en-US" sz="1100" dirty="0" smtClean="0">
                          <a:effectLst/>
                          <a:latin typeface="+mn-lt"/>
                        </a:rPr>
                        <a:t>ength</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15 cm</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No telescope needed</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No telescope needed</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269548">
                <a:tc>
                  <a:txBody>
                    <a:bodyPr/>
                    <a:lstStyle/>
                    <a:p>
                      <a:pPr marL="0" marR="0">
                        <a:spcBef>
                          <a:spcPts val="0"/>
                        </a:spcBef>
                        <a:spcAft>
                          <a:spcPts val="0"/>
                        </a:spcAft>
                      </a:pPr>
                      <a:r>
                        <a:rPr lang="en-US" sz="1100" dirty="0">
                          <a:effectLst/>
                          <a:latin typeface="+mn-lt"/>
                        </a:rPr>
                        <a:t>Sled </a:t>
                      </a:r>
                      <a:r>
                        <a:rPr lang="en-US" sz="1100" dirty="0" smtClean="0">
                          <a:effectLst/>
                          <a:latin typeface="+mn-lt"/>
                        </a:rPr>
                        <a:t>pullback </a:t>
                      </a:r>
                      <a:r>
                        <a:rPr lang="en-US" sz="1100" dirty="0">
                          <a:effectLst/>
                          <a:latin typeface="+mn-lt"/>
                        </a:rPr>
                        <a:t>l</a:t>
                      </a:r>
                      <a:r>
                        <a:rPr lang="en-US" sz="1100" dirty="0" smtClean="0">
                          <a:effectLst/>
                          <a:latin typeface="+mn-lt"/>
                        </a:rPr>
                        <a:t>ength</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10 </a:t>
                      </a:r>
                      <a:r>
                        <a:rPr lang="en-US" sz="1100" dirty="0" smtClean="0">
                          <a:effectLst/>
                          <a:latin typeface="+mn-lt"/>
                        </a:rPr>
                        <a:t>cm (if sled is utilized)</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No </a:t>
                      </a:r>
                      <a:r>
                        <a:rPr lang="en-US" sz="1100" dirty="0" smtClean="0">
                          <a:effectLst/>
                          <a:latin typeface="+mn-lt"/>
                        </a:rPr>
                        <a:t>sled </a:t>
                      </a:r>
                      <a:r>
                        <a:rPr lang="en-US" sz="1100" dirty="0">
                          <a:effectLst/>
                          <a:latin typeface="+mn-lt"/>
                        </a:rPr>
                        <a:t>n</a:t>
                      </a:r>
                      <a:r>
                        <a:rPr lang="en-US" sz="1100" dirty="0" smtClean="0">
                          <a:effectLst/>
                          <a:latin typeface="+mn-lt"/>
                        </a:rPr>
                        <a:t>eeded</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No </a:t>
                      </a:r>
                      <a:r>
                        <a:rPr lang="en-US" sz="1100" dirty="0" smtClean="0">
                          <a:effectLst/>
                          <a:latin typeface="+mn-lt"/>
                        </a:rPr>
                        <a:t>sled </a:t>
                      </a:r>
                      <a:r>
                        <a:rPr lang="en-US" sz="1100" dirty="0">
                          <a:effectLst/>
                          <a:latin typeface="+mn-lt"/>
                        </a:rPr>
                        <a:t>n</a:t>
                      </a:r>
                      <a:r>
                        <a:rPr lang="en-US" sz="1100" dirty="0" smtClean="0">
                          <a:effectLst/>
                          <a:latin typeface="+mn-lt"/>
                        </a:rPr>
                        <a:t>eeded</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26204">
                <a:tc>
                  <a:txBody>
                    <a:bodyPr/>
                    <a:lstStyle/>
                    <a:p>
                      <a:pPr marL="0" marR="0">
                        <a:spcBef>
                          <a:spcPts val="0"/>
                        </a:spcBef>
                        <a:spcAft>
                          <a:spcPts val="0"/>
                        </a:spcAft>
                      </a:pPr>
                      <a:r>
                        <a:rPr lang="en-US" sz="1100" dirty="0">
                          <a:effectLst/>
                          <a:latin typeface="+mn-lt"/>
                        </a:rPr>
                        <a:t>Distance from </a:t>
                      </a:r>
                      <a:r>
                        <a:rPr lang="en-US" sz="1100" dirty="0" smtClean="0">
                          <a:effectLst/>
                          <a:latin typeface="+mn-lt"/>
                        </a:rPr>
                        <a:t>transducer </a:t>
                      </a:r>
                      <a:r>
                        <a:rPr lang="en-US" sz="1100" dirty="0">
                          <a:effectLst/>
                          <a:latin typeface="+mn-lt"/>
                        </a:rPr>
                        <a:t>to </a:t>
                      </a:r>
                      <a:r>
                        <a:rPr lang="en-US" sz="1100" dirty="0" smtClean="0">
                          <a:effectLst/>
                          <a:latin typeface="+mn-lt"/>
                        </a:rPr>
                        <a:t>tip</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2.0 cm</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 cm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1.2 cm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269548">
                <a:tc>
                  <a:txBody>
                    <a:bodyPr/>
                    <a:lstStyle/>
                    <a:p>
                      <a:pPr marL="0" marR="0">
                        <a:spcBef>
                          <a:spcPts val="0"/>
                        </a:spcBef>
                        <a:spcAft>
                          <a:spcPts val="0"/>
                        </a:spcAft>
                      </a:pPr>
                      <a:r>
                        <a:rPr lang="en-US" sz="1100" dirty="0">
                          <a:effectLst/>
                          <a:latin typeface="+mn-lt"/>
                        </a:rPr>
                        <a:t>Guidewire </a:t>
                      </a:r>
                      <a:r>
                        <a:rPr lang="en-US" sz="1100" dirty="0" smtClean="0">
                          <a:effectLst/>
                          <a:latin typeface="+mn-lt"/>
                        </a:rPr>
                        <a:t>lumen </a:t>
                      </a:r>
                      <a:r>
                        <a:rPr lang="en-US" sz="1100" dirty="0">
                          <a:effectLst/>
                          <a:latin typeface="+mn-lt"/>
                        </a:rPr>
                        <a:t>l</a:t>
                      </a:r>
                      <a:r>
                        <a:rPr lang="en-US" sz="1100" dirty="0" smtClean="0">
                          <a:effectLst/>
                          <a:latin typeface="+mn-lt"/>
                        </a:rPr>
                        <a:t>ength</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1.6 cm</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24 cm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31 cm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69548">
                <a:tc>
                  <a:txBody>
                    <a:bodyPr/>
                    <a:lstStyle/>
                    <a:p>
                      <a:pPr marL="0" marR="0">
                        <a:spcBef>
                          <a:spcPts val="0"/>
                        </a:spcBef>
                        <a:spcAft>
                          <a:spcPts val="0"/>
                        </a:spcAft>
                      </a:pPr>
                      <a:r>
                        <a:rPr lang="en-US" sz="1100" dirty="0">
                          <a:effectLst/>
                          <a:latin typeface="+mn-lt"/>
                        </a:rPr>
                        <a:t>Guidewire </a:t>
                      </a:r>
                      <a:r>
                        <a:rPr lang="en-US" sz="1100" dirty="0" smtClean="0">
                          <a:effectLst/>
                          <a:latin typeface="+mn-lt"/>
                        </a:rPr>
                        <a:t>compatibility</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 0.018"</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u="sng" dirty="0">
                          <a:effectLst/>
                          <a:latin typeface="+mn-lt"/>
                        </a:rPr>
                        <a:t>&lt;</a:t>
                      </a:r>
                      <a:r>
                        <a:rPr lang="en-US" sz="1100" dirty="0">
                          <a:effectLst/>
                          <a:latin typeface="+mn-lt"/>
                        </a:rPr>
                        <a:t> 0.014”</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smtClean="0">
                          <a:effectLst/>
                          <a:latin typeface="+mn-lt"/>
                        </a:rPr>
                        <a:t>≤ </a:t>
                      </a:r>
                      <a:r>
                        <a:rPr lang="en-US" sz="1100" dirty="0">
                          <a:effectLst/>
                          <a:latin typeface="+mn-lt"/>
                        </a:rPr>
                        <a:t>0.018"</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426204">
                <a:tc>
                  <a:txBody>
                    <a:bodyPr/>
                    <a:lstStyle/>
                    <a:p>
                      <a:pPr marL="0" marR="0">
                        <a:spcBef>
                          <a:spcPts val="0"/>
                        </a:spcBef>
                        <a:spcAft>
                          <a:spcPts val="0"/>
                        </a:spcAft>
                      </a:pPr>
                      <a:r>
                        <a:rPr lang="en-US" sz="1100" dirty="0">
                          <a:effectLst/>
                          <a:latin typeface="+mn-lt"/>
                        </a:rPr>
                        <a:t>Sheath </a:t>
                      </a:r>
                      <a:r>
                        <a:rPr lang="en-US" sz="1100" dirty="0" smtClean="0">
                          <a:effectLst/>
                          <a:latin typeface="+mn-lt"/>
                        </a:rPr>
                        <a:t>compatibility </a:t>
                      </a:r>
                    </a:p>
                    <a:p>
                      <a:pPr marL="0" marR="0">
                        <a:spcBef>
                          <a:spcPts val="0"/>
                        </a:spcBef>
                        <a:spcAft>
                          <a:spcPts val="0"/>
                        </a:spcAft>
                      </a:pPr>
                      <a:r>
                        <a:rPr lang="en-US" sz="1100" dirty="0" smtClean="0">
                          <a:effectLst/>
                          <a:latin typeface="+mn-lt"/>
                        </a:rPr>
                        <a:t>(</a:t>
                      </a:r>
                      <a:r>
                        <a:rPr lang="en-US" sz="1100" dirty="0">
                          <a:effectLst/>
                          <a:latin typeface="+mn-lt"/>
                        </a:rPr>
                        <a:t>with max wire)</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6 F</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5</a:t>
                      </a:r>
                      <a:r>
                        <a:rPr lang="en-US" sz="1100" dirty="0" smtClean="0">
                          <a:effectLst/>
                          <a:latin typeface="+mn-lt"/>
                        </a:rPr>
                        <a:t> F (ID </a:t>
                      </a:r>
                      <a:r>
                        <a:rPr lang="en-US" sz="1100" u="sng" dirty="0" smtClean="0">
                          <a:effectLst/>
                          <a:latin typeface="+mn-lt"/>
                        </a:rPr>
                        <a:t>&gt;</a:t>
                      </a:r>
                      <a:r>
                        <a:rPr lang="en-US" sz="1100" u="none" baseline="0" dirty="0" smtClean="0">
                          <a:effectLst/>
                          <a:latin typeface="+mn-lt"/>
                        </a:rPr>
                        <a:t> 0.056”)</a:t>
                      </a:r>
                      <a:endParaRPr lang="en-US" sz="1100" u="sng"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smtClean="0">
                          <a:effectLst/>
                          <a:latin typeface="+mn-lt"/>
                        </a:rPr>
                        <a:t>5 F (ID ≥ 0.079")</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426204">
                <a:tc>
                  <a:txBody>
                    <a:bodyPr/>
                    <a:lstStyle/>
                    <a:p>
                      <a:pPr marL="0" marR="0">
                        <a:spcBef>
                          <a:spcPts val="0"/>
                        </a:spcBef>
                        <a:spcAft>
                          <a:spcPts val="0"/>
                        </a:spcAft>
                      </a:pPr>
                      <a:r>
                        <a:rPr lang="en-US" sz="1100" dirty="0">
                          <a:effectLst/>
                          <a:latin typeface="+mn-lt"/>
                        </a:rPr>
                        <a:t>Guide </a:t>
                      </a:r>
                      <a:r>
                        <a:rPr lang="en-US" sz="1100" dirty="0" smtClean="0">
                          <a:effectLst/>
                          <a:latin typeface="+mn-lt"/>
                        </a:rPr>
                        <a:t>catheter </a:t>
                      </a:r>
                      <a:r>
                        <a:rPr lang="en-US" sz="1100" dirty="0">
                          <a:effectLst/>
                          <a:latin typeface="+mn-lt"/>
                        </a:rPr>
                        <a:t>c</a:t>
                      </a:r>
                      <a:r>
                        <a:rPr lang="en-US" sz="1100" dirty="0" smtClean="0">
                          <a:effectLst/>
                          <a:latin typeface="+mn-lt"/>
                        </a:rPr>
                        <a:t>ompatibility</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6 F (ID ≥ 0.068")</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5 F (ID  ≥ </a:t>
                      </a:r>
                      <a:r>
                        <a:rPr lang="en-US" sz="1100" dirty="0" smtClean="0">
                          <a:effectLst/>
                          <a:latin typeface="+mn-lt"/>
                        </a:rPr>
                        <a:t>0.056</a:t>
                      </a:r>
                      <a:r>
                        <a:rPr lang="en-US" sz="1100" dirty="0">
                          <a:effectLst/>
                          <a:latin typeface="+mn-lt"/>
                        </a:rPr>
                        <a:t>")</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smtClean="0">
                          <a:effectLst/>
                          <a:latin typeface="+mn-lt"/>
                        </a:rPr>
                        <a:t>6 </a:t>
                      </a:r>
                      <a:r>
                        <a:rPr lang="en-US" sz="1100" dirty="0">
                          <a:effectLst/>
                          <a:latin typeface="+mn-lt"/>
                        </a:rPr>
                        <a:t>F (ID ≥ 0.079")</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269548">
                <a:tc>
                  <a:txBody>
                    <a:bodyPr/>
                    <a:lstStyle/>
                    <a:p>
                      <a:pPr marL="0" marR="0">
                        <a:spcBef>
                          <a:spcPts val="0"/>
                        </a:spcBef>
                        <a:spcAft>
                          <a:spcPts val="0"/>
                        </a:spcAft>
                      </a:pPr>
                      <a:r>
                        <a:rPr lang="en-US" sz="1100" dirty="0">
                          <a:effectLst/>
                          <a:latin typeface="+mn-lt"/>
                        </a:rPr>
                        <a:t>Crossing </a:t>
                      </a:r>
                      <a:r>
                        <a:rPr lang="en-US" sz="1100" dirty="0" smtClean="0">
                          <a:effectLst/>
                          <a:latin typeface="+mn-lt"/>
                        </a:rPr>
                        <a:t>profile</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3.5 F</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3.5 F</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3.5 F</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269548">
                <a:tc>
                  <a:txBody>
                    <a:bodyPr/>
                    <a:lstStyle/>
                    <a:p>
                      <a:pPr marL="0" marR="0">
                        <a:spcBef>
                          <a:spcPts val="0"/>
                        </a:spcBef>
                        <a:spcAft>
                          <a:spcPts val="0"/>
                        </a:spcAft>
                      </a:pPr>
                      <a:r>
                        <a:rPr lang="en-US" sz="1100" dirty="0">
                          <a:effectLst/>
                          <a:latin typeface="+mn-lt"/>
                        </a:rPr>
                        <a:t>Imaging </a:t>
                      </a:r>
                      <a:r>
                        <a:rPr lang="en-US" sz="1100" dirty="0" smtClean="0">
                          <a:effectLst/>
                          <a:latin typeface="+mn-lt"/>
                        </a:rPr>
                        <a:t>window profile</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2.9 F</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3.5 F</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3.5 F</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269548">
                <a:tc>
                  <a:txBody>
                    <a:bodyPr/>
                    <a:lstStyle/>
                    <a:p>
                      <a:pPr marL="0" marR="0">
                        <a:spcBef>
                          <a:spcPts val="0"/>
                        </a:spcBef>
                        <a:spcAft>
                          <a:spcPts val="0"/>
                        </a:spcAft>
                      </a:pPr>
                      <a:r>
                        <a:rPr lang="en-US" sz="1100" dirty="0">
                          <a:effectLst/>
                          <a:latin typeface="+mn-lt"/>
                        </a:rPr>
                        <a:t>Entry </a:t>
                      </a:r>
                      <a:r>
                        <a:rPr lang="en-US" sz="1100" dirty="0" smtClean="0">
                          <a:effectLst/>
                          <a:latin typeface="+mn-lt"/>
                        </a:rPr>
                        <a:t>profile</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smtClean="0">
                          <a:effectLst/>
                          <a:latin typeface="+mn-lt"/>
                        </a:rPr>
                        <a:t>0.02”</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0.019”</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0.030”</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269548">
                <a:tc>
                  <a:txBody>
                    <a:bodyPr/>
                    <a:lstStyle/>
                    <a:p>
                      <a:pPr marL="0" marR="0">
                        <a:spcBef>
                          <a:spcPts val="0"/>
                        </a:spcBef>
                        <a:spcAft>
                          <a:spcPts val="0"/>
                        </a:spcAft>
                      </a:pPr>
                      <a:r>
                        <a:rPr lang="en-US" sz="1100" dirty="0">
                          <a:effectLst/>
                          <a:latin typeface="+mn-lt"/>
                        </a:rPr>
                        <a:t>Working </a:t>
                      </a:r>
                      <a:r>
                        <a:rPr lang="en-US" sz="1100" dirty="0" smtClean="0">
                          <a:effectLst/>
                          <a:latin typeface="+mn-lt"/>
                        </a:rPr>
                        <a:t>length</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135 cm</a:t>
                      </a:r>
                      <a:endParaRPr lang="en-US" sz="1100" dirty="0">
                        <a:effectLst/>
                        <a:latin typeface="+mn-lt"/>
                        <a:ea typeface="Calibri" panose="020F0502020204030204" pitchFamily="34" charset="0"/>
                        <a:cs typeface="Times New Roman" panose="02020603050405020304" pitchFamily="18" charset="0"/>
                      </a:endParaRPr>
                    </a:p>
                  </a:txBody>
                  <a:tcPr marL="37752" marR="37752" marT="60404" marB="60404" anchor="ctr"/>
                </a:tc>
                <a:tc>
                  <a:txBody>
                    <a:bodyPr/>
                    <a:lstStyle/>
                    <a:p>
                      <a:pPr marL="0" marR="0" algn="ctr">
                        <a:spcBef>
                          <a:spcPts val="0"/>
                        </a:spcBef>
                        <a:spcAft>
                          <a:spcPts val="0"/>
                        </a:spcAft>
                      </a:pPr>
                      <a:r>
                        <a:rPr lang="en-US" sz="1100" dirty="0">
                          <a:effectLst/>
                          <a:latin typeface="+mn-lt"/>
                        </a:rPr>
                        <a:t>150 cm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rPr>
                        <a:t>135 cm</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bl>
          </a:graphicData>
        </a:graphic>
      </p:graphicFrame>
      <p:sp>
        <p:nvSpPr>
          <p:cNvPr id="6" name="TextBox 5"/>
          <p:cNvSpPr txBox="1"/>
          <p:nvPr/>
        </p:nvSpPr>
        <p:spPr>
          <a:xfrm>
            <a:off x="376238" y="5744860"/>
            <a:ext cx="8798767" cy="296009"/>
          </a:xfrm>
          <a:prstGeom prst="rect">
            <a:avLst/>
          </a:prstGeom>
        </p:spPr>
        <p:txBody>
          <a:bodyPr vert="horz" wrap="square" lIns="0" tIns="0" rIns="0" bIns="0" spcCol="432000" rtlCol="0">
            <a:noAutofit/>
          </a:bodyPr>
          <a:lstStyle/>
          <a:p>
            <a:r>
              <a:rPr lang="en-US" sz="1000" dirty="0">
                <a:hlinkClick r:id="rId3"/>
              </a:rPr>
              <a:t>Source:  </a:t>
            </a:r>
          </a:p>
          <a:p>
            <a:r>
              <a:rPr lang="en-US" sz="1000" dirty="0" smtClean="0">
                <a:hlinkClick r:id="rId4"/>
              </a:rPr>
              <a:t>1. http://www.bostonscientific.com/en-US/products/ffr-ivus-systems/opticross-18-peripheral-imaging-catheter.html</a:t>
            </a:r>
            <a:r>
              <a:rPr lang="en-US" sz="1000" dirty="0" smtClean="0"/>
              <a:t> , </a:t>
            </a:r>
          </a:p>
          <a:p>
            <a:r>
              <a:rPr lang="en-US" sz="1000" dirty="0" smtClean="0"/>
              <a:t>2. Philips Visions PV .</a:t>
            </a:r>
            <a:r>
              <a:rPr lang="en-US" sz="1000" dirty="0"/>
              <a:t>018 </a:t>
            </a:r>
            <a:r>
              <a:rPr lang="en-US" sz="1000" dirty="0" smtClean="0"/>
              <a:t>and Visions PV .014P RX IFU</a:t>
            </a:r>
          </a:p>
          <a:p>
            <a:r>
              <a:rPr lang="en-US" sz="1000" dirty="0" smtClean="0"/>
              <a:t>3. 803345-001_008 Philips </a:t>
            </a:r>
            <a:r>
              <a:rPr lang="en-US" sz="1000" dirty="0"/>
              <a:t>S5 IVG CATHETER PERFORMANCE </a:t>
            </a:r>
            <a:r>
              <a:rPr lang="en-US" sz="1000" dirty="0" smtClean="0"/>
              <a:t>CRITERIA.doc</a:t>
            </a:r>
          </a:p>
          <a:p>
            <a:r>
              <a:rPr lang="en-US" sz="1000" dirty="0" smtClean="0"/>
              <a:t>4. </a:t>
            </a:r>
            <a:r>
              <a:rPr lang="en-US" sz="1000" dirty="0"/>
              <a:t>VLR202-1410.02</a:t>
            </a:r>
          </a:p>
          <a:p>
            <a:endParaRPr lang="en-US" sz="1000" dirty="0"/>
          </a:p>
          <a:p>
            <a:endParaRPr lang="en-US" sz="1000" dirty="0"/>
          </a:p>
          <a:p>
            <a:endParaRPr lang="en-US" sz="1000" dirty="0" smtClean="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92526933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a:t>
            </a:r>
            <a:endParaRPr lang="en-US" dirty="0"/>
          </a:p>
        </p:txBody>
      </p:sp>
      <p:sp>
        <p:nvSpPr>
          <p:cNvPr id="3" name="Text Placeholder 2"/>
          <p:cNvSpPr>
            <a:spLocks noGrp="1"/>
          </p:cNvSpPr>
          <p:nvPr>
            <p:ph type="body" sz="quarter" idx="13"/>
          </p:nvPr>
        </p:nvSpPr>
        <p:spPr/>
        <p:txBody>
          <a:bodyPr/>
          <a:lstStyle/>
          <a:p>
            <a:pPr marL="0" indent="0" algn="ctr">
              <a:buNone/>
            </a:pPr>
            <a:r>
              <a:rPr lang="en-US" dirty="0" smtClean="0"/>
              <a:t>Designed for </a:t>
            </a:r>
            <a:r>
              <a:rPr lang="en-US" dirty="0" err="1" smtClean="0"/>
              <a:t>pushability</a:t>
            </a:r>
            <a:r>
              <a:rPr lang="en-US" dirty="0" smtClean="0"/>
              <a:t> through peripheral vasculature</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5</a:t>
            </a:fld>
            <a:endParaRPr lang="en-US" dirty="0"/>
          </a:p>
        </p:txBody>
      </p:sp>
      <p:sp>
        <p:nvSpPr>
          <p:cNvPr id="9" name="Footer Placeholder 8"/>
          <p:cNvSpPr>
            <a:spLocks noGrp="1"/>
          </p:cNvSpPr>
          <p:nvPr>
            <p:ph type="ftr" sz="quarter" idx="3"/>
          </p:nvPr>
        </p:nvSpPr>
        <p:spPr/>
        <p:txBody>
          <a:bodyPr/>
          <a:lstStyle/>
          <a:p>
            <a:pPr algn="ctr"/>
            <a:r>
              <a:rPr lang="en-US" sz="1000" smtClean="0"/>
              <a:t>D00018229/A Internal Use Only Not for Distribution</a:t>
            </a:r>
            <a:endParaRPr lang="en-US" sz="1000" dirty="0"/>
          </a:p>
        </p:txBody>
      </p:sp>
      <p:grpSp>
        <p:nvGrpSpPr>
          <p:cNvPr id="11" name="Group 10"/>
          <p:cNvGrpSpPr/>
          <p:nvPr/>
        </p:nvGrpSpPr>
        <p:grpSpPr>
          <a:xfrm>
            <a:off x="111214" y="2642574"/>
            <a:ext cx="8787522" cy="2738437"/>
            <a:chOff x="111214" y="2642574"/>
            <a:chExt cx="8787522" cy="2738437"/>
          </a:xfrm>
        </p:grpSpPr>
        <p:grpSp>
          <p:nvGrpSpPr>
            <p:cNvPr id="4" name="Group 3"/>
            <p:cNvGrpSpPr/>
            <p:nvPr/>
          </p:nvGrpSpPr>
          <p:grpSpPr>
            <a:xfrm>
              <a:off x="111214" y="2642574"/>
              <a:ext cx="8787522" cy="2738437"/>
              <a:chOff x="111214" y="2642574"/>
              <a:chExt cx="8787522" cy="273843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4" y="2642574"/>
                <a:ext cx="8787522"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33716" y="4568239"/>
                <a:ext cx="349134" cy="253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33716" y="4211357"/>
                <a:ext cx="349134" cy="253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463581" y="4568239"/>
              <a:ext cx="349625" cy="425102"/>
            </a:xfrm>
            <a:prstGeom prst="rect">
              <a:avLst/>
            </a:prstGeom>
            <a:solidFill>
              <a:schemeClr val="bg1"/>
            </a:solidFill>
          </p:spPr>
          <p:txBody>
            <a:bodyPr vert="horz" wrap="square" lIns="0" tIns="0" rIns="0" bIns="0" spcCol="432000" rtlCol="0">
              <a:noAutofit/>
            </a:bodyPr>
            <a:lstStyle/>
            <a:p>
              <a:endParaRPr lang="en-US" dirty="0" err="1" smtClean="0"/>
            </a:p>
          </p:txBody>
        </p:sp>
      </p:grpSp>
    </p:spTree>
    <p:extLst>
      <p:ext uri="{BB962C8B-B14F-4D97-AF65-F5344CB8AC3E}">
        <p14:creationId xmlns:p14="http://schemas.microsoft.com/office/powerpoint/2010/main" val="3217484603"/>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BSX SWOT analysis</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50</a:t>
            </a:fld>
            <a:endParaRPr lang="en-US" dirty="0"/>
          </a:p>
        </p:txBody>
      </p:sp>
      <p:graphicFrame>
        <p:nvGraphicFramePr>
          <p:cNvPr id="6" name="Diagram 5"/>
          <p:cNvGraphicFramePr/>
          <p:nvPr>
            <p:extLst>
              <p:ext uri="{D42A27DB-BD31-4B8C-83A1-F6EECF244321}">
                <p14:modId xmlns:p14="http://schemas.microsoft.com/office/powerpoint/2010/main" val="2634132217"/>
              </p:ext>
            </p:extLst>
          </p:nvPr>
        </p:nvGraphicFramePr>
        <p:xfrm>
          <a:off x="242888" y="1128155"/>
          <a:ext cx="8627980"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en-US" smtClean="0">
                <a:solidFill>
                  <a:schemeClr val="tx1"/>
                </a:solidFill>
              </a:rPr>
              <a:t>D00018229/A Internal Use Only Not for Distribution</a:t>
            </a:r>
            <a:endParaRPr lang="en-US" dirty="0">
              <a:solidFill>
                <a:schemeClr val="tx1"/>
              </a:solidFill>
            </a:endParaRPr>
          </a:p>
        </p:txBody>
      </p:sp>
    </p:spTree>
    <p:extLst>
      <p:ext uri="{BB962C8B-B14F-4D97-AF65-F5344CB8AC3E}">
        <p14:creationId xmlns:p14="http://schemas.microsoft.com/office/powerpoint/2010/main" val="3502087003"/>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lIns="0" tIns="0" rIns="0" bIns="0" spcCol="432000" rtlCol="0">
            <a:noAutofit/>
          </a:bodyPr>
          <a:lstStyle/>
          <a:p>
            <a:pPr algn="l">
              <a:spcBef>
                <a:spcPts val="0"/>
              </a:spcBef>
            </a:pPr>
            <a:r>
              <a:rPr lang="en-US" altLang="en-US" dirty="0"/>
              <a:t>Why </a:t>
            </a:r>
            <a:r>
              <a:rPr lang="en-US" altLang="en-US" dirty="0" smtClean="0"/>
              <a:t>Philips </a:t>
            </a:r>
            <a:r>
              <a:rPr lang="en-US" altLang="en-US" dirty="0"/>
              <a:t>vs. Boston Scientific</a:t>
            </a:r>
          </a:p>
        </p:txBody>
      </p:sp>
      <p:graphicFrame>
        <p:nvGraphicFramePr>
          <p:cNvPr id="3" name="Diagram 2"/>
          <p:cNvGraphicFramePr/>
          <p:nvPr>
            <p:extLst/>
          </p:nvPr>
        </p:nvGraphicFramePr>
        <p:xfrm>
          <a:off x="1356048" y="133168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p:cNvSpPr>
            <a:spLocks noGrp="1"/>
          </p:cNvSpPr>
          <p:nvPr>
            <p:ph type="sldNum" sz="quarter" idx="4294967295"/>
          </p:nvPr>
        </p:nvSpPr>
        <p:spPr>
          <a:xfrm>
            <a:off x="8804181" y="6403580"/>
            <a:ext cx="241207" cy="179294"/>
          </a:xfrm>
          <a:prstGeom prst="rect">
            <a:avLst/>
          </a:prstGeom>
        </p:spPr>
        <p:txBody>
          <a:bodyPr/>
          <a:lstStyle/>
          <a:p>
            <a:r>
              <a:rPr lang="en-US" dirty="0" smtClean="0"/>
              <a:t>51</a:t>
            </a:r>
            <a:endParaRPr lang="en-US" sz="1200" dirty="0"/>
          </a:p>
        </p:txBody>
      </p:sp>
      <p:sp>
        <p:nvSpPr>
          <p:cNvPr id="4" name="TextBox 3"/>
          <p:cNvSpPr txBox="1"/>
          <p:nvPr/>
        </p:nvSpPr>
        <p:spPr>
          <a:xfrm>
            <a:off x="572705" y="6105236"/>
            <a:ext cx="8025444" cy="132750"/>
          </a:xfrm>
          <a:prstGeom prst="rect">
            <a:avLst/>
          </a:prstGeom>
        </p:spPr>
        <p:txBody>
          <a:bodyPr vert="horz" wrap="square" lIns="0" tIns="0" rIns="0" bIns="0" spcCol="432000" rtlCol="0">
            <a:noAutofit/>
          </a:bodyPr>
          <a:lstStyle/>
          <a:p>
            <a:r>
              <a:rPr lang="en-US" sz="1000" dirty="0" smtClean="0"/>
              <a:t>Philips is the US market share leader in IVUS based on MRG Maketrack data through Q3 2017 and internal sales data on file.  This </a:t>
            </a:r>
            <a:r>
              <a:rPr lang="en-US" sz="1000" dirty="0"/>
              <a:t>has been prepared for internal discussions only based on information we have available to us.</a:t>
            </a:r>
            <a:endParaRPr lang="en-US" sz="1000" dirty="0" smtClean="0"/>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Tree>
    <p:extLst>
      <p:ext uri="{BB962C8B-B14F-4D97-AF65-F5344CB8AC3E}">
        <p14:creationId xmlns:p14="http://schemas.microsoft.com/office/powerpoint/2010/main" val="431492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lIns="0" tIns="0" rIns="0" bIns="0" spcCol="432000" rtlCol="0">
            <a:noAutofit/>
          </a:bodyPr>
          <a:lstStyle/>
          <a:p>
            <a:pPr algn="l">
              <a:spcBef>
                <a:spcPts val="0"/>
              </a:spcBef>
            </a:pPr>
            <a:r>
              <a:rPr lang="en-US" altLang="en-US" dirty="0"/>
              <a:t>Why </a:t>
            </a:r>
            <a:r>
              <a:rPr lang="en-US" altLang="en-US" dirty="0" smtClean="0"/>
              <a:t>Philips </a:t>
            </a:r>
            <a:r>
              <a:rPr lang="en-US" altLang="en-US" dirty="0"/>
              <a:t>vs. Boston Scientific</a:t>
            </a:r>
          </a:p>
        </p:txBody>
      </p:sp>
      <p:sp>
        <p:nvSpPr>
          <p:cNvPr id="32773" name="TextBox 5"/>
          <p:cNvSpPr txBox="1">
            <a:spLocks noChangeArrowheads="1"/>
          </p:cNvSpPr>
          <p:nvPr/>
        </p:nvSpPr>
        <p:spPr bwMode="auto">
          <a:xfrm>
            <a:off x="401217" y="958025"/>
            <a:ext cx="8494592" cy="5078313"/>
          </a:xfrm>
          <a:prstGeom prst="rect">
            <a:avLst/>
          </a:prstGeom>
          <a:solidFill>
            <a:schemeClr val="accent1"/>
          </a:solidFill>
          <a:ln w="6350">
            <a:solidFill>
              <a:srgbClr val="5F6062"/>
            </a:solidFill>
            <a:miter lim="800000"/>
            <a:headEnd/>
            <a:tailEnd/>
          </a:ln>
          <a:extLst/>
        </p:spPr>
        <p:txBody>
          <a:bodyPr wrap="square">
            <a:spAutoFit/>
          </a:bodyPr>
          <a:lstStyle>
            <a:lvl1pPr>
              <a:defRPr sz="1600" b="1">
                <a:solidFill>
                  <a:srgbClr val="1C3F94"/>
                </a:solidFill>
                <a:latin typeface="Century Gothic" pitchFamily="34" charset="0"/>
                <a:ea typeface="MS PGothic" pitchFamily="34" charset="-128"/>
                <a:cs typeface="Century Gothic" pitchFamily="34" charset="0"/>
              </a:defRPr>
            </a:lvl1pPr>
            <a:lvl2pPr marL="742950" indent="-285750">
              <a:defRPr sz="1200">
                <a:solidFill>
                  <a:srgbClr val="5F6062"/>
                </a:solidFill>
                <a:latin typeface="Century Gothic" pitchFamily="34" charset="0"/>
                <a:ea typeface="MS PGothic" pitchFamily="34" charset="-128"/>
                <a:cs typeface="Century Gothic" pitchFamily="34" charset="0"/>
              </a:defRPr>
            </a:lvl2pPr>
            <a:lvl3pPr marL="1143000">
              <a:defRPr sz="1200">
                <a:solidFill>
                  <a:srgbClr val="5F6062"/>
                </a:solidFill>
                <a:latin typeface="Century Gothic" pitchFamily="34" charset="0"/>
                <a:ea typeface="MS PGothic" pitchFamily="34" charset="-128"/>
                <a:cs typeface="Century Gothic" pitchFamily="34" charset="0"/>
              </a:defRPr>
            </a:lvl3pPr>
            <a:lvl4pPr marL="1600200">
              <a:defRPr sz="1200">
                <a:solidFill>
                  <a:srgbClr val="5F6062"/>
                </a:solidFill>
                <a:latin typeface="Century Gothic" pitchFamily="34" charset="0"/>
                <a:ea typeface="MS PGothic" pitchFamily="34" charset="-128"/>
                <a:cs typeface="Century Gothic" pitchFamily="34" charset="0"/>
              </a:defRPr>
            </a:lvl4pPr>
            <a:lvl5pPr marL="2057400">
              <a:defRPr sz="1200">
                <a:solidFill>
                  <a:srgbClr val="5F6062"/>
                </a:solidFill>
                <a:latin typeface="Century Gothic" pitchFamily="34" charset="0"/>
                <a:ea typeface="MS PGothic" pitchFamily="34" charset="-128"/>
                <a:cs typeface="Century Gothic" pitchFamily="34" charset="0"/>
              </a:defRPr>
            </a:lvl5pPr>
            <a:lvl6pPr marL="2514600" eaLnBrk="0" hangingPunct="0">
              <a:defRPr sz="1200">
                <a:solidFill>
                  <a:srgbClr val="5F6062"/>
                </a:solidFill>
                <a:latin typeface="Century Gothic" pitchFamily="34" charset="0"/>
                <a:ea typeface="MS PGothic" pitchFamily="34" charset="-128"/>
                <a:cs typeface="Century Gothic" pitchFamily="34" charset="0"/>
              </a:defRPr>
            </a:lvl6pPr>
            <a:lvl7pPr marL="2971800" eaLnBrk="0" hangingPunct="0">
              <a:defRPr sz="1200">
                <a:solidFill>
                  <a:srgbClr val="5F6062"/>
                </a:solidFill>
                <a:latin typeface="Century Gothic" pitchFamily="34" charset="0"/>
                <a:ea typeface="MS PGothic" pitchFamily="34" charset="-128"/>
                <a:cs typeface="Century Gothic" pitchFamily="34" charset="0"/>
              </a:defRPr>
            </a:lvl7pPr>
            <a:lvl8pPr marL="3429000" eaLnBrk="0" hangingPunct="0">
              <a:defRPr sz="1200">
                <a:solidFill>
                  <a:srgbClr val="5F6062"/>
                </a:solidFill>
                <a:latin typeface="Century Gothic" pitchFamily="34" charset="0"/>
                <a:ea typeface="MS PGothic" pitchFamily="34" charset="-128"/>
                <a:cs typeface="Century Gothic" pitchFamily="34" charset="0"/>
              </a:defRPr>
            </a:lvl8pPr>
            <a:lvl9pPr marL="3886200" eaLnBrk="0" hangingPunct="0">
              <a:defRPr sz="1200">
                <a:solidFill>
                  <a:srgbClr val="5F6062"/>
                </a:solidFill>
                <a:latin typeface="Century Gothic" pitchFamily="34" charset="0"/>
                <a:ea typeface="MS PGothic" pitchFamily="34" charset="-128"/>
                <a:cs typeface="Century Gothic" pitchFamily="34" charset="0"/>
              </a:defRPr>
            </a:lvl9pPr>
          </a:lstStyle>
          <a:p>
            <a:pPr eaLnBrk="1" hangingPunct="1"/>
            <a:endParaRPr lang="en-US" altLang="en-US" sz="2400" dirty="0" smtClean="0">
              <a:solidFill>
                <a:schemeClr val="bg1"/>
              </a:solidFill>
              <a:latin typeface="+mn-lt"/>
            </a:endParaRPr>
          </a:p>
          <a:p>
            <a:pPr eaLnBrk="1" hangingPunct="1"/>
            <a:endParaRPr lang="en-US" altLang="en-US" sz="2400" dirty="0">
              <a:solidFill>
                <a:schemeClr val="bg1"/>
              </a:solidFill>
              <a:latin typeface="+mn-lt"/>
            </a:endParaRPr>
          </a:p>
          <a:p>
            <a:pPr eaLnBrk="1" hangingPunct="1"/>
            <a:r>
              <a:rPr lang="en-US" altLang="en-US" sz="2400" dirty="0" smtClean="0">
                <a:solidFill>
                  <a:schemeClr val="bg1"/>
                </a:solidFill>
                <a:latin typeface="+mn-lt"/>
              </a:rPr>
              <a:t>Summary</a:t>
            </a:r>
            <a:r>
              <a:rPr lang="en-US" altLang="en-US" sz="2400" dirty="0">
                <a:solidFill>
                  <a:schemeClr val="bg1"/>
                </a:solidFill>
                <a:latin typeface="+mn-lt"/>
              </a:rPr>
              <a:t>:</a:t>
            </a:r>
          </a:p>
          <a:p>
            <a:pPr eaLnBrk="1" hangingPunct="1"/>
            <a:endParaRPr lang="en-US" altLang="en-US" sz="180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Choice</a:t>
            </a:r>
            <a:r>
              <a:rPr lang="en-US" altLang="en-US" sz="1800" b="0" dirty="0">
                <a:solidFill>
                  <a:schemeClr val="bg1"/>
                </a:solidFill>
                <a:latin typeface="+mn-lt"/>
              </a:rPr>
              <a:t>: Only </a:t>
            </a:r>
            <a:r>
              <a:rPr lang="en-US" altLang="en-US" sz="1800" b="0" dirty="0" smtClean="0">
                <a:solidFill>
                  <a:schemeClr val="bg1"/>
                </a:solidFill>
                <a:latin typeface="+mn-lt"/>
              </a:rPr>
              <a:t>Philips </a:t>
            </a:r>
            <a:r>
              <a:rPr lang="en-US" altLang="en-US" sz="1800" b="0" dirty="0">
                <a:solidFill>
                  <a:schemeClr val="bg1"/>
                </a:solidFill>
                <a:latin typeface="+mn-lt"/>
              </a:rPr>
              <a:t>offers the choice of digital IVUS, rotational IVUS, VH IVUS, </a:t>
            </a:r>
            <a:r>
              <a:rPr lang="en-US" altLang="en-US" sz="1800" b="0" dirty="0" smtClean="0">
                <a:solidFill>
                  <a:schemeClr val="bg1"/>
                </a:solidFill>
                <a:latin typeface="+mn-lt"/>
              </a:rPr>
              <a:t>ChromaFlo</a:t>
            </a:r>
            <a:r>
              <a:rPr lang="en-US" altLang="en-US" sz="1800" b="0" dirty="0">
                <a:solidFill>
                  <a:schemeClr val="bg1"/>
                </a:solidFill>
                <a:latin typeface="+mn-lt"/>
              </a:rPr>
              <a:t>, FFR and </a:t>
            </a:r>
            <a:r>
              <a:rPr lang="en-US" altLang="en-US" sz="1800" b="0" dirty="0" err="1" smtClean="0">
                <a:solidFill>
                  <a:schemeClr val="bg1"/>
                </a:solidFill>
                <a:latin typeface="+mn-lt"/>
              </a:rPr>
              <a:t>iFR</a:t>
            </a:r>
            <a:r>
              <a:rPr lang="en-US" altLang="en-US" sz="1800" b="0" dirty="0" smtClean="0">
                <a:solidFill>
                  <a:schemeClr val="bg1"/>
                </a:solidFill>
                <a:latin typeface="+mn-lt"/>
              </a:rPr>
              <a:t> </a:t>
            </a:r>
            <a:r>
              <a:rPr lang="en-US" altLang="en-US" sz="1800" b="0" dirty="0">
                <a:solidFill>
                  <a:schemeClr val="bg1"/>
                </a:solidFill>
                <a:latin typeface="+mn-lt"/>
              </a:rPr>
              <a:t>modalities all on one mobile or integrated system</a:t>
            </a:r>
          </a:p>
          <a:p>
            <a:pPr lvl="1" eaLnBrk="1" hangingPunct="1">
              <a:buFont typeface="Wingdings" pitchFamily="2" charset="2"/>
              <a:buChar char="§"/>
            </a:pPr>
            <a:r>
              <a:rPr lang="en-US" altLang="en-US" sz="1800" dirty="0" smtClean="0">
                <a:solidFill>
                  <a:schemeClr val="bg1"/>
                </a:solidFill>
                <a:latin typeface="+mn-lt"/>
              </a:rPr>
              <a:t>Philips </a:t>
            </a:r>
            <a:r>
              <a:rPr lang="en-US" altLang="en-US" sz="1800" dirty="0">
                <a:solidFill>
                  <a:schemeClr val="bg1"/>
                </a:solidFill>
                <a:latin typeface="+mn-lt"/>
              </a:rPr>
              <a:t>has a more complete peripheral IVUS catheter </a:t>
            </a:r>
            <a:r>
              <a:rPr lang="en-US" altLang="en-US" sz="1800" dirty="0" smtClean="0">
                <a:solidFill>
                  <a:schemeClr val="bg1"/>
                </a:solidFill>
                <a:latin typeface="+mn-lt"/>
              </a:rPr>
              <a:t>portfolio</a:t>
            </a:r>
            <a:endParaRPr lang="en-US" altLang="en-US" sz="1800" dirty="0">
              <a:solidFill>
                <a:schemeClr val="bg1"/>
              </a:solidFill>
              <a:latin typeface="+mn-lt"/>
            </a:endParaRPr>
          </a:p>
          <a:p>
            <a:pPr lvl="1" eaLnBrk="1" hangingPunct="1">
              <a:buFont typeface="Wingdings" pitchFamily="2" charset="2"/>
              <a:buChar char="§"/>
            </a:pPr>
            <a:r>
              <a:rPr lang="en-US" altLang="en-US" sz="1800" dirty="0" smtClean="0">
                <a:solidFill>
                  <a:schemeClr val="bg1"/>
                </a:solidFill>
                <a:latin typeface="+mn-lt"/>
              </a:rPr>
              <a:t>Philips </a:t>
            </a:r>
            <a:r>
              <a:rPr lang="en-US" altLang="en-US" sz="1800" dirty="0">
                <a:solidFill>
                  <a:schemeClr val="bg1"/>
                </a:solidFill>
                <a:latin typeface="+mn-lt"/>
              </a:rPr>
              <a:t>offers </a:t>
            </a:r>
            <a:r>
              <a:rPr lang="en-US" altLang="en-US" sz="1800" dirty="0" err="1" smtClean="0">
                <a:solidFill>
                  <a:schemeClr val="bg1"/>
                </a:solidFill>
                <a:latin typeface="+mn-lt"/>
              </a:rPr>
              <a:t>SyncVision</a:t>
            </a:r>
            <a:r>
              <a:rPr lang="en-US" altLang="en-US" sz="1800" dirty="0" smtClean="0">
                <a:solidFill>
                  <a:schemeClr val="bg1"/>
                </a:solidFill>
                <a:latin typeface="+mn-lt"/>
              </a:rPr>
              <a:t> </a:t>
            </a:r>
            <a:r>
              <a:rPr lang="en-US" altLang="en-US" sz="1800" dirty="0">
                <a:solidFill>
                  <a:schemeClr val="bg1"/>
                </a:solidFill>
                <a:latin typeface="+mn-lt"/>
              </a:rPr>
              <a:t>which provides IVUS </a:t>
            </a:r>
            <a:r>
              <a:rPr lang="en-US" altLang="en-US" sz="1800" dirty="0" smtClean="0">
                <a:solidFill>
                  <a:schemeClr val="bg1"/>
                </a:solidFill>
                <a:latin typeface="+mn-lt"/>
              </a:rPr>
              <a:t>Co-registration</a:t>
            </a:r>
            <a:r>
              <a:rPr lang="en-US" altLang="en-US" sz="1800" dirty="0">
                <a:solidFill>
                  <a:schemeClr val="bg1"/>
                </a:solidFill>
                <a:latin typeface="+mn-lt"/>
              </a:rPr>
              <a:t>, length measurement with a manual pullback and Angio+ image enhancement</a:t>
            </a: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Leadership</a:t>
            </a:r>
            <a:r>
              <a:rPr lang="en-US" altLang="en-US" sz="1800" b="0" dirty="0">
                <a:solidFill>
                  <a:schemeClr val="bg1"/>
                </a:solidFill>
                <a:latin typeface="+mn-lt"/>
              </a:rPr>
              <a:t>: </a:t>
            </a:r>
            <a:r>
              <a:rPr lang="en-US" altLang="en-US" sz="1800" b="0" dirty="0" smtClean="0">
                <a:solidFill>
                  <a:schemeClr val="bg1"/>
                </a:solidFill>
                <a:latin typeface="+mn-lt"/>
              </a:rPr>
              <a:t>Philips </a:t>
            </a:r>
            <a:r>
              <a:rPr lang="en-US" altLang="en-US" sz="1800" b="0" dirty="0">
                <a:solidFill>
                  <a:schemeClr val="bg1"/>
                </a:solidFill>
                <a:latin typeface="+mn-lt"/>
              </a:rPr>
              <a:t>is the leader in IVUS and </a:t>
            </a:r>
            <a:r>
              <a:rPr lang="en-US" altLang="en-US" sz="1800" b="0" dirty="0" smtClean="0">
                <a:solidFill>
                  <a:schemeClr val="bg1"/>
                </a:solidFill>
                <a:latin typeface="+mn-lt"/>
              </a:rPr>
              <a:t>FFR.</a:t>
            </a:r>
            <a:r>
              <a:rPr lang="en-US" altLang="en-US" sz="1800" b="0" baseline="30000" dirty="0" smtClean="0">
                <a:solidFill>
                  <a:schemeClr val="bg1"/>
                </a:solidFill>
                <a:latin typeface="+mn-lt"/>
              </a:rPr>
              <a:t>1</a:t>
            </a:r>
            <a:endParaRPr lang="en-US" altLang="en-US" sz="1800" b="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Experience and </a:t>
            </a:r>
            <a:r>
              <a:rPr lang="en-US" altLang="en-US" sz="1800" dirty="0" smtClean="0">
                <a:solidFill>
                  <a:schemeClr val="bg1"/>
                </a:solidFill>
                <a:latin typeface="+mn-lt"/>
              </a:rPr>
              <a:t>expertise</a:t>
            </a:r>
            <a:r>
              <a:rPr lang="en-US" altLang="en-US" sz="1800" dirty="0">
                <a:solidFill>
                  <a:schemeClr val="bg1"/>
                </a:solidFill>
                <a:latin typeface="+mn-lt"/>
              </a:rPr>
              <a:t>: </a:t>
            </a:r>
            <a:r>
              <a:rPr lang="en-US" altLang="en-US" sz="1800" b="0" dirty="0" smtClean="0">
                <a:solidFill>
                  <a:schemeClr val="bg1"/>
                </a:solidFill>
                <a:latin typeface="+mn-lt"/>
              </a:rPr>
              <a:t>Philips</a:t>
            </a:r>
            <a:r>
              <a:rPr lang="ja-JP" altLang="en-US" sz="1800" b="0" dirty="0" smtClean="0">
                <a:solidFill>
                  <a:schemeClr val="bg1"/>
                </a:solidFill>
                <a:latin typeface="+mn-lt"/>
              </a:rPr>
              <a:t>’</a:t>
            </a:r>
            <a:r>
              <a:rPr lang="en-US" altLang="ja-JP" sz="1800" b="0" dirty="0" smtClean="0">
                <a:solidFill>
                  <a:schemeClr val="bg1"/>
                </a:solidFill>
                <a:latin typeface="+mn-lt"/>
              </a:rPr>
              <a:t> sales force</a:t>
            </a: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endParaRPr lang="en-US" altLang="en-US" sz="1800" b="0" dirty="0" smtClean="0">
              <a:solidFill>
                <a:schemeClr val="bg1"/>
              </a:solidFill>
              <a:latin typeface="+mn-lt"/>
            </a:endParaRP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endParaRPr lang="en-US" altLang="en-US" sz="1800" b="0" dirty="0" smtClean="0">
              <a:solidFill>
                <a:schemeClr val="bg1"/>
              </a:solidFill>
              <a:latin typeface="+mn-lt"/>
            </a:endParaRPr>
          </a:p>
          <a:p>
            <a:pPr eaLnBrk="1" hangingPunct="1">
              <a:buFont typeface="Wingdings" pitchFamily="2" charset="2"/>
              <a:buChar char="§"/>
            </a:pPr>
            <a:endParaRPr lang="en-US" altLang="en-US" sz="1800" b="0" dirty="0">
              <a:solidFill>
                <a:schemeClr val="bg1"/>
              </a:solidFill>
              <a:latin typeface="+mn-lt"/>
            </a:endParaRPr>
          </a:p>
        </p:txBody>
      </p:sp>
      <p:sp>
        <p:nvSpPr>
          <p:cNvPr id="9" name="Slide Number Placeholder 4"/>
          <p:cNvSpPr>
            <a:spLocks noGrp="1"/>
          </p:cNvSpPr>
          <p:nvPr>
            <p:ph type="sldNum" sz="quarter" idx="4294967295"/>
          </p:nvPr>
        </p:nvSpPr>
        <p:spPr>
          <a:xfrm>
            <a:off x="8787206" y="6418729"/>
            <a:ext cx="296862" cy="218498"/>
          </a:xfrm>
          <a:prstGeom prst="rect">
            <a:avLst/>
          </a:prstGeom>
        </p:spPr>
        <p:txBody>
          <a:bodyPr/>
          <a:lstStyle/>
          <a:p>
            <a:r>
              <a:rPr lang="en-US" dirty="0" smtClean="0"/>
              <a:t>52</a:t>
            </a:r>
            <a:endParaRPr lang="en-US" sz="1200" dirty="0"/>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
        <p:nvSpPr>
          <p:cNvPr id="7" name="TextBox 6"/>
          <p:cNvSpPr txBox="1"/>
          <p:nvPr/>
        </p:nvSpPr>
        <p:spPr>
          <a:xfrm>
            <a:off x="572705" y="6105236"/>
            <a:ext cx="8025444" cy="132750"/>
          </a:xfrm>
          <a:prstGeom prst="rect">
            <a:avLst/>
          </a:prstGeom>
        </p:spPr>
        <p:txBody>
          <a:bodyPr vert="horz" wrap="square" lIns="0" tIns="0" rIns="0" bIns="0" spcCol="432000" rtlCol="0">
            <a:noAutofit/>
          </a:bodyPr>
          <a:lstStyle/>
          <a:p>
            <a:r>
              <a:rPr lang="en-US" sz="1000" dirty="0" smtClean="0"/>
              <a:t>Philips is the US market share leader in IVUS based on MRG Maketrack data through Q3 2017 and internal sales data on file.  This </a:t>
            </a:r>
            <a:r>
              <a:rPr lang="en-US" sz="1000" dirty="0"/>
              <a:t>has been prepared for internal discussions only based on information we have available to us.</a:t>
            </a:r>
            <a:endParaRPr lang="en-US" sz="1000" dirty="0" smtClean="0"/>
          </a:p>
        </p:txBody>
      </p:sp>
    </p:spTree>
    <p:extLst>
      <p:ext uri="{BB962C8B-B14F-4D97-AF65-F5344CB8AC3E}">
        <p14:creationId xmlns:p14="http://schemas.microsoft.com/office/powerpoint/2010/main" val="3615311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1+#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2"/>
                </a:solidFill>
              </a:rPr>
              <a:t>ACIST/Medtronic IVUS </a:t>
            </a:r>
            <a:endParaRPr lang="en-US" dirty="0">
              <a:solidFill>
                <a:schemeClr val="bg2"/>
              </a:solidFill>
            </a:endParaRPr>
          </a:p>
        </p:txBody>
      </p:sp>
      <p:sp>
        <p:nvSpPr>
          <p:cNvPr id="6" name="Footer Placeholder 1"/>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D000182229/A Internal Use Only Not for Distribution</a:t>
            </a:r>
            <a:endParaRPr lang="en-US" sz="900" dirty="0"/>
          </a:p>
        </p:txBody>
      </p:sp>
      <p:sp>
        <p:nvSpPr>
          <p:cNvPr id="7" name="Slide Number Placeholder 4"/>
          <p:cNvSpPr txBox="1">
            <a:spLocks/>
          </p:cNvSpPr>
          <p:nvPr/>
        </p:nvSpPr>
        <p:spPr>
          <a:xfrm>
            <a:off x="8484363" y="6493227"/>
            <a:ext cx="659637" cy="170797"/>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marL="0" algn="l" defTabSz="914400" rtl="0" eaLnBrk="1" latinLnBrk="0" hangingPunct="1">
              <a:defRPr lang="en-GB" sz="1200" kern="1200" smtClean="0">
                <a:solidFill>
                  <a:srgbClr val="000000"/>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53</a:t>
            </a:r>
          </a:p>
        </p:txBody>
      </p:sp>
    </p:spTree>
    <p:extLst>
      <p:ext uri="{BB962C8B-B14F-4D97-AF65-F5344CB8AC3E}">
        <p14:creationId xmlns:p14="http://schemas.microsoft.com/office/powerpoint/2010/main" val="3822412253"/>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err="1" smtClean="0"/>
              <a:t>Acist</a:t>
            </a:r>
            <a:r>
              <a:rPr lang="en-US" dirty="0" smtClean="0"/>
              <a:t> IVUS catheters</a:t>
            </a:r>
            <a:endParaRPr lang="en-US" dirty="0"/>
          </a:p>
        </p:txBody>
      </p:sp>
      <p:sp>
        <p:nvSpPr>
          <p:cNvPr id="3" name="Slide Number Placeholder 2"/>
          <p:cNvSpPr>
            <a:spLocks noGrp="1"/>
          </p:cNvSpPr>
          <p:nvPr>
            <p:ph type="sldNum" sz="quarter" idx="4"/>
          </p:nvPr>
        </p:nvSpPr>
        <p:spPr/>
        <p:txBody>
          <a:bodyPr/>
          <a:lstStyle/>
          <a:p>
            <a:fld id="{793332C0-45F3-49F7-8962-3AD7701CBA4A}" type="slidenum">
              <a:rPr lang="en-US" smtClean="0"/>
              <a:pPr/>
              <a:t>54</a:t>
            </a:fld>
            <a:endParaRPr lang="en-US" dirty="0"/>
          </a:p>
        </p:txBody>
      </p:sp>
      <p:sp>
        <p:nvSpPr>
          <p:cNvPr id="11" name="TextBox 10"/>
          <p:cNvSpPr txBox="1"/>
          <p:nvPr/>
        </p:nvSpPr>
        <p:spPr>
          <a:xfrm>
            <a:off x="242888" y="5943733"/>
            <a:ext cx="6363215" cy="265169"/>
          </a:xfrm>
          <a:prstGeom prst="rect">
            <a:avLst/>
          </a:prstGeom>
        </p:spPr>
        <p:txBody>
          <a:bodyPr vert="horz" wrap="square" lIns="0" tIns="0" rIns="0" bIns="0" spcCol="432000" rtlCol="0">
            <a:noAutofit/>
          </a:bodyPr>
          <a:lstStyle/>
          <a:p>
            <a:r>
              <a:rPr lang="en-US" sz="1000" dirty="0" smtClean="0">
                <a:hlinkClick r:id=""/>
              </a:rPr>
              <a:t>Source:  </a:t>
            </a:r>
          </a:p>
          <a:p>
            <a:r>
              <a:rPr lang="en-US" sz="1000" dirty="0">
                <a:hlinkClick r:id="rId2"/>
              </a:rPr>
              <a:t>https://acist.com/us/products/acist-hdi/hdi-hd-ivus-systemvisualizing-greater-detail</a:t>
            </a:r>
            <a:r>
              <a:rPr lang="en-US" sz="1000" dirty="0" smtClean="0">
                <a:hlinkClick r:id="rId2"/>
              </a:rPr>
              <a:t>/</a:t>
            </a:r>
            <a:r>
              <a:rPr lang="en-US" sz="1000" dirty="0" smtClean="0"/>
              <a:t> </a:t>
            </a:r>
          </a:p>
          <a:p>
            <a:endParaRPr lang="en-US" sz="1000" dirty="0" smtClean="0"/>
          </a:p>
        </p:txBody>
      </p:sp>
      <p:pic>
        <p:nvPicPr>
          <p:cNvPr id="5" name="Picture 4"/>
          <p:cNvPicPr>
            <a:picLocks noChangeAspect="1"/>
          </p:cNvPicPr>
          <p:nvPr/>
        </p:nvPicPr>
        <p:blipFill>
          <a:blip r:embed="rId3"/>
          <a:stretch>
            <a:fillRect/>
          </a:stretch>
        </p:blipFill>
        <p:spPr>
          <a:xfrm>
            <a:off x="232742" y="1301356"/>
            <a:ext cx="8678514" cy="4540949"/>
          </a:xfrm>
          <a:prstGeom prst="rect">
            <a:avLst/>
          </a:prstGeom>
        </p:spPr>
      </p:pic>
      <p:sp>
        <p:nvSpPr>
          <p:cNvPr id="2" name="Footer Placeholder 1"/>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2663840960"/>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a:t>
            </a:r>
            <a:r>
              <a:rPr lang="en-US" dirty="0"/>
              <a:t>w</a:t>
            </a:r>
            <a:r>
              <a:rPr lang="en-US" dirty="0" smtClean="0"/>
              <a:t>e </a:t>
            </a:r>
            <a:r>
              <a:rPr lang="en-US" dirty="0"/>
              <a:t>k</a:t>
            </a:r>
            <a:r>
              <a:rPr lang="en-US" dirty="0" smtClean="0"/>
              <a:t>now</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55</a:t>
            </a:fld>
            <a:endParaRPr lang="en-US" dirty="0"/>
          </a:p>
        </p:txBody>
      </p:sp>
      <p:sp>
        <p:nvSpPr>
          <p:cNvPr id="3" name="TextBox 2"/>
          <p:cNvSpPr txBox="1"/>
          <p:nvPr/>
        </p:nvSpPr>
        <p:spPr>
          <a:xfrm>
            <a:off x="240261" y="6128213"/>
            <a:ext cx="7639189" cy="653143"/>
          </a:xfrm>
          <a:prstGeom prst="rect">
            <a:avLst/>
          </a:prstGeom>
        </p:spPr>
        <p:txBody>
          <a:bodyPr vert="horz" wrap="square" lIns="0" tIns="0" rIns="0" bIns="0" spcCol="432000" rtlCol="0">
            <a:noAutofit/>
          </a:bodyPr>
          <a:lstStyle/>
          <a:p>
            <a:r>
              <a:rPr lang="en-US" sz="1000" dirty="0" smtClean="0"/>
              <a:t>Source:</a:t>
            </a:r>
          </a:p>
          <a:p>
            <a:r>
              <a:rPr lang="en-US" sz="1000" dirty="0">
                <a:hlinkClick r:id="rId3"/>
              </a:rPr>
              <a:t>https://acist.com/us/products/acist-hdi/hdi-hd-ivus-systemvisualizing-greater-detail</a:t>
            </a:r>
            <a:r>
              <a:rPr lang="en-US" sz="1000" dirty="0" smtClean="0">
                <a:hlinkClick r:id="rId3"/>
              </a:rPr>
              <a:t>/</a:t>
            </a:r>
            <a:r>
              <a:rPr lang="en-US" sz="1000" dirty="0" smtClean="0"/>
              <a:t> </a:t>
            </a:r>
          </a:p>
        </p:txBody>
      </p:sp>
      <p:graphicFrame>
        <p:nvGraphicFramePr>
          <p:cNvPr id="7" name="Table 6"/>
          <p:cNvGraphicFramePr>
            <a:graphicFrameLocks noGrp="1"/>
          </p:cNvGraphicFramePr>
          <p:nvPr>
            <p:extLst>
              <p:ext uri="{D42A27DB-BD31-4B8C-83A1-F6EECF244321}">
                <p14:modId xmlns:p14="http://schemas.microsoft.com/office/powerpoint/2010/main" val="2098828206"/>
              </p:ext>
            </p:extLst>
          </p:nvPr>
        </p:nvGraphicFramePr>
        <p:xfrm>
          <a:off x="240261" y="1181716"/>
          <a:ext cx="8704233" cy="4572000"/>
        </p:xfrm>
        <a:graphic>
          <a:graphicData uri="http://schemas.openxmlformats.org/drawingml/2006/table">
            <a:tbl>
              <a:tblPr firstRow="1" bandRow="1">
                <a:tableStyleId>{5C22544A-7EE6-4342-B048-85BDC9FD1C3A}</a:tableStyleId>
              </a:tblPr>
              <a:tblGrid>
                <a:gridCol w="2643685">
                  <a:extLst>
                    <a:ext uri="{9D8B030D-6E8A-4147-A177-3AD203B41FA5}">
                      <a16:colId xmlns:a16="http://schemas.microsoft.com/office/drawing/2014/main" val="20000"/>
                    </a:ext>
                  </a:extLst>
                </a:gridCol>
                <a:gridCol w="6060548">
                  <a:extLst>
                    <a:ext uri="{9D8B030D-6E8A-4147-A177-3AD203B41FA5}">
                      <a16:colId xmlns:a16="http://schemas.microsoft.com/office/drawing/2014/main" val="20001"/>
                    </a:ext>
                  </a:extLst>
                </a:gridCol>
              </a:tblGrid>
              <a:tr h="370840">
                <a:tc>
                  <a:txBody>
                    <a:bodyPr/>
                    <a:lstStyle/>
                    <a:p>
                      <a:pPr algn="ctr"/>
                      <a:r>
                        <a:rPr lang="en-US" sz="2400" dirty="0" smtClean="0"/>
                        <a:t>Feature</a:t>
                      </a:r>
                      <a:endParaRPr lang="en-US" sz="2400" dirty="0"/>
                    </a:p>
                  </a:txBody>
                  <a:tcPr/>
                </a:tc>
                <a:tc>
                  <a:txBody>
                    <a:bodyPr/>
                    <a:lstStyle/>
                    <a:p>
                      <a:pPr algn="ctr"/>
                      <a:r>
                        <a:rPr lang="en-US" sz="2400" dirty="0" smtClean="0"/>
                        <a:t>Benefit</a:t>
                      </a:r>
                      <a:endParaRPr lang="en-US" sz="2400" dirty="0"/>
                    </a:p>
                  </a:txBody>
                  <a:tcPr/>
                </a:tc>
                <a:extLst>
                  <a:ext uri="{0D108BD9-81ED-4DB2-BD59-A6C34878D82A}">
                    <a16:rowId xmlns:a16="http://schemas.microsoft.com/office/drawing/2014/main" val="10000"/>
                  </a:ext>
                </a:extLst>
              </a:tr>
              <a:tr h="370840">
                <a:tc>
                  <a:txBody>
                    <a:bodyPr/>
                    <a:lstStyle/>
                    <a:p>
                      <a:r>
                        <a:rPr lang="en-US" dirty="0" smtClean="0"/>
                        <a:t>Novel, offset tip design</a:t>
                      </a:r>
                      <a:endParaRPr lang="en-US"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Facilitates navigation in tortuous anatomies</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Improves lesion </a:t>
                      </a:r>
                      <a:r>
                        <a:rPr lang="en-US" sz="1800" b="0" i="0" kern="1200" dirty="0" err="1" smtClean="0">
                          <a:solidFill>
                            <a:schemeClr val="dk1"/>
                          </a:solidFill>
                          <a:effectLst/>
                          <a:latin typeface="+mn-lt"/>
                          <a:ea typeface="+mn-ea"/>
                          <a:cs typeface="+mn-cs"/>
                        </a:rPr>
                        <a:t>crossability</a:t>
                      </a:r>
                      <a:endParaRPr lang="en-US"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Short tip-to-transducer distance enables more distal assessment</a:t>
                      </a:r>
                    </a:p>
                    <a:p>
                      <a:endParaRPr lang="en-US" dirty="0"/>
                    </a:p>
                  </a:txBody>
                  <a:tcPr/>
                </a:tc>
                <a:extLst>
                  <a:ext uri="{0D108BD9-81ED-4DB2-BD59-A6C34878D82A}">
                    <a16:rowId xmlns:a16="http://schemas.microsoft.com/office/drawing/2014/main" val="10001"/>
                  </a:ext>
                </a:extLst>
              </a:tr>
              <a:tr h="370840">
                <a:tc>
                  <a:txBody>
                    <a:bodyPr/>
                    <a:lstStyle/>
                    <a:p>
                      <a:r>
                        <a:rPr lang="en-US" dirty="0" err="1" smtClean="0"/>
                        <a:t>Variflex</a:t>
                      </a:r>
                      <a:r>
                        <a:rPr lang="en-US" dirty="0" smtClean="0"/>
                        <a:t> imaging window</a:t>
                      </a:r>
                      <a:endParaRPr lang="en-US"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Designed for variable stiffness along imaging window length</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Flexible distal end for excellent deliverability</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Stiffer proximal body</a:t>
                      </a:r>
                    </a:p>
                    <a:p>
                      <a:endParaRPr lang="en-US" dirty="0"/>
                    </a:p>
                  </a:txBody>
                  <a:tcPr/>
                </a:tc>
                <a:extLst>
                  <a:ext uri="{0D108BD9-81ED-4DB2-BD59-A6C34878D82A}">
                    <a16:rowId xmlns:a16="http://schemas.microsoft.com/office/drawing/2014/main" val="10002"/>
                  </a:ext>
                </a:extLst>
              </a:tr>
              <a:tr h="370840">
                <a:tc>
                  <a:txBody>
                    <a:bodyPr/>
                    <a:lstStyle/>
                    <a:p>
                      <a:r>
                        <a:rPr lang="en-US" dirty="0" smtClean="0"/>
                        <a:t>Optimized imaging</a:t>
                      </a:r>
                      <a:endParaRPr lang="en-US"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Option to choose optimal frequency (40 MHz or 60 MHz*) to balance tissue penetration and higher resolution needs</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Superfine axial resolution (&lt;40 </a:t>
                      </a:r>
                      <a:r>
                        <a:rPr lang="el-GR" sz="1800" b="0" i="0" kern="1200" dirty="0" smtClean="0">
                          <a:solidFill>
                            <a:schemeClr val="dk1"/>
                          </a:solidFill>
                          <a:effectLst/>
                          <a:latin typeface="+mn-lt"/>
                          <a:ea typeface="+mn-ea"/>
                          <a:cs typeface="+mn-cs"/>
                        </a:rPr>
                        <a:t>μ</a:t>
                      </a:r>
                      <a:r>
                        <a:rPr lang="en-US" sz="1800" b="0" i="0" kern="1200" dirty="0" smtClean="0">
                          <a:solidFill>
                            <a:schemeClr val="dk1"/>
                          </a:solidFill>
                          <a:effectLst/>
                          <a:latin typeface="+mn-lt"/>
                          <a:ea typeface="+mn-ea"/>
                          <a:cs typeface="+mn-cs"/>
                        </a:rPr>
                        <a:t>m) versus other IVUS catheters (~100 </a:t>
                      </a:r>
                      <a:r>
                        <a:rPr lang="el-GR" sz="1800" b="0" i="0" kern="1200" dirty="0" smtClean="0">
                          <a:solidFill>
                            <a:schemeClr val="dk1"/>
                          </a:solidFill>
                          <a:effectLst/>
                          <a:latin typeface="+mn-lt"/>
                          <a:ea typeface="+mn-ea"/>
                          <a:cs typeface="+mn-cs"/>
                        </a:rPr>
                        <a:t>μ</a:t>
                      </a:r>
                      <a:r>
                        <a:rPr lang="en-US" sz="1800" b="0" i="0" kern="1200" dirty="0" smtClean="0">
                          <a:solidFill>
                            <a:schemeClr val="dk1"/>
                          </a:solidFill>
                          <a:effectLst/>
                          <a:latin typeface="+mn-lt"/>
                          <a:ea typeface="+mn-ea"/>
                          <a:cs typeface="+mn-cs"/>
                        </a:rPr>
                        <a:t>m) due to the 60 MHz transducer</a:t>
                      </a:r>
                    </a:p>
                    <a:p>
                      <a:endParaRPr lang="en-US" dirty="0"/>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489927570"/>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ACIST messaging for the Kodama catheter</a:t>
            </a:r>
            <a:endParaRPr lang="en-US" dirty="0"/>
          </a:p>
        </p:txBody>
      </p:sp>
      <p:sp>
        <p:nvSpPr>
          <p:cNvPr id="5" name="Slide Number Placeholder 4"/>
          <p:cNvSpPr>
            <a:spLocks noGrp="1"/>
          </p:cNvSpPr>
          <p:nvPr>
            <p:ph type="sldNum" sz="quarter" idx="4"/>
          </p:nvPr>
        </p:nvSpPr>
        <p:spPr>
          <a:xfrm>
            <a:off x="8759358" y="6436914"/>
            <a:ext cx="266700" cy="200313"/>
          </a:xfrm>
        </p:spPr>
        <p:txBody>
          <a:bodyPr/>
          <a:lstStyle/>
          <a:p>
            <a:fld id="{793332C0-45F3-49F7-8962-3AD7701CBA4A}" type="slidenum">
              <a:rPr lang="en-US" smtClean="0"/>
              <a:pPr/>
              <a:t>56</a:t>
            </a:fld>
            <a:endParaRPr lang="en-US" dirty="0"/>
          </a:p>
        </p:txBody>
      </p:sp>
      <p:sp>
        <p:nvSpPr>
          <p:cNvPr id="17" name="Rectangle 16"/>
          <p:cNvSpPr/>
          <p:nvPr/>
        </p:nvSpPr>
        <p:spPr>
          <a:xfrm>
            <a:off x="0" y="1986105"/>
            <a:ext cx="9144000" cy="2722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ACIST </a:t>
            </a:r>
            <a:r>
              <a:rPr lang="en-US" dirty="0" err="1" smtClean="0"/>
              <a:t>HDi</a:t>
            </a:r>
            <a:r>
              <a:rPr lang="en-US" dirty="0"/>
              <a:t> HD IVUS system and ACIST </a:t>
            </a:r>
            <a:r>
              <a:rPr lang="en-US" dirty="0" smtClean="0"/>
              <a:t>Kodama</a:t>
            </a:r>
            <a:r>
              <a:rPr lang="en-US" dirty="0"/>
              <a:t> HD IVUS catheter take IVUS to the next level with high-definition IVUS image quality, compact interactive console, and superfast pullback.</a:t>
            </a:r>
          </a:p>
        </p:txBody>
      </p:sp>
      <p:sp>
        <p:nvSpPr>
          <p:cNvPr id="3" name="TextBox 2"/>
          <p:cNvSpPr txBox="1"/>
          <p:nvPr/>
        </p:nvSpPr>
        <p:spPr>
          <a:xfrm>
            <a:off x="665018" y="6034021"/>
            <a:ext cx="6363215" cy="265169"/>
          </a:xfrm>
          <a:prstGeom prst="rect">
            <a:avLst/>
          </a:prstGeom>
        </p:spPr>
        <p:txBody>
          <a:bodyPr vert="horz" wrap="square" lIns="0" tIns="0" rIns="0" bIns="0" spcCol="432000" rtlCol="0">
            <a:noAutofit/>
          </a:bodyPr>
          <a:lstStyle/>
          <a:p>
            <a:r>
              <a:rPr lang="en-US" sz="1000" dirty="0" smtClean="0">
                <a:hlinkClick r:id="rId2"/>
              </a:rPr>
              <a:t>Source:  </a:t>
            </a:r>
          </a:p>
          <a:p>
            <a:r>
              <a:rPr lang="en-US" sz="1000" dirty="0">
                <a:hlinkClick r:id="rId3"/>
              </a:rPr>
              <a:t>https://acist.com/us/products/acist-hdi/hdi-hd-ivus-systemvisualizing-greater-detail/</a:t>
            </a:r>
            <a:r>
              <a:rPr lang="en-US" sz="1000" dirty="0"/>
              <a:t> </a:t>
            </a:r>
          </a:p>
          <a:p>
            <a:endParaRPr lang="en-US" sz="1000" dirty="0" smtClean="0">
              <a:hlinkClick r:id="rId2"/>
            </a:endParaRPr>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786862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Kodama Catheter - product specifications</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57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3455049"/>
              </p:ext>
            </p:extLst>
          </p:nvPr>
        </p:nvGraphicFramePr>
        <p:xfrm>
          <a:off x="509588" y="1007319"/>
          <a:ext cx="8094860" cy="5143080"/>
        </p:xfrm>
        <a:graphic>
          <a:graphicData uri="http://schemas.openxmlformats.org/drawingml/2006/table">
            <a:tbl>
              <a:tblPr/>
              <a:tblGrid>
                <a:gridCol w="3709061">
                  <a:extLst>
                    <a:ext uri="{9D8B030D-6E8A-4147-A177-3AD203B41FA5}">
                      <a16:colId xmlns:a16="http://schemas.microsoft.com/office/drawing/2014/main" val="20000"/>
                    </a:ext>
                  </a:extLst>
                </a:gridCol>
                <a:gridCol w="4385799">
                  <a:extLst>
                    <a:ext uri="{9D8B030D-6E8A-4147-A177-3AD203B41FA5}">
                      <a16:colId xmlns:a16="http://schemas.microsoft.com/office/drawing/2014/main" val="20001"/>
                    </a:ext>
                  </a:extLst>
                </a:gridCol>
              </a:tblGrid>
              <a:tr h="277288">
                <a:tc>
                  <a:txBody>
                    <a:bodyPr/>
                    <a:lstStyle/>
                    <a:p>
                      <a:pPr fontAlgn="ctr"/>
                      <a:r>
                        <a:rPr lang="en-US" sz="1600" dirty="0">
                          <a:solidFill>
                            <a:schemeClr val="tx1"/>
                          </a:solidFill>
                          <a:effectLst/>
                          <a:latin typeface="+mn-lt"/>
                        </a:rPr>
                        <a:t>Transducer </a:t>
                      </a:r>
                      <a:r>
                        <a:rPr lang="en-US" sz="1600" dirty="0" smtClean="0">
                          <a:solidFill>
                            <a:schemeClr val="tx1"/>
                          </a:solidFill>
                          <a:effectLst/>
                          <a:latin typeface="+mn-lt"/>
                        </a:rPr>
                        <a:t>frequency</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smtClean="0">
                          <a:solidFill>
                            <a:schemeClr val="tx1"/>
                          </a:solidFill>
                          <a:effectLst/>
                          <a:latin typeface="+mn-lt"/>
                        </a:rPr>
                        <a:t>40 and 60 </a:t>
                      </a:r>
                      <a:r>
                        <a:rPr lang="en-US" sz="1600" dirty="0">
                          <a:solidFill>
                            <a:schemeClr val="tx1"/>
                          </a:solidFill>
                          <a:effectLst/>
                          <a:latin typeface="+mn-lt"/>
                        </a:rPr>
                        <a:t>MHz</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0"/>
                  </a:ext>
                </a:extLst>
              </a:tr>
              <a:tr h="277288">
                <a:tc>
                  <a:txBody>
                    <a:bodyPr/>
                    <a:lstStyle/>
                    <a:p>
                      <a:pPr fontAlgn="ctr"/>
                      <a:r>
                        <a:rPr lang="en-US" sz="1600" dirty="0">
                          <a:solidFill>
                            <a:schemeClr val="tx1"/>
                          </a:solidFill>
                          <a:effectLst/>
                          <a:latin typeface="+mn-lt"/>
                        </a:rPr>
                        <a:t>Typical </a:t>
                      </a:r>
                      <a:r>
                        <a:rPr lang="en-US" sz="1600" dirty="0" smtClean="0">
                          <a:solidFill>
                            <a:schemeClr val="tx1"/>
                          </a:solidFill>
                          <a:effectLst/>
                          <a:latin typeface="+mn-lt"/>
                        </a:rPr>
                        <a:t>use</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smtClean="0">
                          <a:solidFill>
                            <a:schemeClr val="tx1"/>
                          </a:solidFill>
                          <a:effectLst/>
                          <a:latin typeface="+mn-lt"/>
                        </a:rPr>
                        <a:t>Approved for coronary use only</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1"/>
                  </a:ext>
                </a:extLst>
              </a:tr>
              <a:tr h="277288">
                <a:tc>
                  <a:txBody>
                    <a:bodyPr/>
                    <a:lstStyle/>
                    <a:p>
                      <a:pPr fontAlgn="ctr"/>
                      <a:r>
                        <a:rPr lang="en-US" sz="1600" dirty="0">
                          <a:solidFill>
                            <a:schemeClr val="tx1"/>
                          </a:solidFill>
                          <a:effectLst/>
                          <a:latin typeface="+mn-lt"/>
                        </a:rPr>
                        <a:t>Maximum </a:t>
                      </a:r>
                      <a:r>
                        <a:rPr lang="en-US" sz="1600" dirty="0" smtClean="0">
                          <a:solidFill>
                            <a:schemeClr val="tx1"/>
                          </a:solidFill>
                          <a:effectLst/>
                          <a:latin typeface="+mn-lt"/>
                        </a:rPr>
                        <a:t>diameter </a:t>
                      </a:r>
                      <a:r>
                        <a:rPr lang="en-US" sz="1600" dirty="0">
                          <a:solidFill>
                            <a:schemeClr val="tx1"/>
                          </a:solidFill>
                          <a:effectLst/>
                          <a:latin typeface="+mn-lt"/>
                        </a:rPr>
                        <a:t>p</a:t>
                      </a:r>
                      <a:r>
                        <a:rPr lang="en-US" sz="1600" dirty="0" smtClean="0">
                          <a:solidFill>
                            <a:schemeClr val="tx1"/>
                          </a:solidFill>
                          <a:effectLst/>
                          <a:latin typeface="+mn-lt"/>
                        </a:rPr>
                        <a:t>enetration</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smtClean="0">
                          <a:solidFill>
                            <a:schemeClr val="tx1"/>
                          </a:solidFill>
                          <a:effectLst/>
                          <a:latin typeface="+mn-lt"/>
                        </a:rPr>
                        <a:t>8 </a:t>
                      </a:r>
                      <a:r>
                        <a:rPr lang="en-US" sz="1600" dirty="0">
                          <a:solidFill>
                            <a:schemeClr val="tx1"/>
                          </a:solidFill>
                          <a:effectLst/>
                          <a:latin typeface="+mn-lt"/>
                        </a:rPr>
                        <a:t>mm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7288">
                <a:tc>
                  <a:txBody>
                    <a:bodyPr/>
                    <a:lstStyle/>
                    <a:p>
                      <a:pPr fontAlgn="ctr"/>
                      <a:r>
                        <a:rPr lang="en-US" sz="1600" dirty="0">
                          <a:solidFill>
                            <a:schemeClr val="tx1"/>
                          </a:solidFill>
                          <a:effectLst/>
                          <a:latin typeface="+mn-lt"/>
                        </a:rPr>
                        <a:t>Prep </a:t>
                      </a:r>
                      <a:r>
                        <a:rPr lang="en-US" sz="1600" dirty="0" smtClean="0">
                          <a:solidFill>
                            <a:schemeClr val="tx1"/>
                          </a:solidFill>
                          <a:effectLst/>
                          <a:latin typeface="+mn-lt"/>
                        </a:rPr>
                        <a:t>location</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a:solidFill>
                            <a:schemeClr val="tx1"/>
                          </a:solidFill>
                          <a:effectLst/>
                          <a:latin typeface="+mn-lt"/>
                        </a:rPr>
                        <a:t>Proximal</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3"/>
                  </a:ext>
                </a:extLst>
              </a:tr>
              <a:tr h="277288">
                <a:tc>
                  <a:txBody>
                    <a:bodyPr/>
                    <a:lstStyle/>
                    <a:p>
                      <a:pPr fontAlgn="ctr"/>
                      <a:r>
                        <a:rPr lang="en-US" sz="1600" dirty="0">
                          <a:solidFill>
                            <a:schemeClr val="tx1"/>
                          </a:solidFill>
                          <a:effectLst/>
                          <a:latin typeface="+mn-lt"/>
                        </a:rPr>
                        <a:t>Catheter </a:t>
                      </a:r>
                      <a:r>
                        <a:rPr lang="en-US" sz="1600" dirty="0" smtClean="0">
                          <a:solidFill>
                            <a:schemeClr val="tx1"/>
                          </a:solidFill>
                          <a:effectLst/>
                          <a:latin typeface="+mn-lt"/>
                        </a:rPr>
                        <a:t>telescoping </a:t>
                      </a:r>
                      <a:r>
                        <a:rPr lang="en-US" sz="1600" dirty="0">
                          <a:solidFill>
                            <a:schemeClr val="tx1"/>
                          </a:solidFill>
                          <a:effectLst/>
                          <a:latin typeface="+mn-lt"/>
                        </a:rPr>
                        <a:t>l</a:t>
                      </a:r>
                      <a:r>
                        <a:rPr lang="en-US" sz="1600" dirty="0" smtClean="0">
                          <a:solidFill>
                            <a:schemeClr val="tx1"/>
                          </a:solidFill>
                          <a:effectLst/>
                          <a:latin typeface="+mn-lt"/>
                        </a:rPr>
                        <a:t>ength</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a:solidFill>
                            <a:schemeClr val="tx1"/>
                          </a:solidFill>
                          <a:effectLst/>
                          <a:latin typeface="+mn-lt"/>
                        </a:rPr>
                        <a:t>15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7288">
                <a:tc>
                  <a:txBody>
                    <a:bodyPr/>
                    <a:lstStyle/>
                    <a:p>
                      <a:pPr fontAlgn="ctr"/>
                      <a:r>
                        <a:rPr lang="en-US" sz="1600" dirty="0">
                          <a:solidFill>
                            <a:schemeClr val="tx1"/>
                          </a:solidFill>
                          <a:effectLst/>
                          <a:latin typeface="+mn-lt"/>
                        </a:rPr>
                        <a:t>Sled </a:t>
                      </a:r>
                      <a:r>
                        <a:rPr lang="en-US" sz="1600" dirty="0" smtClean="0">
                          <a:solidFill>
                            <a:schemeClr val="tx1"/>
                          </a:solidFill>
                          <a:effectLst/>
                          <a:latin typeface="+mn-lt"/>
                        </a:rPr>
                        <a:t>pullback </a:t>
                      </a:r>
                      <a:r>
                        <a:rPr lang="en-US" sz="1600" dirty="0">
                          <a:solidFill>
                            <a:schemeClr val="tx1"/>
                          </a:solidFill>
                          <a:effectLst/>
                          <a:latin typeface="+mn-lt"/>
                        </a:rPr>
                        <a:t>l</a:t>
                      </a:r>
                      <a:r>
                        <a:rPr lang="en-US" sz="1600" dirty="0" smtClean="0">
                          <a:solidFill>
                            <a:schemeClr val="tx1"/>
                          </a:solidFill>
                          <a:effectLst/>
                          <a:latin typeface="+mn-lt"/>
                        </a:rPr>
                        <a:t>ength</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a:solidFill>
                            <a:schemeClr val="tx1"/>
                          </a:solidFill>
                          <a:effectLst/>
                          <a:latin typeface="+mn-lt"/>
                        </a:rPr>
                        <a:t>10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5"/>
                  </a:ext>
                </a:extLst>
              </a:tr>
              <a:tr h="277288">
                <a:tc>
                  <a:txBody>
                    <a:bodyPr/>
                    <a:lstStyle/>
                    <a:p>
                      <a:pPr fontAlgn="ctr"/>
                      <a:r>
                        <a:rPr lang="en-US" sz="1600" dirty="0">
                          <a:solidFill>
                            <a:schemeClr val="tx1"/>
                          </a:solidFill>
                          <a:effectLst/>
                          <a:latin typeface="+mn-lt"/>
                        </a:rPr>
                        <a:t>Distance from </a:t>
                      </a:r>
                      <a:r>
                        <a:rPr lang="en-US" sz="1600" dirty="0" smtClean="0">
                          <a:solidFill>
                            <a:schemeClr val="tx1"/>
                          </a:solidFill>
                          <a:effectLst/>
                          <a:latin typeface="+mn-lt"/>
                        </a:rPr>
                        <a:t>transducer </a:t>
                      </a:r>
                      <a:r>
                        <a:rPr lang="en-US" sz="1600" dirty="0">
                          <a:solidFill>
                            <a:schemeClr val="tx1"/>
                          </a:solidFill>
                          <a:effectLst/>
                          <a:latin typeface="+mn-lt"/>
                        </a:rPr>
                        <a:t>to </a:t>
                      </a:r>
                      <a:r>
                        <a:rPr lang="en-US" sz="1600" dirty="0" smtClean="0">
                          <a:solidFill>
                            <a:schemeClr val="tx1"/>
                          </a:solidFill>
                          <a:effectLst/>
                          <a:latin typeface="+mn-lt"/>
                        </a:rPr>
                        <a:t>tip</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a:solidFill>
                            <a:schemeClr val="tx1"/>
                          </a:solidFill>
                          <a:effectLst/>
                          <a:latin typeface="+mn-lt"/>
                        </a:rPr>
                        <a:t>2.0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7288">
                <a:tc>
                  <a:txBody>
                    <a:bodyPr/>
                    <a:lstStyle/>
                    <a:p>
                      <a:pPr fontAlgn="ctr"/>
                      <a:r>
                        <a:rPr lang="en-US" sz="1600" dirty="0">
                          <a:solidFill>
                            <a:schemeClr val="tx1"/>
                          </a:solidFill>
                          <a:effectLst/>
                          <a:latin typeface="+mn-lt"/>
                        </a:rPr>
                        <a:t>Guidewire </a:t>
                      </a:r>
                      <a:r>
                        <a:rPr lang="en-US" sz="1600" dirty="0" smtClean="0">
                          <a:solidFill>
                            <a:schemeClr val="tx1"/>
                          </a:solidFill>
                          <a:effectLst/>
                          <a:latin typeface="+mn-lt"/>
                        </a:rPr>
                        <a:t>lumen </a:t>
                      </a:r>
                      <a:r>
                        <a:rPr lang="en-US" sz="1600" dirty="0">
                          <a:solidFill>
                            <a:schemeClr val="tx1"/>
                          </a:solidFill>
                          <a:effectLst/>
                          <a:latin typeface="+mn-lt"/>
                        </a:rPr>
                        <a:t>l</a:t>
                      </a:r>
                      <a:r>
                        <a:rPr lang="en-US" sz="1600" dirty="0" smtClean="0">
                          <a:solidFill>
                            <a:schemeClr val="tx1"/>
                          </a:solidFill>
                          <a:effectLst/>
                          <a:latin typeface="+mn-lt"/>
                        </a:rPr>
                        <a:t>ength</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a:solidFill>
                            <a:schemeClr val="tx1"/>
                          </a:solidFill>
                          <a:effectLst/>
                          <a:latin typeface="+mn-lt"/>
                        </a:rPr>
                        <a:t>1.6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7"/>
                  </a:ext>
                </a:extLst>
              </a:tr>
              <a:tr h="277288">
                <a:tc>
                  <a:txBody>
                    <a:bodyPr/>
                    <a:lstStyle/>
                    <a:p>
                      <a:pPr fontAlgn="ctr"/>
                      <a:r>
                        <a:rPr lang="en-US" sz="1600" dirty="0">
                          <a:solidFill>
                            <a:schemeClr val="tx1"/>
                          </a:solidFill>
                          <a:effectLst/>
                          <a:latin typeface="+mn-lt"/>
                        </a:rPr>
                        <a:t>Guidewire </a:t>
                      </a:r>
                      <a:r>
                        <a:rPr lang="en-US" sz="1600" dirty="0" smtClean="0">
                          <a:solidFill>
                            <a:schemeClr val="tx1"/>
                          </a:solidFill>
                          <a:effectLst/>
                          <a:latin typeface="+mn-lt"/>
                        </a:rPr>
                        <a:t>compatibility</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a:solidFill>
                            <a:schemeClr val="tx1"/>
                          </a:solidFill>
                          <a:effectLst/>
                          <a:latin typeface="+mn-lt"/>
                        </a:rPr>
                        <a:t>≤ </a:t>
                      </a:r>
                      <a:r>
                        <a:rPr lang="en-US" sz="1600" dirty="0" smtClean="0">
                          <a:solidFill>
                            <a:schemeClr val="tx1"/>
                          </a:solidFill>
                          <a:effectLst/>
                          <a:latin typeface="+mn-lt"/>
                        </a:rPr>
                        <a:t>0.014"</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7288">
                <a:tc>
                  <a:txBody>
                    <a:bodyPr/>
                    <a:lstStyle/>
                    <a:p>
                      <a:pPr fontAlgn="ctr"/>
                      <a:r>
                        <a:rPr lang="en-US" sz="1600" dirty="0">
                          <a:solidFill>
                            <a:schemeClr val="tx1"/>
                          </a:solidFill>
                          <a:effectLst/>
                          <a:latin typeface="+mn-lt"/>
                        </a:rPr>
                        <a:t>Sheath </a:t>
                      </a:r>
                      <a:r>
                        <a:rPr lang="en-US" sz="1600" dirty="0" smtClean="0">
                          <a:solidFill>
                            <a:schemeClr val="tx1"/>
                          </a:solidFill>
                          <a:effectLst/>
                          <a:latin typeface="+mn-lt"/>
                        </a:rPr>
                        <a:t>compatibility </a:t>
                      </a:r>
                      <a:r>
                        <a:rPr lang="en-US" sz="1600" dirty="0">
                          <a:solidFill>
                            <a:schemeClr val="tx1"/>
                          </a:solidFill>
                          <a:effectLst/>
                          <a:latin typeface="+mn-lt"/>
                        </a:rPr>
                        <a:t>(with max wire)</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a:solidFill>
                            <a:schemeClr val="tx1"/>
                          </a:solidFill>
                          <a:effectLst/>
                          <a:latin typeface="+mn-lt"/>
                        </a:rPr>
                        <a:t>6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09"/>
                  </a:ext>
                </a:extLst>
              </a:tr>
              <a:tr h="277288">
                <a:tc>
                  <a:txBody>
                    <a:bodyPr/>
                    <a:lstStyle/>
                    <a:p>
                      <a:pPr fontAlgn="ctr"/>
                      <a:r>
                        <a:rPr lang="en-US" sz="1600" dirty="0">
                          <a:solidFill>
                            <a:schemeClr val="tx1"/>
                          </a:solidFill>
                          <a:effectLst/>
                          <a:latin typeface="+mn-lt"/>
                        </a:rPr>
                        <a:t>Guide </a:t>
                      </a:r>
                      <a:r>
                        <a:rPr lang="en-US" sz="1600" dirty="0" smtClean="0">
                          <a:solidFill>
                            <a:schemeClr val="tx1"/>
                          </a:solidFill>
                          <a:effectLst/>
                          <a:latin typeface="+mn-lt"/>
                        </a:rPr>
                        <a:t>catheter </a:t>
                      </a:r>
                      <a:r>
                        <a:rPr lang="en-US" sz="1600" dirty="0">
                          <a:solidFill>
                            <a:schemeClr val="tx1"/>
                          </a:solidFill>
                          <a:effectLst/>
                          <a:latin typeface="+mn-lt"/>
                        </a:rPr>
                        <a:t>c</a:t>
                      </a:r>
                      <a:r>
                        <a:rPr lang="en-US" sz="1600" dirty="0" smtClean="0">
                          <a:solidFill>
                            <a:schemeClr val="tx1"/>
                          </a:solidFill>
                          <a:effectLst/>
                          <a:latin typeface="+mn-lt"/>
                        </a:rPr>
                        <a:t>ompatibility</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a:solidFill>
                            <a:schemeClr val="tx1"/>
                          </a:solidFill>
                          <a:effectLst/>
                          <a:latin typeface="+mn-lt"/>
                        </a:rPr>
                        <a:t>6 F (ID ≥ 0.068")</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7288">
                <a:tc>
                  <a:txBody>
                    <a:bodyPr/>
                    <a:lstStyle/>
                    <a:p>
                      <a:pPr fontAlgn="ctr"/>
                      <a:r>
                        <a:rPr lang="en-US" sz="1600" dirty="0">
                          <a:solidFill>
                            <a:schemeClr val="tx1"/>
                          </a:solidFill>
                          <a:effectLst/>
                          <a:latin typeface="+mn-lt"/>
                        </a:rPr>
                        <a:t>Crossing </a:t>
                      </a:r>
                      <a:r>
                        <a:rPr lang="en-US" sz="1600" dirty="0" smtClean="0">
                          <a:solidFill>
                            <a:schemeClr val="tx1"/>
                          </a:solidFill>
                          <a:effectLst/>
                          <a:latin typeface="+mn-lt"/>
                        </a:rPr>
                        <a:t>profile</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a:solidFill>
                            <a:schemeClr val="tx1"/>
                          </a:solidFill>
                          <a:effectLst/>
                          <a:latin typeface="+mn-lt"/>
                        </a:rPr>
                        <a:t>3.5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11"/>
                  </a:ext>
                </a:extLst>
              </a:tr>
              <a:tr h="277288">
                <a:tc>
                  <a:txBody>
                    <a:bodyPr/>
                    <a:lstStyle/>
                    <a:p>
                      <a:pPr fontAlgn="ctr"/>
                      <a:r>
                        <a:rPr lang="en-US" sz="1600" dirty="0">
                          <a:solidFill>
                            <a:schemeClr val="tx1"/>
                          </a:solidFill>
                          <a:effectLst/>
                          <a:latin typeface="+mn-lt"/>
                        </a:rPr>
                        <a:t>Imaging </a:t>
                      </a:r>
                      <a:r>
                        <a:rPr lang="en-US" sz="1600" dirty="0" smtClean="0">
                          <a:solidFill>
                            <a:schemeClr val="tx1"/>
                          </a:solidFill>
                          <a:effectLst/>
                          <a:latin typeface="+mn-lt"/>
                        </a:rPr>
                        <a:t>window </a:t>
                      </a:r>
                      <a:r>
                        <a:rPr lang="en-US" sz="1600" dirty="0">
                          <a:solidFill>
                            <a:schemeClr val="tx1"/>
                          </a:solidFill>
                          <a:effectLst/>
                          <a:latin typeface="+mn-lt"/>
                        </a:rPr>
                        <a:t>p</a:t>
                      </a:r>
                      <a:r>
                        <a:rPr lang="en-US" sz="1600" dirty="0" smtClean="0">
                          <a:solidFill>
                            <a:schemeClr val="tx1"/>
                          </a:solidFill>
                          <a:effectLst/>
                          <a:latin typeface="+mn-lt"/>
                        </a:rPr>
                        <a:t>rofile</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a:solidFill>
                            <a:schemeClr val="tx1"/>
                          </a:solidFill>
                          <a:effectLst/>
                          <a:latin typeface="+mn-lt"/>
                        </a:rPr>
                        <a:t>2.9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7288">
                <a:tc>
                  <a:txBody>
                    <a:bodyPr/>
                    <a:lstStyle/>
                    <a:p>
                      <a:pPr fontAlgn="ctr"/>
                      <a:r>
                        <a:rPr lang="en-US" sz="1600" dirty="0">
                          <a:solidFill>
                            <a:schemeClr val="tx1"/>
                          </a:solidFill>
                          <a:effectLst/>
                          <a:latin typeface="+mn-lt"/>
                        </a:rPr>
                        <a:t>Entry </a:t>
                      </a:r>
                      <a:r>
                        <a:rPr lang="en-US" sz="1600" dirty="0" smtClean="0">
                          <a:solidFill>
                            <a:schemeClr val="tx1"/>
                          </a:solidFill>
                          <a:effectLst/>
                          <a:latin typeface="+mn-lt"/>
                        </a:rPr>
                        <a:t>profile</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tc>
                  <a:txBody>
                    <a:bodyPr/>
                    <a:lstStyle/>
                    <a:p>
                      <a:pPr fontAlgn="ctr"/>
                      <a:r>
                        <a:rPr lang="en-US" sz="1600" dirty="0">
                          <a:solidFill>
                            <a:schemeClr val="tx1"/>
                          </a:solidFill>
                          <a:effectLst/>
                          <a:latin typeface="+mn-lt"/>
                        </a:rPr>
                        <a:t>1.6 F</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8F8F8"/>
                    </a:solidFill>
                  </a:tcPr>
                </a:tc>
                <a:extLst>
                  <a:ext uri="{0D108BD9-81ED-4DB2-BD59-A6C34878D82A}">
                    <a16:rowId xmlns:a16="http://schemas.microsoft.com/office/drawing/2014/main" val="10013"/>
                  </a:ext>
                </a:extLst>
              </a:tr>
              <a:tr h="277288">
                <a:tc>
                  <a:txBody>
                    <a:bodyPr/>
                    <a:lstStyle/>
                    <a:p>
                      <a:pPr fontAlgn="ctr"/>
                      <a:r>
                        <a:rPr lang="en-US" sz="1600" dirty="0">
                          <a:solidFill>
                            <a:schemeClr val="tx1"/>
                          </a:solidFill>
                          <a:effectLst/>
                          <a:latin typeface="+mn-lt"/>
                        </a:rPr>
                        <a:t>Working </a:t>
                      </a:r>
                      <a:r>
                        <a:rPr lang="en-US" sz="1600" dirty="0" smtClean="0">
                          <a:solidFill>
                            <a:schemeClr val="tx1"/>
                          </a:solidFill>
                          <a:effectLst/>
                          <a:latin typeface="+mn-lt"/>
                        </a:rPr>
                        <a:t>length</a:t>
                      </a:r>
                      <a:endParaRPr lang="en-US" sz="1600" dirty="0">
                        <a:solidFill>
                          <a:schemeClr val="tx1"/>
                        </a:solidFill>
                        <a:effectLst/>
                        <a:latin typeface="+mn-lt"/>
                      </a:endParaRP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fontAlgn="ctr"/>
                      <a:r>
                        <a:rPr lang="en-US" sz="1600" dirty="0">
                          <a:solidFill>
                            <a:schemeClr val="tx1"/>
                          </a:solidFill>
                          <a:effectLst/>
                          <a:latin typeface="+mn-lt"/>
                        </a:rPr>
                        <a:t>135 cm</a:t>
                      </a:r>
                    </a:p>
                  </a:txBody>
                  <a:tcPr marL="30947" marR="30947" marT="49516" marB="4951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3" name="Footer Placeholder 2"/>
          <p:cNvSpPr>
            <a:spLocks noGrp="1"/>
          </p:cNvSpPr>
          <p:nvPr>
            <p:ph type="ftr" sz="quarter" idx="3"/>
          </p:nvPr>
        </p:nvSpPr>
        <p:spPr/>
        <p:txBody>
          <a:bodyPr/>
          <a:lstStyle/>
          <a:p>
            <a:r>
              <a:rPr lang="en-US" smtClean="0"/>
              <a:t>D00018229/A Internal Use Only Not for Distribution</a:t>
            </a:r>
            <a:endParaRPr lang="en-US" dirty="0"/>
          </a:p>
        </p:txBody>
      </p:sp>
      <p:sp>
        <p:nvSpPr>
          <p:cNvPr id="8" name="TextBox 7"/>
          <p:cNvSpPr txBox="1"/>
          <p:nvPr/>
        </p:nvSpPr>
        <p:spPr>
          <a:xfrm>
            <a:off x="665018" y="6034021"/>
            <a:ext cx="6363215" cy="265169"/>
          </a:xfrm>
          <a:prstGeom prst="rect">
            <a:avLst/>
          </a:prstGeom>
        </p:spPr>
        <p:txBody>
          <a:bodyPr vert="horz" wrap="square" lIns="0" tIns="0" rIns="0" bIns="0" spcCol="432000" rtlCol="0">
            <a:noAutofit/>
          </a:bodyPr>
          <a:lstStyle/>
          <a:p>
            <a:r>
              <a:rPr lang="en-US" sz="1000" dirty="0" smtClean="0">
                <a:hlinkClick r:id="rId2"/>
              </a:rPr>
              <a:t>Source:  </a:t>
            </a:r>
          </a:p>
          <a:p>
            <a:r>
              <a:rPr lang="en-US" sz="1000" dirty="0">
                <a:hlinkClick r:id="rId3"/>
              </a:rPr>
              <a:t>https://acist.com/us/products/acist-hdi/hdi-hd-ivus-systemvisualizing-greater-detail/</a:t>
            </a:r>
            <a:r>
              <a:rPr lang="en-US" sz="1000" dirty="0"/>
              <a:t> </a:t>
            </a:r>
          </a:p>
          <a:p>
            <a:endParaRPr lang="en-US" sz="1000" dirty="0" smtClean="0">
              <a:hlinkClick r:id="rId2"/>
            </a:endParaRPr>
          </a:p>
        </p:txBody>
      </p:sp>
    </p:spTree>
    <p:extLst>
      <p:ext uri="{BB962C8B-B14F-4D97-AF65-F5344CB8AC3E}">
        <p14:creationId xmlns:p14="http://schemas.microsoft.com/office/powerpoint/2010/main" val="2223666789"/>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0" tIns="0" rIns="0" bIns="0" spcCol="432000" rtlCol="0">
            <a:noAutofit/>
          </a:bodyPr>
          <a:lstStyle/>
          <a:p>
            <a:pPr algn="l">
              <a:spcBef>
                <a:spcPts val="0"/>
              </a:spcBef>
            </a:pPr>
            <a:r>
              <a:rPr lang="en-US" dirty="0" smtClean="0"/>
              <a:t>Kodama </a:t>
            </a:r>
            <a:r>
              <a:rPr lang="en-US" dirty="0"/>
              <a:t>c</a:t>
            </a:r>
            <a:r>
              <a:rPr lang="en-US" dirty="0" smtClean="0"/>
              <a:t>atheter diagram</a:t>
            </a:r>
            <a:endParaRPr lang="en-US" dirty="0"/>
          </a:p>
        </p:txBody>
      </p:sp>
      <p:sp>
        <p:nvSpPr>
          <p:cNvPr id="37895" name="Slide Number Placeholder 1"/>
          <p:cNvSpPr>
            <a:spLocks noGrp="1"/>
          </p:cNvSpPr>
          <p:nvPr>
            <p:ph type="sldNum" sz="quarter" idx="10"/>
          </p:nvPr>
        </p:nvSpPr>
        <p:spPr>
          <a:xfrm>
            <a:off x="8853439" y="6422156"/>
            <a:ext cx="290561" cy="215071"/>
          </a:xfrm>
          <a:noFill/>
        </p:spPr>
        <p:txBody>
          <a:bodyPr/>
          <a:lstStyle>
            <a:lvl1pPr>
              <a:defRPr sz="1600" b="1">
                <a:solidFill>
                  <a:srgbClr val="1C3F94"/>
                </a:solidFill>
                <a:latin typeface="Century Gothic" pitchFamily="34" charset="0"/>
                <a:ea typeface="MS PGothic" pitchFamily="34" charset="-128"/>
                <a:cs typeface="Century Gothic" pitchFamily="34" charset="0"/>
              </a:defRPr>
            </a:lvl1pPr>
            <a:lvl2pPr marL="742950" indent="-285750">
              <a:defRPr sz="1200">
                <a:solidFill>
                  <a:srgbClr val="5F6062"/>
                </a:solidFill>
                <a:latin typeface="Century Gothic" pitchFamily="34" charset="0"/>
                <a:ea typeface="MS PGothic" pitchFamily="34" charset="-128"/>
                <a:cs typeface="Century Gothic" pitchFamily="34" charset="0"/>
              </a:defRPr>
            </a:lvl2pPr>
            <a:lvl3pPr marL="1143000">
              <a:defRPr sz="1200">
                <a:solidFill>
                  <a:srgbClr val="5F6062"/>
                </a:solidFill>
                <a:latin typeface="Century Gothic" pitchFamily="34" charset="0"/>
                <a:ea typeface="MS PGothic" pitchFamily="34" charset="-128"/>
                <a:cs typeface="Century Gothic" pitchFamily="34" charset="0"/>
              </a:defRPr>
            </a:lvl3pPr>
            <a:lvl4pPr marL="1600200">
              <a:defRPr sz="1200">
                <a:solidFill>
                  <a:srgbClr val="5F6062"/>
                </a:solidFill>
                <a:latin typeface="Century Gothic" pitchFamily="34" charset="0"/>
                <a:ea typeface="MS PGothic" pitchFamily="34" charset="-128"/>
                <a:cs typeface="Century Gothic" pitchFamily="34" charset="0"/>
              </a:defRPr>
            </a:lvl4pPr>
            <a:lvl5pPr marL="2057400">
              <a:defRPr sz="1200">
                <a:solidFill>
                  <a:srgbClr val="5F6062"/>
                </a:solidFill>
                <a:latin typeface="Century Gothic" pitchFamily="34" charset="0"/>
                <a:ea typeface="MS PGothic" pitchFamily="34" charset="-128"/>
                <a:cs typeface="Century Gothic" pitchFamily="34" charset="0"/>
              </a:defRPr>
            </a:lvl5pPr>
            <a:lvl6pPr marL="2514600" eaLnBrk="0" hangingPunct="0">
              <a:defRPr sz="1200">
                <a:solidFill>
                  <a:srgbClr val="5F6062"/>
                </a:solidFill>
                <a:latin typeface="Century Gothic" pitchFamily="34" charset="0"/>
                <a:ea typeface="MS PGothic" pitchFamily="34" charset="-128"/>
                <a:cs typeface="Century Gothic" pitchFamily="34" charset="0"/>
              </a:defRPr>
            </a:lvl6pPr>
            <a:lvl7pPr marL="2971800" eaLnBrk="0" hangingPunct="0">
              <a:defRPr sz="1200">
                <a:solidFill>
                  <a:srgbClr val="5F6062"/>
                </a:solidFill>
                <a:latin typeface="Century Gothic" pitchFamily="34" charset="0"/>
                <a:ea typeface="MS PGothic" pitchFamily="34" charset="-128"/>
                <a:cs typeface="Century Gothic" pitchFamily="34" charset="0"/>
              </a:defRPr>
            </a:lvl7pPr>
            <a:lvl8pPr marL="3429000" eaLnBrk="0" hangingPunct="0">
              <a:defRPr sz="1200">
                <a:solidFill>
                  <a:srgbClr val="5F6062"/>
                </a:solidFill>
                <a:latin typeface="Century Gothic" pitchFamily="34" charset="0"/>
                <a:ea typeface="MS PGothic" pitchFamily="34" charset="-128"/>
                <a:cs typeface="Century Gothic" pitchFamily="34" charset="0"/>
              </a:defRPr>
            </a:lvl8pPr>
            <a:lvl9pPr marL="3886200" eaLnBrk="0" hangingPunct="0">
              <a:defRPr sz="1200">
                <a:solidFill>
                  <a:srgbClr val="5F6062"/>
                </a:solidFill>
                <a:latin typeface="Century Gothic" pitchFamily="34" charset="0"/>
                <a:ea typeface="MS PGothic" pitchFamily="34" charset="-128"/>
                <a:cs typeface="Century Gothic" pitchFamily="34" charset="0"/>
              </a:defRPr>
            </a:lvl9pPr>
          </a:lstStyle>
          <a:p>
            <a:fld id="{33EEF8B3-8B88-42BE-A8CC-636229C0E8DD}" type="slidenum">
              <a:rPr lang="en-US" altLang="en-US" sz="1200" b="0">
                <a:solidFill>
                  <a:schemeClr val="tx2"/>
                </a:solidFill>
                <a:latin typeface="+mn-lt"/>
              </a:rPr>
              <a:pPr/>
              <a:t>58</a:t>
            </a:fld>
            <a:endParaRPr lang="en-US" altLang="en-US" sz="1200" b="0" dirty="0">
              <a:solidFill>
                <a:schemeClr val="tx2"/>
              </a:solidFill>
              <a:latin typeface="+mn-lt"/>
            </a:endParaRPr>
          </a:p>
        </p:txBody>
      </p:sp>
      <p:pic>
        <p:nvPicPr>
          <p:cNvPr id="5" name="Content Placeholder 4"/>
          <p:cNvPicPr>
            <a:picLocks noGrp="1" noChangeAspect="1"/>
          </p:cNvPicPr>
          <p:nvPr>
            <p:ph idx="1"/>
          </p:nvPr>
        </p:nvPicPr>
        <p:blipFill>
          <a:blip r:embed="rId3"/>
          <a:stretch>
            <a:fillRect/>
          </a:stretch>
        </p:blipFill>
        <p:spPr>
          <a:xfrm>
            <a:off x="665018" y="1539684"/>
            <a:ext cx="4733925" cy="2438400"/>
          </a:xfrm>
          <a:prstGeom prst="rect">
            <a:avLst/>
          </a:prstGeom>
        </p:spPr>
      </p:pic>
      <p:pic>
        <p:nvPicPr>
          <p:cNvPr id="6" name="Picture 5"/>
          <p:cNvPicPr>
            <a:picLocks noChangeAspect="1"/>
          </p:cNvPicPr>
          <p:nvPr/>
        </p:nvPicPr>
        <p:blipFill>
          <a:blip r:embed="rId4"/>
          <a:stretch>
            <a:fillRect/>
          </a:stretch>
        </p:blipFill>
        <p:spPr>
          <a:xfrm>
            <a:off x="4077336" y="3677309"/>
            <a:ext cx="4791075" cy="2495550"/>
          </a:xfrm>
          <a:prstGeom prst="rect">
            <a:avLst/>
          </a:prstGeom>
        </p:spPr>
      </p:pic>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
        <p:nvSpPr>
          <p:cNvPr id="8" name="TextBox 7"/>
          <p:cNvSpPr txBox="1"/>
          <p:nvPr/>
        </p:nvSpPr>
        <p:spPr>
          <a:xfrm>
            <a:off x="665018" y="6034021"/>
            <a:ext cx="6363215" cy="265169"/>
          </a:xfrm>
          <a:prstGeom prst="rect">
            <a:avLst/>
          </a:prstGeom>
        </p:spPr>
        <p:txBody>
          <a:bodyPr vert="horz" wrap="square" lIns="0" tIns="0" rIns="0" bIns="0" spcCol="432000" rtlCol="0">
            <a:noAutofit/>
          </a:bodyPr>
          <a:lstStyle/>
          <a:p>
            <a:r>
              <a:rPr lang="en-US" sz="1000" dirty="0" smtClean="0">
                <a:hlinkClick r:id="rId5"/>
              </a:rPr>
              <a:t>Source:  </a:t>
            </a:r>
          </a:p>
          <a:p>
            <a:r>
              <a:rPr lang="en-US" sz="1000" dirty="0">
                <a:hlinkClick r:id="rId6"/>
              </a:rPr>
              <a:t>https://acist.com/us/products/acist-hdi/hdi-hd-ivus-systemvisualizing-greater-detail/</a:t>
            </a:r>
            <a:r>
              <a:rPr lang="en-US" sz="1000" dirty="0"/>
              <a:t> </a:t>
            </a:r>
          </a:p>
          <a:p>
            <a:endParaRPr lang="en-US" sz="1000" dirty="0" smtClean="0">
              <a:hlinkClick r:id="rId5"/>
            </a:endParaRPr>
          </a:p>
        </p:txBody>
      </p:sp>
    </p:spTree>
    <p:extLst>
      <p:ext uri="{BB962C8B-B14F-4D97-AF65-F5344CB8AC3E}">
        <p14:creationId xmlns:p14="http://schemas.microsoft.com/office/powerpoint/2010/main" val="1097300748"/>
      </p:ext>
    </p:extLst>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Kodama images</a:t>
            </a:r>
            <a:endParaRPr lang="en-US" dirty="0"/>
          </a:p>
        </p:txBody>
      </p:sp>
      <p:sp>
        <p:nvSpPr>
          <p:cNvPr id="5" name="Slide Number Placeholder 4"/>
          <p:cNvSpPr>
            <a:spLocks noGrp="1"/>
          </p:cNvSpPr>
          <p:nvPr>
            <p:ph type="sldNum" sz="quarter" idx="12"/>
          </p:nvPr>
        </p:nvSpPr>
        <p:spPr/>
        <p:txBody>
          <a:bodyPr/>
          <a:lstStyle/>
          <a:p>
            <a:fld id="{7D8DB010-3562-4E9B-B656-B1F6F2260FB2}" type="slidenum">
              <a:rPr lang="en-US" smtClean="0">
                <a:solidFill>
                  <a:prstClr val="black">
                    <a:lumMod val="65000"/>
                    <a:lumOff val="35000"/>
                  </a:prstClr>
                </a:solidFill>
              </a:rPr>
              <a:pPr/>
              <a:t>59</a:t>
            </a:fld>
            <a:endParaRPr lang="en-US" dirty="0">
              <a:solidFill>
                <a:prstClr val="black">
                  <a:lumMod val="65000"/>
                  <a:lumOff val="35000"/>
                </a:prstClr>
              </a:solidFill>
            </a:endParaRPr>
          </a:p>
        </p:txBody>
      </p:sp>
      <p:pic>
        <p:nvPicPr>
          <p:cNvPr id="1026" name="Picture 2" descr="http://acist.com/wp-acist/wp-content/uploads/2016/01/40mhz_b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724" y="1521233"/>
            <a:ext cx="3930374" cy="3725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cist.com/wp-acist/wp-content/uploads/2016/01/60mhz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936" y="1521234"/>
            <a:ext cx="3924928" cy="3725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5018" y="6150399"/>
            <a:ext cx="6363215" cy="265169"/>
          </a:xfrm>
          <a:prstGeom prst="rect">
            <a:avLst/>
          </a:prstGeom>
        </p:spPr>
        <p:txBody>
          <a:bodyPr vert="horz" wrap="square" lIns="0" tIns="0" rIns="0" bIns="0" spcCol="432000" rtlCol="0">
            <a:noAutofit/>
          </a:bodyPr>
          <a:lstStyle/>
          <a:p>
            <a:r>
              <a:rPr lang="en-US" sz="1000" dirty="0" smtClean="0">
                <a:hlinkClick r:id="rId4"/>
              </a:rPr>
              <a:t>Source:  </a:t>
            </a:r>
          </a:p>
          <a:p>
            <a:r>
              <a:rPr lang="en-US" sz="1000" dirty="0">
                <a:hlinkClick r:id="rId5"/>
              </a:rPr>
              <a:t>http://</a:t>
            </a:r>
            <a:r>
              <a:rPr lang="en-US" sz="1000" dirty="0" smtClean="0">
                <a:hlinkClick r:id="rId5"/>
              </a:rPr>
              <a:t>www.bostonscientific.com/en-US/products/ffr-ivus-systems/opticross-18-peripheral-imaging-catheter.html</a:t>
            </a:r>
            <a:r>
              <a:rPr lang="en-US" sz="1000" dirty="0" smtClean="0"/>
              <a:t> </a:t>
            </a:r>
          </a:p>
        </p:txBody>
      </p:sp>
      <p:sp>
        <p:nvSpPr>
          <p:cNvPr id="3" name="Footer Placeholder 2"/>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Tree>
    <p:extLst>
      <p:ext uri="{BB962C8B-B14F-4D97-AF65-F5344CB8AC3E}">
        <p14:creationId xmlns:p14="http://schemas.microsoft.com/office/powerpoint/2010/main" val="135949701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Indications for use</a:t>
            </a:r>
            <a:endParaRPr lang="en-US" dirty="0"/>
          </a:p>
        </p:txBody>
      </p:sp>
      <p:sp>
        <p:nvSpPr>
          <p:cNvPr id="3" name="Text Placeholder 2"/>
          <p:cNvSpPr>
            <a:spLocks noGrp="1"/>
          </p:cNvSpPr>
          <p:nvPr>
            <p:ph type="body" sz="quarter" idx="13"/>
          </p:nvPr>
        </p:nvSpPr>
        <p:spPr/>
        <p:txBody>
          <a:bodyPr/>
          <a:lstStyle/>
          <a:p>
            <a:pPr marL="216000" lvl="1" indent="-216000">
              <a:buFont typeface="Arial" pitchFamily="34" charset="0"/>
              <a:buChar char="•"/>
            </a:pPr>
            <a:endParaRPr lang="en-US" sz="1800" dirty="0" smtClean="0"/>
          </a:p>
          <a:p>
            <a:pPr marL="216000" lvl="1" indent="-216000">
              <a:buFont typeface="Arial" pitchFamily="34" charset="0"/>
              <a:buChar char="•"/>
            </a:pPr>
            <a:r>
              <a:rPr lang="en-US" sz="1800" dirty="0" smtClean="0"/>
              <a:t>The Visions </a:t>
            </a:r>
            <a:r>
              <a:rPr lang="en-US" sz="1800" dirty="0"/>
              <a:t>PV .014P RX </a:t>
            </a:r>
            <a:r>
              <a:rPr lang="en-US" sz="1800" dirty="0" smtClean="0"/>
              <a:t>digital </a:t>
            </a:r>
            <a:r>
              <a:rPr lang="en-US" sz="1800" dirty="0"/>
              <a:t>IVUS c</a:t>
            </a:r>
            <a:r>
              <a:rPr lang="en-US" sz="1800" dirty="0" smtClean="0"/>
              <a:t>atheter </a:t>
            </a:r>
            <a:r>
              <a:rPr lang="en-US" sz="1800" dirty="0"/>
              <a:t>is designed for use in the evaluation of vascular morphology in blood vessels of the coronary and peripheral vasculature by providing a cross-sectional image of such vessels. This device is not currently indicated for use in cerebral vessels.</a:t>
            </a:r>
          </a:p>
          <a:p>
            <a:endParaRPr lang="en-US" dirty="0" smtClean="0"/>
          </a:p>
          <a:p>
            <a:pPr marL="216000" lvl="1" indent="-216000">
              <a:buFont typeface="Arial" pitchFamily="34" charset="0"/>
              <a:buChar char="•"/>
            </a:pPr>
            <a:r>
              <a:rPr lang="en-US" sz="1800" dirty="0"/>
              <a:t>The </a:t>
            </a:r>
            <a:r>
              <a:rPr lang="en-US" sz="1800" dirty="0" smtClean="0"/>
              <a:t>Visions </a:t>
            </a:r>
            <a:r>
              <a:rPr lang="en-US" sz="1800" dirty="0"/>
              <a:t>PV .014P RX </a:t>
            </a:r>
            <a:r>
              <a:rPr lang="en-US" sz="1800" dirty="0" smtClean="0"/>
              <a:t>digital </a:t>
            </a:r>
            <a:r>
              <a:rPr lang="en-US" sz="1800" dirty="0"/>
              <a:t>IVUS </a:t>
            </a:r>
            <a:r>
              <a:rPr lang="en-US" sz="1800" dirty="0" smtClean="0"/>
              <a:t>catheter </a:t>
            </a:r>
            <a:r>
              <a:rPr lang="en-US" sz="1800" dirty="0"/>
              <a:t>is designed for use as an adjunct to conventional angiographic procedures to provide an image of the vessel lumen and wall structures.</a:t>
            </a:r>
          </a:p>
          <a:p>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6</a:t>
            </a:fld>
            <a:endParaRPr lang="en-US" dirty="0"/>
          </a:p>
        </p:txBody>
      </p:sp>
      <p:sp>
        <p:nvSpPr>
          <p:cNvPr id="4" name="Footer Placeholder 3"/>
          <p:cNvSpPr>
            <a:spLocks noGrp="1"/>
          </p:cNvSpPr>
          <p:nvPr>
            <p:ph type="ftr" sz="quarter" idx="3"/>
          </p:nvPr>
        </p:nvSpPr>
        <p:spPr/>
        <p:txBody>
          <a:bodyPr/>
          <a:lstStyle/>
          <a:p>
            <a:pPr algn="ctr"/>
            <a:r>
              <a:rPr lang="en-US" sz="1000" dirty="0" smtClean="0"/>
              <a:t>D00018229/A Internal Use Only Not for Distribution</a:t>
            </a:r>
            <a:endParaRPr lang="en-US" sz="1000" dirty="0"/>
          </a:p>
        </p:txBody>
      </p:sp>
    </p:spTree>
    <p:extLst>
      <p:ext uri="{BB962C8B-B14F-4D97-AF65-F5344CB8AC3E}">
        <p14:creationId xmlns:p14="http://schemas.microsoft.com/office/powerpoint/2010/main" val="3834693600"/>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ACIST SWOT analysis</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60</a:t>
            </a:fld>
            <a:endParaRPr lang="en-US" dirty="0"/>
          </a:p>
        </p:txBody>
      </p:sp>
      <p:graphicFrame>
        <p:nvGraphicFramePr>
          <p:cNvPr id="6" name="Diagram 5"/>
          <p:cNvGraphicFramePr/>
          <p:nvPr>
            <p:extLst>
              <p:ext uri="{D42A27DB-BD31-4B8C-83A1-F6EECF244321}">
                <p14:modId xmlns:p14="http://schemas.microsoft.com/office/powerpoint/2010/main" val="1701994005"/>
              </p:ext>
            </p:extLst>
          </p:nvPr>
        </p:nvGraphicFramePr>
        <p:xfrm>
          <a:off x="242888" y="1128155"/>
          <a:ext cx="8627980"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3447291399"/>
      </p:ext>
    </p:extLst>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lIns="0" tIns="0" rIns="0" bIns="0" spcCol="432000" rtlCol="0">
            <a:noAutofit/>
          </a:bodyPr>
          <a:lstStyle/>
          <a:p>
            <a:pPr algn="l">
              <a:spcBef>
                <a:spcPts val="0"/>
              </a:spcBef>
            </a:pPr>
            <a:r>
              <a:rPr lang="en-US" altLang="en-US" dirty="0"/>
              <a:t>Why </a:t>
            </a:r>
            <a:r>
              <a:rPr lang="en-US" altLang="en-US" dirty="0" smtClean="0"/>
              <a:t>Philips </a:t>
            </a:r>
            <a:r>
              <a:rPr lang="en-US" altLang="en-US" dirty="0"/>
              <a:t>vs. </a:t>
            </a:r>
            <a:r>
              <a:rPr lang="en-US" altLang="en-US" dirty="0" err="1" smtClean="0"/>
              <a:t>Acist</a:t>
            </a:r>
            <a:r>
              <a:rPr lang="en-US" altLang="en-US" dirty="0" smtClean="0"/>
              <a:t>/Medtronic</a:t>
            </a:r>
            <a:endParaRPr lang="en-US" altLang="en-US" dirty="0"/>
          </a:p>
        </p:txBody>
      </p:sp>
      <p:graphicFrame>
        <p:nvGraphicFramePr>
          <p:cNvPr id="3" name="Diagram 2"/>
          <p:cNvGraphicFramePr/>
          <p:nvPr>
            <p:extLst/>
          </p:nvPr>
        </p:nvGraphicFramePr>
        <p:xfrm>
          <a:off x="1356048" y="133168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p:cNvSpPr>
            <a:spLocks noGrp="1"/>
          </p:cNvSpPr>
          <p:nvPr>
            <p:ph type="sldNum" sz="quarter" idx="4294967295"/>
          </p:nvPr>
        </p:nvSpPr>
        <p:spPr>
          <a:xfrm>
            <a:off x="8768323" y="6415637"/>
            <a:ext cx="296863" cy="299180"/>
          </a:xfrm>
          <a:prstGeom prst="rect">
            <a:avLst/>
          </a:prstGeom>
        </p:spPr>
        <p:txBody>
          <a:bodyPr/>
          <a:lstStyle/>
          <a:p>
            <a:r>
              <a:rPr lang="en-US" dirty="0" smtClean="0"/>
              <a:t>61</a:t>
            </a:r>
            <a:endParaRPr lang="en-US" sz="1200" dirty="0"/>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
        <p:nvSpPr>
          <p:cNvPr id="7" name="TextBox 6"/>
          <p:cNvSpPr txBox="1"/>
          <p:nvPr/>
        </p:nvSpPr>
        <p:spPr>
          <a:xfrm>
            <a:off x="572705" y="6105236"/>
            <a:ext cx="8025444" cy="132750"/>
          </a:xfrm>
          <a:prstGeom prst="rect">
            <a:avLst/>
          </a:prstGeom>
        </p:spPr>
        <p:txBody>
          <a:bodyPr vert="horz" wrap="square" lIns="0" tIns="0" rIns="0" bIns="0" spcCol="432000" rtlCol="0">
            <a:noAutofit/>
          </a:bodyPr>
          <a:lstStyle/>
          <a:p>
            <a:r>
              <a:rPr lang="en-US" sz="1000" dirty="0" smtClean="0"/>
              <a:t>Philips is the US market share leader in IVUS based on MRG Maketrack data through Q3 2017 and internal sales data on file.  This </a:t>
            </a:r>
            <a:r>
              <a:rPr lang="en-US" sz="1000" dirty="0"/>
              <a:t>has been prepared for internal discussions only based on information we have available to us.</a:t>
            </a:r>
            <a:endParaRPr lang="en-US" sz="1000" dirty="0" smtClean="0"/>
          </a:p>
        </p:txBody>
      </p:sp>
    </p:spTree>
    <p:extLst>
      <p:ext uri="{BB962C8B-B14F-4D97-AF65-F5344CB8AC3E}">
        <p14:creationId xmlns:p14="http://schemas.microsoft.com/office/powerpoint/2010/main" val="24154923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lIns="0" tIns="0" rIns="0" bIns="0" spcCol="432000" rtlCol="0">
            <a:noAutofit/>
          </a:bodyPr>
          <a:lstStyle/>
          <a:p>
            <a:pPr algn="l">
              <a:spcBef>
                <a:spcPts val="0"/>
              </a:spcBef>
            </a:pPr>
            <a:r>
              <a:rPr lang="en-US" altLang="en-US" dirty="0"/>
              <a:t>Why </a:t>
            </a:r>
            <a:r>
              <a:rPr lang="en-US" altLang="en-US" dirty="0" smtClean="0"/>
              <a:t>Philips </a:t>
            </a:r>
            <a:r>
              <a:rPr lang="en-US" altLang="en-US" dirty="0"/>
              <a:t>vs. </a:t>
            </a:r>
            <a:r>
              <a:rPr lang="en-US" altLang="en-US" dirty="0" err="1"/>
              <a:t>Acist</a:t>
            </a:r>
            <a:r>
              <a:rPr lang="en-US" altLang="en-US" dirty="0"/>
              <a:t>/Medtronic</a:t>
            </a:r>
          </a:p>
        </p:txBody>
      </p:sp>
      <p:sp>
        <p:nvSpPr>
          <p:cNvPr id="32773" name="TextBox 5"/>
          <p:cNvSpPr txBox="1">
            <a:spLocks noChangeArrowheads="1"/>
          </p:cNvSpPr>
          <p:nvPr/>
        </p:nvSpPr>
        <p:spPr bwMode="auto">
          <a:xfrm>
            <a:off x="401217" y="958025"/>
            <a:ext cx="8494592" cy="5078313"/>
          </a:xfrm>
          <a:prstGeom prst="rect">
            <a:avLst/>
          </a:prstGeom>
          <a:solidFill>
            <a:schemeClr val="accent1"/>
          </a:solidFill>
          <a:ln w="6350">
            <a:solidFill>
              <a:srgbClr val="5F6062"/>
            </a:solidFill>
            <a:miter lim="800000"/>
            <a:headEnd/>
            <a:tailEnd/>
          </a:ln>
          <a:extLst/>
        </p:spPr>
        <p:txBody>
          <a:bodyPr wrap="square">
            <a:spAutoFit/>
          </a:bodyPr>
          <a:lstStyle>
            <a:lvl1pPr>
              <a:defRPr sz="1600" b="1">
                <a:solidFill>
                  <a:srgbClr val="1C3F94"/>
                </a:solidFill>
                <a:latin typeface="Century Gothic" pitchFamily="34" charset="0"/>
                <a:ea typeface="MS PGothic" pitchFamily="34" charset="-128"/>
                <a:cs typeface="Century Gothic" pitchFamily="34" charset="0"/>
              </a:defRPr>
            </a:lvl1pPr>
            <a:lvl2pPr marL="742950" indent="-285750">
              <a:defRPr sz="1200">
                <a:solidFill>
                  <a:srgbClr val="5F6062"/>
                </a:solidFill>
                <a:latin typeface="Century Gothic" pitchFamily="34" charset="0"/>
                <a:ea typeface="MS PGothic" pitchFamily="34" charset="-128"/>
                <a:cs typeface="Century Gothic" pitchFamily="34" charset="0"/>
              </a:defRPr>
            </a:lvl2pPr>
            <a:lvl3pPr marL="1143000">
              <a:defRPr sz="1200">
                <a:solidFill>
                  <a:srgbClr val="5F6062"/>
                </a:solidFill>
                <a:latin typeface="Century Gothic" pitchFamily="34" charset="0"/>
                <a:ea typeface="MS PGothic" pitchFamily="34" charset="-128"/>
                <a:cs typeface="Century Gothic" pitchFamily="34" charset="0"/>
              </a:defRPr>
            </a:lvl3pPr>
            <a:lvl4pPr marL="1600200">
              <a:defRPr sz="1200">
                <a:solidFill>
                  <a:srgbClr val="5F6062"/>
                </a:solidFill>
                <a:latin typeface="Century Gothic" pitchFamily="34" charset="0"/>
                <a:ea typeface="MS PGothic" pitchFamily="34" charset="-128"/>
                <a:cs typeface="Century Gothic" pitchFamily="34" charset="0"/>
              </a:defRPr>
            </a:lvl4pPr>
            <a:lvl5pPr marL="2057400">
              <a:defRPr sz="1200">
                <a:solidFill>
                  <a:srgbClr val="5F6062"/>
                </a:solidFill>
                <a:latin typeface="Century Gothic" pitchFamily="34" charset="0"/>
                <a:ea typeface="MS PGothic" pitchFamily="34" charset="-128"/>
                <a:cs typeface="Century Gothic" pitchFamily="34" charset="0"/>
              </a:defRPr>
            </a:lvl5pPr>
            <a:lvl6pPr marL="2514600" eaLnBrk="0" hangingPunct="0">
              <a:defRPr sz="1200">
                <a:solidFill>
                  <a:srgbClr val="5F6062"/>
                </a:solidFill>
                <a:latin typeface="Century Gothic" pitchFamily="34" charset="0"/>
                <a:ea typeface="MS PGothic" pitchFamily="34" charset="-128"/>
                <a:cs typeface="Century Gothic" pitchFamily="34" charset="0"/>
              </a:defRPr>
            </a:lvl6pPr>
            <a:lvl7pPr marL="2971800" eaLnBrk="0" hangingPunct="0">
              <a:defRPr sz="1200">
                <a:solidFill>
                  <a:srgbClr val="5F6062"/>
                </a:solidFill>
                <a:latin typeface="Century Gothic" pitchFamily="34" charset="0"/>
                <a:ea typeface="MS PGothic" pitchFamily="34" charset="-128"/>
                <a:cs typeface="Century Gothic" pitchFamily="34" charset="0"/>
              </a:defRPr>
            </a:lvl7pPr>
            <a:lvl8pPr marL="3429000" eaLnBrk="0" hangingPunct="0">
              <a:defRPr sz="1200">
                <a:solidFill>
                  <a:srgbClr val="5F6062"/>
                </a:solidFill>
                <a:latin typeface="Century Gothic" pitchFamily="34" charset="0"/>
                <a:ea typeface="MS PGothic" pitchFamily="34" charset="-128"/>
                <a:cs typeface="Century Gothic" pitchFamily="34" charset="0"/>
              </a:defRPr>
            </a:lvl8pPr>
            <a:lvl9pPr marL="3886200" eaLnBrk="0" hangingPunct="0">
              <a:defRPr sz="1200">
                <a:solidFill>
                  <a:srgbClr val="5F6062"/>
                </a:solidFill>
                <a:latin typeface="Century Gothic" pitchFamily="34" charset="0"/>
                <a:ea typeface="MS PGothic" pitchFamily="34" charset="-128"/>
                <a:cs typeface="Century Gothic" pitchFamily="34" charset="0"/>
              </a:defRPr>
            </a:lvl9pPr>
          </a:lstStyle>
          <a:p>
            <a:pPr eaLnBrk="1" hangingPunct="1"/>
            <a:endParaRPr lang="en-US" altLang="en-US" sz="2400" dirty="0" smtClean="0">
              <a:solidFill>
                <a:schemeClr val="bg1"/>
              </a:solidFill>
              <a:latin typeface="+mn-lt"/>
            </a:endParaRPr>
          </a:p>
          <a:p>
            <a:pPr eaLnBrk="1" hangingPunct="1"/>
            <a:endParaRPr lang="en-US" altLang="en-US" sz="2400" dirty="0">
              <a:solidFill>
                <a:schemeClr val="bg1"/>
              </a:solidFill>
              <a:latin typeface="+mn-lt"/>
            </a:endParaRPr>
          </a:p>
          <a:p>
            <a:pPr eaLnBrk="1" hangingPunct="1"/>
            <a:r>
              <a:rPr lang="en-US" altLang="en-US" sz="2400" dirty="0" smtClean="0">
                <a:solidFill>
                  <a:schemeClr val="bg1"/>
                </a:solidFill>
                <a:latin typeface="+mn-lt"/>
              </a:rPr>
              <a:t>Summary</a:t>
            </a:r>
            <a:r>
              <a:rPr lang="en-US" altLang="en-US" sz="2400" dirty="0">
                <a:solidFill>
                  <a:schemeClr val="bg1"/>
                </a:solidFill>
                <a:latin typeface="+mn-lt"/>
              </a:rPr>
              <a:t>:</a:t>
            </a:r>
          </a:p>
          <a:p>
            <a:pPr eaLnBrk="1" hangingPunct="1"/>
            <a:endParaRPr lang="en-US" altLang="en-US" sz="180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Choice</a:t>
            </a:r>
            <a:r>
              <a:rPr lang="en-US" altLang="en-US" sz="1800" b="0" dirty="0">
                <a:solidFill>
                  <a:schemeClr val="bg1"/>
                </a:solidFill>
                <a:latin typeface="+mn-lt"/>
              </a:rPr>
              <a:t>: Only </a:t>
            </a:r>
            <a:r>
              <a:rPr lang="en-US" altLang="en-US" sz="1800" b="0" dirty="0" smtClean="0">
                <a:solidFill>
                  <a:schemeClr val="bg1"/>
                </a:solidFill>
                <a:latin typeface="+mn-lt"/>
              </a:rPr>
              <a:t>Philips </a:t>
            </a:r>
            <a:r>
              <a:rPr lang="en-US" altLang="en-US" sz="1800" b="0" dirty="0">
                <a:solidFill>
                  <a:schemeClr val="bg1"/>
                </a:solidFill>
                <a:latin typeface="+mn-lt"/>
              </a:rPr>
              <a:t>offers the choice of digital IVUS, rotational IVUS, VH IVUS, </a:t>
            </a:r>
            <a:r>
              <a:rPr lang="en-US" altLang="en-US" sz="1800" b="0" dirty="0" smtClean="0">
                <a:solidFill>
                  <a:schemeClr val="bg1"/>
                </a:solidFill>
                <a:latin typeface="+mn-lt"/>
              </a:rPr>
              <a:t>ChromaFlo</a:t>
            </a:r>
            <a:r>
              <a:rPr lang="en-US" altLang="en-US" sz="1800" b="0" dirty="0">
                <a:solidFill>
                  <a:schemeClr val="bg1"/>
                </a:solidFill>
                <a:latin typeface="+mn-lt"/>
              </a:rPr>
              <a:t>, FFR and </a:t>
            </a:r>
            <a:r>
              <a:rPr lang="en-US" altLang="en-US" sz="1800" b="0" dirty="0" err="1" smtClean="0">
                <a:solidFill>
                  <a:schemeClr val="bg1"/>
                </a:solidFill>
                <a:latin typeface="+mn-lt"/>
              </a:rPr>
              <a:t>iFR</a:t>
            </a:r>
            <a:r>
              <a:rPr lang="en-US" altLang="en-US" sz="1800" b="0" dirty="0" smtClean="0">
                <a:solidFill>
                  <a:schemeClr val="bg1"/>
                </a:solidFill>
                <a:latin typeface="+mn-lt"/>
              </a:rPr>
              <a:t> </a:t>
            </a:r>
            <a:r>
              <a:rPr lang="en-US" altLang="en-US" sz="1800" b="0" dirty="0">
                <a:solidFill>
                  <a:schemeClr val="bg1"/>
                </a:solidFill>
                <a:latin typeface="+mn-lt"/>
              </a:rPr>
              <a:t>modalities all on one mobile or integrated system</a:t>
            </a:r>
          </a:p>
          <a:p>
            <a:pPr lvl="1" eaLnBrk="1" hangingPunct="1">
              <a:buFont typeface="Wingdings" pitchFamily="2" charset="2"/>
              <a:buChar char="§"/>
            </a:pPr>
            <a:r>
              <a:rPr lang="en-US" altLang="en-US" sz="1800" dirty="0" smtClean="0">
                <a:solidFill>
                  <a:schemeClr val="bg1"/>
                </a:solidFill>
                <a:latin typeface="+mn-lt"/>
              </a:rPr>
              <a:t>Philips </a:t>
            </a:r>
            <a:r>
              <a:rPr lang="en-US" altLang="en-US" sz="1800" dirty="0">
                <a:solidFill>
                  <a:schemeClr val="bg1"/>
                </a:solidFill>
                <a:latin typeface="+mn-lt"/>
              </a:rPr>
              <a:t>has a more complete peripheral IVUS catheter </a:t>
            </a:r>
            <a:r>
              <a:rPr lang="en-US" altLang="en-US" sz="1800" dirty="0" smtClean="0">
                <a:solidFill>
                  <a:schemeClr val="bg1"/>
                </a:solidFill>
                <a:latin typeface="+mn-lt"/>
              </a:rPr>
              <a:t>portfolio</a:t>
            </a:r>
            <a:endParaRPr lang="en-US" altLang="en-US" sz="1800" dirty="0">
              <a:solidFill>
                <a:schemeClr val="bg1"/>
              </a:solidFill>
              <a:latin typeface="+mn-lt"/>
            </a:endParaRPr>
          </a:p>
          <a:p>
            <a:pPr lvl="1" eaLnBrk="1" hangingPunct="1">
              <a:buFont typeface="Wingdings" pitchFamily="2" charset="2"/>
              <a:buChar char="§"/>
            </a:pPr>
            <a:r>
              <a:rPr lang="en-US" altLang="en-US" sz="1800" dirty="0" smtClean="0">
                <a:solidFill>
                  <a:schemeClr val="bg1"/>
                </a:solidFill>
                <a:latin typeface="+mn-lt"/>
              </a:rPr>
              <a:t>Philips </a:t>
            </a:r>
            <a:r>
              <a:rPr lang="en-US" altLang="en-US" sz="1800" dirty="0">
                <a:solidFill>
                  <a:schemeClr val="bg1"/>
                </a:solidFill>
                <a:latin typeface="+mn-lt"/>
              </a:rPr>
              <a:t>offers </a:t>
            </a:r>
            <a:r>
              <a:rPr lang="en-US" altLang="en-US" sz="1800" dirty="0" err="1" smtClean="0">
                <a:solidFill>
                  <a:schemeClr val="bg1"/>
                </a:solidFill>
                <a:latin typeface="+mn-lt"/>
              </a:rPr>
              <a:t>SyncVision</a:t>
            </a:r>
            <a:r>
              <a:rPr lang="en-US" altLang="en-US" sz="1800" dirty="0" smtClean="0">
                <a:solidFill>
                  <a:schemeClr val="bg1"/>
                </a:solidFill>
                <a:latin typeface="+mn-lt"/>
              </a:rPr>
              <a:t> </a:t>
            </a:r>
            <a:r>
              <a:rPr lang="en-US" altLang="en-US" sz="1800" dirty="0">
                <a:solidFill>
                  <a:schemeClr val="bg1"/>
                </a:solidFill>
                <a:latin typeface="+mn-lt"/>
              </a:rPr>
              <a:t>which provides IVUS </a:t>
            </a:r>
            <a:r>
              <a:rPr lang="en-US" altLang="en-US" sz="1800" dirty="0" smtClean="0">
                <a:solidFill>
                  <a:schemeClr val="bg1"/>
                </a:solidFill>
                <a:latin typeface="+mn-lt"/>
              </a:rPr>
              <a:t>Co-registration</a:t>
            </a:r>
            <a:r>
              <a:rPr lang="en-US" altLang="en-US" sz="1800" dirty="0">
                <a:solidFill>
                  <a:schemeClr val="bg1"/>
                </a:solidFill>
                <a:latin typeface="+mn-lt"/>
              </a:rPr>
              <a:t>, length measurement with a manual pullback and Angio+ image enhancement</a:t>
            </a: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Leadership</a:t>
            </a:r>
            <a:r>
              <a:rPr lang="en-US" altLang="en-US" sz="1800" b="0" dirty="0">
                <a:solidFill>
                  <a:schemeClr val="bg1"/>
                </a:solidFill>
                <a:latin typeface="+mn-lt"/>
              </a:rPr>
              <a:t>: </a:t>
            </a:r>
            <a:r>
              <a:rPr lang="en-US" altLang="en-US" sz="1800" b="0" dirty="0" smtClean="0">
                <a:solidFill>
                  <a:schemeClr val="bg1"/>
                </a:solidFill>
                <a:latin typeface="+mn-lt"/>
              </a:rPr>
              <a:t>Philips </a:t>
            </a:r>
            <a:r>
              <a:rPr lang="en-US" altLang="en-US" sz="1800" b="0" dirty="0">
                <a:solidFill>
                  <a:schemeClr val="bg1"/>
                </a:solidFill>
                <a:latin typeface="+mn-lt"/>
              </a:rPr>
              <a:t>is the leader in IVUS and </a:t>
            </a:r>
            <a:r>
              <a:rPr lang="en-US" altLang="en-US" sz="1800" b="0" dirty="0" smtClean="0">
                <a:solidFill>
                  <a:schemeClr val="bg1"/>
                </a:solidFill>
                <a:latin typeface="+mn-lt"/>
              </a:rPr>
              <a:t>FFR.</a:t>
            </a:r>
            <a:r>
              <a:rPr lang="en-US" altLang="en-US" sz="1800" b="0" baseline="30000" dirty="0" smtClean="0">
                <a:solidFill>
                  <a:schemeClr val="bg1"/>
                </a:solidFill>
                <a:latin typeface="+mn-lt"/>
              </a:rPr>
              <a:t>1</a:t>
            </a:r>
            <a:endParaRPr lang="en-US" altLang="en-US" sz="1800" b="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Experience and </a:t>
            </a:r>
            <a:r>
              <a:rPr lang="en-US" altLang="en-US" sz="1800" dirty="0" smtClean="0">
                <a:solidFill>
                  <a:schemeClr val="bg1"/>
                </a:solidFill>
                <a:latin typeface="+mn-lt"/>
              </a:rPr>
              <a:t>expertise</a:t>
            </a:r>
            <a:r>
              <a:rPr lang="en-US" altLang="en-US" sz="1800" dirty="0">
                <a:solidFill>
                  <a:schemeClr val="bg1"/>
                </a:solidFill>
                <a:latin typeface="+mn-lt"/>
              </a:rPr>
              <a:t>: </a:t>
            </a:r>
            <a:r>
              <a:rPr lang="en-US" altLang="en-US" sz="1800" b="0" dirty="0" smtClean="0">
                <a:solidFill>
                  <a:schemeClr val="bg1"/>
                </a:solidFill>
                <a:latin typeface="+mn-lt"/>
              </a:rPr>
              <a:t>Philips</a:t>
            </a:r>
            <a:r>
              <a:rPr lang="ja-JP" altLang="en-US" sz="1800" b="0" dirty="0" smtClean="0">
                <a:solidFill>
                  <a:schemeClr val="bg1"/>
                </a:solidFill>
                <a:latin typeface="+mn-lt"/>
              </a:rPr>
              <a:t>’</a:t>
            </a:r>
            <a:r>
              <a:rPr lang="en-US" altLang="ja-JP" sz="1800" b="0" dirty="0" smtClean="0">
                <a:solidFill>
                  <a:schemeClr val="bg1"/>
                </a:solidFill>
                <a:latin typeface="+mn-lt"/>
              </a:rPr>
              <a:t>sales  force</a:t>
            </a: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endParaRPr lang="en-US" altLang="en-US" sz="1800" b="0" dirty="0" smtClean="0">
              <a:solidFill>
                <a:schemeClr val="bg1"/>
              </a:solidFill>
              <a:latin typeface="+mn-lt"/>
            </a:endParaRP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endParaRPr lang="en-US" altLang="en-US" sz="1800" b="0" dirty="0" smtClean="0">
              <a:solidFill>
                <a:schemeClr val="bg1"/>
              </a:solidFill>
              <a:latin typeface="+mn-lt"/>
            </a:endParaRPr>
          </a:p>
          <a:p>
            <a:pPr eaLnBrk="1" hangingPunct="1">
              <a:buFont typeface="Wingdings" pitchFamily="2" charset="2"/>
              <a:buChar char="§"/>
            </a:pPr>
            <a:endParaRPr lang="en-US" altLang="en-US" sz="1800" b="0" dirty="0">
              <a:solidFill>
                <a:schemeClr val="bg1"/>
              </a:solidFill>
              <a:latin typeface="+mn-lt"/>
            </a:endParaRPr>
          </a:p>
        </p:txBody>
      </p:sp>
      <p:sp>
        <p:nvSpPr>
          <p:cNvPr id="9" name="Slide Number Placeholder 4"/>
          <p:cNvSpPr>
            <a:spLocks noGrp="1"/>
          </p:cNvSpPr>
          <p:nvPr>
            <p:ph type="sldNum" sz="quarter" idx="4294967295"/>
          </p:nvPr>
        </p:nvSpPr>
        <p:spPr>
          <a:xfrm>
            <a:off x="8747377" y="6418729"/>
            <a:ext cx="296863" cy="218498"/>
          </a:xfrm>
          <a:prstGeom prst="rect">
            <a:avLst/>
          </a:prstGeom>
        </p:spPr>
        <p:txBody>
          <a:bodyPr/>
          <a:lstStyle/>
          <a:p>
            <a:r>
              <a:rPr lang="en-US" dirty="0" smtClean="0"/>
              <a:t>62</a:t>
            </a:r>
            <a:endParaRPr lang="en-US" sz="1200" dirty="0"/>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
        <p:nvSpPr>
          <p:cNvPr id="7" name="TextBox 6"/>
          <p:cNvSpPr txBox="1"/>
          <p:nvPr/>
        </p:nvSpPr>
        <p:spPr>
          <a:xfrm>
            <a:off x="572705" y="6105236"/>
            <a:ext cx="8025444" cy="132750"/>
          </a:xfrm>
          <a:prstGeom prst="rect">
            <a:avLst/>
          </a:prstGeom>
        </p:spPr>
        <p:txBody>
          <a:bodyPr vert="horz" wrap="square" lIns="0" tIns="0" rIns="0" bIns="0" spcCol="432000" rtlCol="0">
            <a:noAutofit/>
          </a:bodyPr>
          <a:lstStyle/>
          <a:p>
            <a:r>
              <a:rPr lang="en-US" sz="1000" dirty="0" smtClean="0"/>
              <a:t>Philips is the US market share leader in IVUS based on MRG Maketrack data through Q3 2017 and internal sales data on file.  This </a:t>
            </a:r>
            <a:r>
              <a:rPr lang="en-US" sz="1000" dirty="0"/>
              <a:t>has been prepared for internal discussions only based on information we have available to us.</a:t>
            </a:r>
            <a:endParaRPr lang="en-US" sz="1000" dirty="0" smtClean="0"/>
          </a:p>
        </p:txBody>
      </p:sp>
    </p:spTree>
    <p:extLst>
      <p:ext uri="{BB962C8B-B14F-4D97-AF65-F5344CB8AC3E}">
        <p14:creationId xmlns:p14="http://schemas.microsoft.com/office/powerpoint/2010/main" val="1601193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1+#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2"/>
                </a:solidFill>
              </a:rPr>
              <a:t>Abbott/St. Jude </a:t>
            </a:r>
            <a:endParaRPr lang="en-US" dirty="0">
              <a:solidFill>
                <a:schemeClr val="bg2"/>
              </a:solidFill>
            </a:endParaRPr>
          </a:p>
        </p:txBody>
      </p:sp>
      <p:sp>
        <p:nvSpPr>
          <p:cNvPr id="6" name="Slide Number Placeholder 4"/>
          <p:cNvSpPr txBox="1">
            <a:spLocks/>
          </p:cNvSpPr>
          <p:nvPr/>
        </p:nvSpPr>
        <p:spPr>
          <a:xfrm>
            <a:off x="8615922" y="6402190"/>
            <a:ext cx="339819" cy="326074"/>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marL="0" algn="l" defTabSz="914400" rtl="0" eaLnBrk="1" latinLnBrk="0" hangingPunct="1">
              <a:defRPr lang="en-GB" sz="1200" kern="1200" smtClean="0">
                <a:solidFill>
                  <a:srgbClr val="000000"/>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63</a:t>
            </a:r>
            <a:endParaRPr lang="en-US" dirty="0"/>
          </a:p>
        </p:txBody>
      </p:sp>
      <p:sp>
        <p:nvSpPr>
          <p:cNvPr id="8" name="Footer Placeholder 1"/>
          <p:cNvSpPr txBox="1">
            <a:spLocks/>
          </p:cNvSpPr>
          <p:nvPr/>
        </p:nvSpPr>
        <p:spPr>
          <a:xfrm>
            <a:off x="2469424" y="6493227"/>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3922055077"/>
      </p:ext>
    </p:extLst>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Dragonfly OPTIS imaging catheter</a:t>
            </a:r>
            <a:endParaRPr lang="en-US" dirty="0"/>
          </a:p>
        </p:txBody>
      </p:sp>
      <p:pic>
        <p:nvPicPr>
          <p:cNvPr id="2" name="Picture 1"/>
          <p:cNvPicPr>
            <a:picLocks noChangeAspect="1"/>
          </p:cNvPicPr>
          <p:nvPr/>
        </p:nvPicPr>
        <p:blipFill>
          <a:blip r:embed="rId2"/>
          <a:stretch>
            <a:fillRect/>
          </a:stretch>
        </p:blipFill>
        <p:spPr>
          <a:xfrm>
            <a:off x="539552" y="1070073"/>
            <a:ext cx="7957984" cy="2667000"/>
          </a:xfrm>
          <a:prstGeom prst="rect">
            <a:avLst/>
          </a:prstGeom>
        </p:spPr>
      </p:pic>
      <p:pic>
        <p:nvPicPr>
          <p:cNvPr id="3" name="Picture 2"/>
          <p:cNvPicPr>
            <a:picLocks noChangeAspect="1"/>
          </p:cNvPicPr>
          <p:nvPr/>
        </p:nvPicPr>
        <p:blipFill>
          <a:blip r:embed="rId3"/>
          <a:stretch>
            <a:fillRect/>
          </a:stretch>
        </p:blipFill>
        <p:spPr>
          <a:xfrm>
            <a:off x="539552" y="3847973"/>
            <a:ext cx="8064896" cy="1836443"/>
          </a:xfrm>
          <a:prstGeom prst="rect">
            <a:avLst/>
          </a:prstGeom>
        </p:spPr>
      </p:pic>
      <p:sp>
        <p:nvSpPr>
          <p:cNvPr id="4" name="Slide Number Placeholder 3"/>
          <p:cNvSpPr>
            <a:spLocks noGrp="1"/>
          </p:cNvSpPr>
          <p:nvPr>
            <p:ph type="sldNum" sz="quarter" idx="4"/>
          </p:nvPr>
        </p:nvSpPr>
        <p:spPr/>
        <p:txBody>
          <a:bodyPr/>
          <a:lstStyle/>
          <a:p>
            <a:fld id="{793332C0-45F3-49F7-8962-3AD7701CBA4A}" type="slidenum">
              <a:rPr lang="en-US" smtClean="0"/>
              <a:pPr/>
              <a:t>64</a:t>
            </a:fld>
            <a:endParaRPr lang="en-US" dirty="0"/>
          </a:p>
        </p:txBody>
      </p:sp>
      <p:sp>
        <p:nvSpPr>
          <p:cNvPr id="5" name="Footer Placeholder 4"/>
          <p:cNvSpPr>
            <a:spLocks noGrp="1"/>
          </p:cNvSpPr>
          <p:nvPr>
            <p:ph type="ftr" sz="quarter" idx="3"/>
          </p:nvPr>
        </p:nvSpPr>
        <p:spPr/>
        <p:txBody>
          <a:bodyPr/>
          <a:lstStyle/>
          <a:p>
            <a:r>
              <a:rPr lang="en-US" smtClean="0"/>
              <a:t>D00018229/A Internal Use Only Not for Distribution</a:t>
            </a:r>
            <a:endParaRPr lang="en-US" dirty="0"/>
          </a:p>
        </p:txBody>
      </p:sp>
      <p:sp>
        <p:nvSpPr>
          <p:cNvPr id="7" name="TextBox 6"/>
          <p:cNvSpPr txBox="1"/>
          <p:nvPr/>
        </p:nvSpPr>
        <p:spPr>
          <a:xfrm>
            <a:off x="539552" y="5909174"/>
            <a:ext cx="8382775" cy="179647"/>
          </a:xfrm>
          <a:prstGeom prst="rect">
            <a:avLst/>
          </a:prstGeom>
        </p:spPr>
        <p:txBody>
          <a:bodyPr vert="horz" wrap="square" lIns="0" tIns="0" rIns="0" bIns="0" spcCol="432000" rtlCol="0">
            <a:noAutofit/>
          </a:bodyPr>
          <a:lstStyle/>
          <a:p>
            <a:r>
              <a:rPr lang="en-US" sz="1000" dirty="0" smtClean="0"/>
              <a:t>Reference:</a:t>
            </a:r>
          </a:p>
          <a:p>
            <a:r>
              <a:rPr lang="en-US" sz="1000" dirty="0">
                <a:hlinkClick r:id="rId4"/>
              </a:rPr>
              <a:t>https://</a:t>
            </a:r>
            <a:r>
              <a:rPr lang="en-US" sz="1000" dirty="0" smtClean="0">
                <a:hlinkClick r:id="rId4"/>
              </a:rPr>
              <a:t>www.sjm.com/en/professionals/featured-products/vascular/intravascular-diagnostics-imaging/intravascular-imaging-oct/dragonfly-optis-imaging-catheter?clset=af584191-45c9-4201-8740-5409f4cf8bdd%3ab20716c1-c2a6-4e4c-844b-d0dd6899eb3a</a:t>
            </a:r>
            <a:r>
              <a:rPr lang="en-US" sz="1000" dirty="0" smtClean="0"/>
              <a:t> </a:t>
            </a:r>
          </a:p>
        </p:txBody>
      </p:sp>
    </p:spTree>
    <p:extLst>
      <p:ext uri="{BB962C8B-B14F-4D97-AF65-F5344CB8AC3E}">
        <p14:creationId xmlns:p14="http://schemas.microsoft.com/office/powerpoint/2010/main" val="4246365992"/>
      </p:ext>
    </p:extLst>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Dragonfly </a:t>
            </a:r>
            <a:r>
              <a:rPr lang="en-US" dirty="0" smtClean="0"/>
              <a:t>OPTIS </a:t>
            </a:r>
            <a:r>
              <a:rPr lang="en-US" dirty="0"/>
              <a:t>imaging catheter</a:t>
            </a:r>
          </a:p>
          <a:p>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65</a:t>
            </a:fld>
            <a:endParaRPr lang="en-US" dirty="0"/>
          </a:p>
        </p:txBody>
      </p:sp>
      <p:pic>
        <p:nvPicPr>
          <p:cNvPr id="3074" name="Picture 2" descr="https://www.sjm.com/~/media/galaxy/hcp/featured-products/cardiovascular/dragonfly-optis-imaging/dragonfly-optis-1.png"/>
          <p:cNvPicPr>
            <a:picLocks noChangeAspect="1" noChangeArrowheads="1"/>
          </p:cNvPicPr>
          <p:nvPr/>
        </p:nvPicPr>
        <p:blipFill rotWithShape="1">
          <a:blip r:embed="rId2">
            <a:extLst>
              <a:ext uri="{28A0092B-C50C-407E-A947-70E740481C1C}">
                <a14:useLocalDpi xmlns:a14="http://schemas.microsoft.com/office/drawing/2010/main" val="0"/>
              </a:ext>
            </a:extLst>
          </a:blip>
          <a:srcRect t="19653" b="17710"/>
          <a:stretch/>
        </p:blipFill>
        <p:spPr bwMode="auto">
          <a:xfrm>
            <a:off x="539552" y="1458000"/>
            <a:ext cx="4651577" cy="29135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sjm.com/~/media/galaxy/hcp/featured-products/cardiovascular/dragonfly-optis-imaging/dragonfly-optis-2.jpg"/>
          <p:cNvPicPr>
            <a:picLocks noChangeAspect="1" noChangeArrowheads="1"/>
          </p:cNvPicPr>
          <p:nvPr/>
        </p:nvPicPr>
        <p:blipFill rotWithShape="1">
          <a:blip r:embed="rId3">
            <a:extLst>
              <a:ext uri="{28A0092B-C50C-407E-A947-70E740481C1C}">
                <a14:useLocalDpi xmlns:a14="http://schemas.microsoft.com/office/drawing/2010/main" val="0"/>
              </a:ext>
            </a:extLst>
          </a:blip>
          <a:srcRect t="30733" b="36760"/>
          <a:stretch/>
        </p:blipFill>
        <p:spPr bwMode="auto">
          <a:xfrm>
            <a:off x="3487713" y="4371583"/>
            <a:ext cx="5116735" cy="16633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US" smtClean="0"/>
              <a:t>D00018229/A Internal Use Only Not for Distribution</a:t>
            </a:r>
            <a:endParaRPr lang="en-US" dirty="0"/>
          </a:p>
        </p:txBody>
      </p:sp>
      <p:sp>
        <p:nvSpPr>
          <p:cNvPr id="7" name="TextBox 6"/>
          <p:cNvSpPr txBox="1"/>
          <p:nvPr/>
        </p:nvSpPr>
        <p:spPr>
          <a:xfrm>
            <a:off x="539552" y="5909174"/>
            <a:ext cx="8382775" cy="179647"/>
          </a:xfrm>
          <a:prstGeom prst="rect">
            <a:avLst/>
          </a:prstGeom>
        </p:spPr>
        <p:txBody>
          <a:bodyPr vert="horz" wrap="square" lIns="0" tIns="0" rIns="0" bIns="0" spcCol="432000" rtlCol="0">
            <a:noAutofit/>
          </a:bodyPr>
          <a:lstStyle/>
          <a:p>
            <a:r>
              <a:rPr lang="en-US" sz="1000" dirty="0" smtClean="0"/>
              <a:t>Reference:</a:t>
            </a:r>
          </a:p>
          <a:p>
            <a:r>
              <a:rPr lang="en-US" sz="1000" dirty="0">
                <a:hlinkClick r:id="rId4"/>
              </a:rPr>
              <a:t>https://</a:t>
            </a:r>
            <a:r>
              <a:rPr lang="en-US" sz="1000" dirty="0" smtClean="0">
                <a:hlinkClick r:id="rId4"/>
              </a:rPr>
              <a:t>www.sjm.com/en/professionals/featured-products/vascular/intravascular-diagnostics-imaging/intravascular-imaging-oct/dragonfly-optis-imaging-catheter?clset=af584191-45c9-4201-8740-5409f4cf8bdd%3ab20716c1-c2a6-4e4c-844b-d0dd6899eb3a</a:t>
            </a:r>
            <a:r>
              <a:rPr lang="en-US" sz="1000" dirty="0" smtClean="0"/>
              <a:t> </a:t>
            </a:r>
          </a:p>
        </p:txBody>
      </p:sp>
    </p:spTree>
    <p:extLst>
      <p:ext uri="{BB962C8B-B14F-4D97-AF65-F5344CB8AC3E}">
        <p14:creationId xmlns:p14="http://schemas.microsoft.com/office/powerpoint/2010/main" val="2182026134"/>
      </p:ext>
    </p:extLst>
  </p:cSld>
  <p:clrMapOvr>
    <a:masterClrMapping/>
  </p:clrMapOvr>
  <p:transition spd="med">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Dragonfly </a:t>
            </a:r>
            <a:r>
              <a:rPr lang="en-US" dirty="0" smtClean="0"/>
              <a:t>OPTIS </a:t>
            </a:r>
            <a:r>
              <a:rPr lang="en-US" dirty="0"/>
              <a:t>imaging catheter</a:t>
            </a:r>
          </a:p>
          <a:p>
            <a:endParaRPr lang="en-US" dirty="0"/>
          </a:p>
        </p:txBody>
      </p:sp>
      <p:sp>
        <p:nvSpPr>
          <p:cNvPr id="3" name="Text Placeholder 2"/>
          <p:cNvSpPr>
            <a:spLocks noGrp="1"/>
          </p:cNvSpPr>
          <p:nvPr>
            <p:ph type="body" sz="quarter" idx="13"/>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https</a:t>
            </a:r>
            <a:r>
              <a:rPr lang="en-US" dirty="0">
                <a:hlinkClick r:id="rId2"/>
              </a:rPr>
              <a:t>://</a:t>
            </a:r>
            <a:r>
              <a:rPr lang="en-US" dirty="0" smtClean="0">
                <a:hlinkClick r:id="rId2"/>
              </a:rPr>
              <a:t>www.sjm.com/en/professionals/featured-products/vascular/intravascular-diagnostics-imaging/intravascular-imaging-oct/dragonfly-optis-imaging-catheter#tab</a:t>
            </a:r>
            <a:endParaRPr lang="en-US" dirty="0" smtClean="0"/>
          </a:p>
          <a:p>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66</a:t>
            </a:fld>
            <a:endParaRPr lang="en-US" dirty="0"/>
          </a:p>
        </p:txBody>
      </p:sp>
      <p:sp>
        <p:nvSpPr>
          <p:cNvPr id="6" name="TextBox 5"/>
          <p:cNvSpPr txBox="1"/>
          <p:nvPr/>
        </p:nvSpPr>
        <p:spPr>
          <a:xfrm>
            <a:off x="509588" y="1844040"/>
            <a:ext cx="6028372" cy="594360"/>
          </a:xfrm>
          <a:prstGeom prst="rect">
            <a:avLst/>
          </a:prstGeom>
        </p:spPr>
        <p:txBody>
          <a:bodyPr vert="horz" wrap="square" lIns="0" tIns="0" rIns="0" bIns="0" spcCol="432000" rtlCol="0">
            <a:noAutofit/>
          </a:bodyPr>
          <a:lstStyle/>
          <a:p>
            <a:r>
              <a:rPr lang="en-US" dirty="0">
                <a:hlinkClick r:id="rId2"/>
              </a:rPr>
              <a:t>OCT use in daily practice video:</a:t>
            </a:r>
          </a:p>
          <a:p>
            <a:endParaRPr lang="en-US" dirty="0" err="1" smtClean="0"/>
          </a:p>
        </p:txBody>
      </p:sp>
      <p:sp>
        <p:nvSpPr>
          <p:cNvPr id="4" name="Footer Placeholder 3"/>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1510854924"/>
      </p:ext>
    </p:extLst>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Abbott/St. Jude SWOT analysis</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67</a:t>
            </a:fld>
            <a:endParaRPr lang="en-US" dirty="0"/>
          </a:p>
        </p:txBody>
      </p:sp>
      <p:graphicFrame>
        <p:nvGraphicFramePr>
          <p:cNvPr id="6" name="Diagram 5"/>
          <p:cNvGraphicFramePr/>
          <p:nvPr>
            <p:extLst>
              <p:ext uri="{D42A27DB-BD31-4B8C-83A1-F6EECF244321}">
                <p14:modId xmlns:p14="http://schemas.microsoft.com/office/powerpoint/2010/main" val="2866366506"/>
              </p:ext>
            </p:extLst>
          </p:nvPr>
        </p:nvGraphicFramePr>
        <p:xfrm>
          <a:off x="242888" y="1128155"/>
          <a:ext cx="8627980"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en-US" smtClean="0"/>
              <a:t>D00018229/A Internal Use Only Not for Distribution</a:t>
            </a:r>
            <a:endParaRPr lang="en-US" dirty="0"/>
          </a:p>
        </p:txBody>
      </p:sp>
    </p:spTree>
    <p:extLst>
      <p:ext uri="{BB962C8B-B14F-4D97-AF65-F5344CB8AC3E}">
        <p14:creationId xmlns:p14="http://schemas.microsoft.com/office/powerpoint/2010/main" val="725317059"/>
      </p:ext>
    </p:extLst>
  </p:cSld>
  <p:clrMapOvr>
    <a:masterClrMapping/>
  </p:clrMapOvr>
  <p:transition spd="med">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lIns="0" tIns="0" rIns="0" bIns="0" spcCol="432000" rtlCol="0">
            <a:noAutofit/>
          </a:bodyPr>
          <a:lstStyle/>
          <a:p>
            <a:pPr algn="l">
              <a:spcBef>
                <a:spcPts val="0"/>
              </a:spcBef>
            </a:pPr>
            <a:r>
              <a:rPr lang="en-US" altLang="en-US" dirty="0"/>
              <a:t>Why </a:t>
            </a:r>
            <a:r>
              <a:rPr lang="en-US" altLang="en-US" dirty="0" smtClean="0"/>
              <a:t>Philips </a:t>
            </a:r>
            <a:r>
              <a:rPr lang="en-US" altLang="en-US" dirty="0"/>
              <a:t>vs. </a:t>
            </a:r>
            <a:r>
              <a:rPr lang="en-US" altLang="en-US" dirty="0" smtClean="0"/>
              <a:t>Abbott/St. Jude</a:t>
            </a:r>
            <a:endParaRPr lang="en-US" altLang="en-US" dirty="0"/>
          </a:p>
        </p:txBody>
      </p:sp>
      <p:graphicFrame>
        <p:nvGraphicFramePr>
          <p:cNvPr id="3" name="Diagram 2"/>
          <p:cNvGraphicFramePr/>
          <p:nvPr>
            <p:extLst/>
          </p:nvPr>
        </p:nvGraphicFramePr>
        <p:xfrm>
          <a:off x="1356048" y="133168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p:cNvSpPr>
            <a:spLocks noGrp="1"/>
          </p:cNvSpPr>
          <p:nvPr>
            <p:ph type="sldNum" sz="quarter" idx="4294967295"/>
          </p:nvPr>
        </p:nvSpPr>
        <p:spPr>
          <a:xfrm>
            <a:off x="8814181" y="6424104"/>
            <a:ext cx="659637" cy="170797"/>
          </a:xfrm>
          <a:prstGeom prst="rect">
            <a:avLst/>
          </a:prstGeom>
        </p:spPr>
        <p:txBody>
          <a:bodyPr/>
          <a:lstStyle/>
          <a:p>
            <a:r>
              <a:rPr lang="en-US" sz="1200" dirty="0" smtClean="0"/>
              <a:t>68</a:t>
            </a:r>
            <a:endParaRPr lang="en-US" sz="1200" dirty="0"/>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
        <p:nvSpPr>
          <p:cNvPr id="7" name="TextBox 6"/>
          <p:cNvSpPr txBox="1"/>
          <p:nvPr/>
        </p:nvSpPr>
        <p:spPr>
          <a:xfrm>
            <a:off x="572705" y="6105236"/>
            <a:ext cx="8025444" cy="132750"/>
          </a:xfrm>
          <a:prstGeom prst="rect">
            <a:avLst/>
          </a:prstGeom>
        </p:spPr>
        <p:txBody>
          <a:bodyPr vert="horz" wrap="square" lIns="0" tIns="0" rIns="0" bIns="0" spcCol="432000" rtlCol="0">
            <a:noAutofit/>
          </a:bodyPr>
          <a:lstStyle/>
          <a:p>
            <a:r>
              <a:rPr lang="en-US" sz="1000" dirty="0" smtClean="0"/>
              <a:t>Philips is the US market share leader in IVUS based on MRG Maketrack data through Q3 2017 and internal sales data on file.  This </a:t>
            </a:r>
            <a:r>
              <a:rPr lang="en-US" sz="1000" dirty="0"/>
              <a:t>has been prepared for internal discussions only based on information we have available to us.</a:t>
            </a:r>
            <a:endParaRPr lang="en-US" sz="1000" dirty="0" smtClean="0"/>
          </a:p>
        </p:txBody>
      </p:sp>
    </p:spTree>
    <p:extLst>
      <p:ext uri="{BB962C8B-B14F-4D97-AF65-F5344CB8AC3E}">
        <p14:creationId xmlns:p14="http://schemas.microsoft.com/office/powerpoint/2010/main" val="1913907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lIns="0" tIns="0" rIns="0" bIns="0" spcCol="432000" rtlCol="0">
            <a:noAutofit/>
          </a:bodyPr>
          <a:lstStyle/>
          <a:p>
            <a:pPr algn="l">
              <a:spcBef>
                <a:spcPts val="0"/>
              </a:spcBef>
            </a:pPr>
            <a:r>
              <a:rPr lang="en-US" altLang="en-US" dirty="0"/>
              <a:t>Why </a:t>
            </a:r>
            <a:r>
              <a:rPr lang="en-US" altLang="en-US" dirty="0" smtClean="0"/>
              <a:t>Philips </a:t>
            </a:r>
            <a:r>
              <a:rPr lang="en-US" altLang="en-US" dirty="0"/>
              <a:t>vs. Abbott/St. Jude</a:t>
            </a:r>
          </a:p>
        </p:txBody>
      </p:sp>
      <p:sp>
        <p:nvSpPr>
          <p:cNvPr id="32773" name="TextBox 5"/>
          <p:cNvSpPr txBox="1">
            <a:spLocks noChangeArrowheads="1"/>
          </p:cNvSpPr>
          <p:nvPr/>
        </p:nvSpPr>
        <p:spPr bwMode="auto">
          <a:xfrm>
            <a:off x="401217" y="958025"/>
            <a:ext cx="8494592" cy="5078313"/>
          </a:xfrm>
          <a:prstGeom prst="rect">
            <a:avLst/>
          </a:prstGeom>
          <a:solidFill>
            <a:schemeClr val="accent1"/>
          </a:solidFill>
          <a:ln w="6350">
            <a:solidFill>
              <a:srgbClr val="5F6062"/>
            </a:solidFill>
            <a:miter lim="800000"/>
            <a:headEnd/>
            <a:tailEnd/>
          </a:ln>
          <a:extLst/>
        </p:spPr>
        <p:txBody>
          <a:bodyPr wrap="square">
            <a:spAutoFit/>
          </a:bodyPr>
          <a:lstStyle>
            <a:lvl1pPr>
              <a:defRPr sz="1600" b="1">
                <a:solidFill>
                  <a:srgbClr val="1C3F94"/>
                </a:solidFill>
                <a:latin typeface="Century Gothic" pitchFamily="34" charset="0"/>
                <a:ea typeface="MS PGothic" pitchFamily="34" charset="-128"/>
                <a:cs typeface="Century Gothic" pitchFamily="34" charset="0"/>
              </a:defRPr>
            </a:lvl1pPr>
            <a:lvl2pPr marL="742950" indent="-285750">
              <a:defRPr sz="1200">
                <a:solidFill>
                  <a:srgbClr val="5F6062"/>
                </a:solidFill>
                <a:latin typeface="Century Gothic" pitchFamily="34" charset="0"/>
                <a:ea typeface="MS PGothic" pitchFamily="34" charset="-128"/>
                <a:cs typeface="Century Gothic" pitchFamily="34" charset="0"/>
              </a:defRPr>
            </a:lvl2pPr>
            <a:lvl3pPr marL="1143000">
              <a:defRPr sz="1200">
                <a:solidFill>
                  <a:srgbClr val="5F6062"/>
                </a:solidFill>
                <a:latin typeface="Century Gothic" pitchFamily="34" charset="0"/>
                <a:ea typeface="MS PGothic" pitchFamily="34" charset="-128"/>
                <a:cs typeface="Century Gothic" pitchFamily="34" charset="0"/>
              </a:defRPr>
            </a:lvl3pPr>
            <a:lvl4pPr marL="1600200">
              <a:defRPr sz="1200">
                <a:solidFill>
                  <a:srgbClr val="5F6062"/>
                </a:solidFill>
                <a:latin typeface="Century Gothic" pitchFamily="34" charset="0"/>
                <a:ea typeface="MS PGothic" pitchFamily="34" charset="-128"/>
                <a:cs typeface="Century Gothic" pitchFamily="34" charset="0"/>
              </a:defRPr>
            </a:lvl4pPr>
            <a:lvl5pPr marL="2057400">
              <a:defRPr sz="1200">
                <a:solidFill>
                  <a:srgbClr val="5F6062"/>
                </a:solidFill>
                <a:latin typeface="Century Gothic" pitchFamily="34" charset="0"/>
                <a:ea typeface="MS PGothic" pitchFamily="34" charset="-128"/>
                <a:cs typeface="Century Gothic" pitchFamily="34" charset="0"/>
              </a:defRPr>
            </a:lvl5pPr>
            <a:lvl6pPr marL="2514600" eaLnBrk="0" hangingPunct="0">
              <a:defRPr sz="1200">
                <a:solidFill>
                  <a:srgbClr val="5F6062"/>
                </a:solidFill>
                <a:latin typeface="Century Gothic" pitchFamily="34" charset="0"/>
                <a:ea typeface="MS PGothic" pitchFamily="34" charset="-128"/>
                <a:cs typeface="Century Gothic" pitchFamily="34" charset="0"/>
              </a:defRPr>
            </a:lvl6pPr>
            <a:lvl7pPr marL="2971800" eaLnBrk="0" hangingPunct="0">
              <a:defRPr sz="1200">
                <a:solidFill>
                  <a:srgbClr val="5F6062"/>
                </a:solidFill>
                <a:latin typeface="Century Gothic" pitchFamily="34" charset="0"/>
                <a:ea typeface="MS PGothic" pitchFamily="34" charset="-128"/>
                <a:cs typeface="Century Gothic" pitchFamily="34" charset="0"/>
              </a:defRPr>
            </a:lvl7pPr>
            <a:lvl8pPr marL="3429000" eaLnBrk="0" hangingPunct="0">
              <a:defRPr sz="1200">
                <a:solidFill>
                  <a:srgbClr val="5F6062"/>
                </a:solidFill>
                <a:latin typeface="Century Gothic" pitchFamily="34" charset="0"/>
                <a:ea typeface="MS PGothic" pitchFamily="34" charset="-128"/>
                <a:cs typeface="Century Gothic" pitchFamily="34" charset="0"/>
              </a:defRPr>
            </a:lvl8pPr>
            <a:lvl9pPr marL="3886200" eaLnBrk="0" hangingPunct="0">
              <a:defRPr sz="1200">
                <a:solidFill>
                  <a:srgbClr val="5F6062"/>
                </a:solidFill>
                <a:latin typeface="Century Gothic" pitchFamily="34" charset="0"/>
                <a:ea typeface="MS PGothic" pitchFamily="34" charset="-128"/>
                <a:cs typeface="Century Gothic" pitchFamily="34" charset="0"/>
              </a:defRPr>
            </a:lvl9pPr>
          </a:lstStyle>
          <a:p>
            <a:pPr eaLnBrk="1" hangingPunct="1"/>
            <a:endParaRPr lang="en-US" altLang="en-US" sz="2400" dirty="0" smtClean="0">
              <a:solidFill>
                <a:schemeClr val="bg1"/>
              </a:solidFill>
              <a:latin typeface="+mn-lt"/>
            </a:endParaRPr>
          </a:p>
          <a:p>
            <a:pPr eaLnBrk="1" hangingPunct="1"/>
            <a:endParaRPr lang="en-US" altLang="en-US" sz="2400" dirty="0">
              <a:solidFill>
                <a:schemeClr val="bg1"/>
              </a:solidFill>
              <a:latin typeface="+mn-lt"/>
            </a:endParaRPr>
          </a:p>
          <a:p>
            <a:pPr eaLnBrk="1" hangingPunct="1"/>
            <a:r>
              <a:rPr lang="en-US" altLang="en-US" sz="2400" dirty="0" smtClean="0">
                <a:solidFill>
                  <a:schemeClr val="bg1"/>
                </a:solidFill>
                <a:latin typeface="+mn-lt"/>
              </a:rPr>
              <a:t>Summary</a:t>
            </a:r>
            <a:r>
              <a:rPr lang="en-US" altLang="en-US" sz="2400" dirty="0">
                <a:solidFill>
                  <a:schemeClr val="bg1"/>
                </a:solidFill>
                <a:latin typeface="+mn-lt"/>
              </a:rPr>
              <a:t>:</a:t>
            </a:r>
          </a:p>
          <a:p>
            <a:pPr eaLnBrk="1" hangingPunct="1"/>
            <a:endParaRPr lang="en-US" altLang="en-US" sz="180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Choice</a:t>
            </a:r>
            <a:r>
              <a:rPr lang="en-US" altLang="en-US" sz="1800" b="0" dirty="0">
                <a:solidFill>
                  <a:schemeClr val="bg1"/>
                </a:solidFill>
                <a:latin typeface="+mn-lt"/>
              </a:rPr>
              <a:t>: Only </a:t>
            </a:r>
            <a:r>
              <a:rPr lang="en-US" altLang="en-US" sz="1800" b="0" dirty="0" smtClean="0">
                <a:solidFill>
                  <a:schemeClr val="bg1"/>
                </a:solidFill>
                <a:latin typeface="+mn-lt"/>
              </a:rPr>
              <a:t>Philips </a:t>
            </a:r>
            <a:r>
              <a:rPr lang="en-US" altLang="en-US" sz="1800" b="0" dirty="0">
                <a:solidFill>
                  <a:schemeClr val="bg1"/>
                </a:solidFill>
                <a:latin typeface="+mn-lt"/>
              </a:rPr>
              <a:t>offers the choice of digital IVUS, rotational IVUS, VH IVUS, </a:t>
            </a:r>
            <a:r>
              <a:rPr lang="en-US" altLang="en-US" sz="1800" b="0" dirty="0" smtClean="0">
                <a:solidFill>
                  <a:schemeClr val="bg1"/>
                </a:solidFill>
                <a:latin typeface="+mn-lt"/>
              </a:rPr>
              <a:t>ChromaFlo</a:t>
            </a:r>
            <a:r>
              <a:rPr lang="en-US" altLang="en-US" sz="1800" b="0" dirty="0">
                <a:solidFill>
                  <a:schemeClr val="bg1"/>
                </a:solidFill>
                <a:latin typeface="+mn-lt"/>
              </a:rPr>
              <a:t>, FFR and </a:t>
            </a:r>
            <a:r>
              <a:rPr lang="en-US" altLang="en-US" sz="1800" b="0" dirty="0" err="1" smtClean="0">
                <a:solidFill>
                  <a:schemeClr val="bg1"/>
                </a:solidFill>
                <a:latin typeface="+mn-lt"/>
              </a:rPr>
              <a:t>iFR</a:t>
            </a:r>
            <a:r>
              <a:rPr lang="en-US" altLang="en-US" sz="1800" b="0" dirty="0" smtClean="0">
                <a:solidFill>
                  <a:schemeClr val="bg1"/>
                </a:solidFill>
                <a:latin typeface="+mn-lt"/>
              </a:rPr>
              <a:t> </a:t>
            </a:r>
            <a:r>
              <a:rPr lang="en-US" altLang="en-US" sz="1800" b="0" dirty="0">
                <a:solidFill>
                  <a:schemeClr val="bg1"/>
                </a:solidFill>
                <a:latin typeface="+mn-lt"/>
              </a:rPr>
              <a:t>modalities all on one mobile or integrated system</a:t>
            </a:r>
          </a:p>
          <a:p>
            <a:pPr lvl="1" eaLnBrk="1" hangingPunct="1">
              <a:buFont typeface="Wingdings" pitchFamily="2" charset="2"/>
              <a:buChar char="§"/>
            </a:pPr>
            <a:r>
              <a:rPr lang="en-US" altLang="en-US" sz="1800" dirty="0" smtClean="0">
                <a:solidFill>
                  <a:schemeClr val="bg1"/>
                </a:solidFill>
                <a:latin typeface="+mn-lt"/>
              </a:rPr>
              <a:t>Philips </a:t>
            </a:r>
            <a:r>
              <a:rPr lang="en-US" altLang="en-US" sz="1800" dirty="0">
                <a:solidFill>
                  <a:schemeClr val="bg1"/>
                </a:solidFill>
                <a:latin typeface="+mn-lt"/>
              </a:rPr>
              <a:t>has a more complete peripheral IVUS catheter </a:t>
            </a:r>
            <a:r>
              <a:rPr lang="en-US" altLang="en-US" sz="1800" dirty="0" smtClean="0">
                <a:solidFill>
                  <a:schemeClr val="bg1"/>
                </a:solidFill>
                <a:latin typeface="+mn-lt"/>
              </a:rPr>
              <a:t>portfolio</a:t>
            </a:r>
            <a:endParaRPr lang="en-US" altLang="en-US" sz="1800" dirty="0">
              <a:solidFill>
                <a:schemeClr val="bg1"/>
              </a:solidFill>
              <a:latin typeface="+mn-lt"/>
            </a:endParaRPr>
          </a:p>
          <a:p>
            <a:pPr lvl="1" eaLnBrk="1" hangingPunct="1">
              <a:buFont typeface="Wingdings" pitchFamily="2" charset="2"/>
              <a:buChar char="§"/>
            </a:pPr>
            <a:r>
              <a:rPr lang="en-US" altLang="en-US" sz="1800" dirty="0" smtClean="0">
                <a:solidFill>
                  <a:schemeClr val="bg1"/>
                </a:solidFill>
                <a:latin typeface="+mn-lt"/>
              </a:rPr>
              <a:t>Philips </a:t>
            </a:r>
            <a:r>
              <a:rPr lang="en-US" altLang="en-US" sz="1800" dirty="0">
                <a:solidFill>
                  <a:schemeClr val="bg1"/>
                </a:solidFill>
                <a:latin typeface="+mn-lt"/>
              </a:rPr>
              <a:t>offers </a:t>
            </a:r>
            <a:r>
              <a:rPr lang="en-US" altLang="en-US" sz="1800" dirty="0" err="1" smtClean="0">
                <a:solidFill>
                  <a:schemeClr val="bg1"/>
                </a:solidFill>
                <a:latin typeface="+mn-lt"/>
              </a:rPr>
              <a:t>SyncVision</a:t>
            </a:r>
            <a:r>
              <a:rPr lang="en-US" altLang="en-US" sz="1800" dirty="0" smtClean="0">
                <a:solidFill>
                  <a:schemeClr val="bg1"/>
                </a:solidFill>
                <a:latin typeface="+mn-lt"/>
              </a:rPr>
              <a:t> </a:t>
            </a:r>
            <a:r>
              <a:rPr lang="en-US" altLang="en-US" sz="1800" dirty="0">
                <a:solidFill>
                  <a:schemeClr val="bg1"/>
                </a:solidFill>
                <a:latin typeface="+mn-lt"/>
              </a:rPr>
              <a:t>which provides IVUS </a:t>
            </a:r>
            <a:r>
              <a:rPr lang="en-US" altLang="en-US" sz="1800" dirty="0" smtClean="0">
                <a:solidFill>
                  <a:schemeClr val="bg1"/>
                </a:solidFill>
                <a:latin typeface="+mn-lt"/>
              </a:rPr>
              <a:t>Co-registration</a:t>
            </a:r>
            <a:r>
              <a:rPr lang="en-US" altLang="en-US" sz="1800" dirty="0">
                <a:solidFill>
                  <a:schemeClr val="bg1"/>
                </a:solidFill>
                <a:latin typeface="+mn-lt"/>
              </a:rPr>
              <a:t>, length measurement with a manual pullback and Angio+ image enhancement</a:t>
            </a: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Leadership</a:t>
            </a:r>
            <a:r>
              <a:rPr lang="en-US" altLang="en-US" sz="1800" b="0" dirty="0">
                <a:solidFill>
                  <a:schemeClr val="bg1"/>
                </a:solidFill>
                <a:latin typeface="+mn-lt"/>
              </a:rPr>
              <a:t>: </a:t>
            </a:r>
            <a:r>
              <a:rPr lang="en-US" altLang="en-US" sz="1800" b="0" dirty="0" smtClean="0">
                <a:solidFill>
                  <a:schemeClr val="bg1"/>
                </a:solidFill>
                <a:latin typeface="+mn-lt"/>
              </a:rPr>
              <a:t>Philips </a:t>
            </a:r>
            <a:r>
              <a:rPr lang="en-US" altLang="en-US" sz="1800" b="0" dirty="0">
                <a:solidFill>
                  <a:schemeClr val="bg1"/>
                </a:solidFill>
                <a:latin typeface="+mn-lt"/>
              </a:rPr>
              <a:t>is the leader in IVUS and </a:t>
            </a:r>
            <a:r>
              <a:rPr lang="en-US" altLang="en-US" sz="1800" b="0" dirty="0" smtClean="0">
                <a:solidFill>
                  <a:schemeClr val="bg1"/>
                </a:solidFill>
                <a:latin typeface="+mn-lt"/>
              </a:rPr>
              <a:t>FFR.</a:t>
            </a:r>
            <a:r>
              <a:rPr lang="en-US" altLang="en-US" sz="1800" b="0" baseline="30000" dirty="0" smtClean="0">
                <a:solidFill>
                  <a:schemeClr val="bg1"/>
                </a:solidFill>
                <a:latin typeface="+mn-lt"/>
              </a:rPr>
              <a:t>1</a:t>
            </a:r>
            <a:endParaRPr lang="en-US" altLang="en-US" sz="1800" b="0" dirty="0">
              <a:solidFill>
                <a:schemeClr val="bg1"/>
              </a:solidFill>
              <a:latin typeface="+mn-lt"/>
            </a:endParaRPr>
          </a:p>
          <a:p>
            <a:pPr eaLnBrk="1" hangingPunct="1">
              <a:buFont typeface="Wingdings" pitchFamily="2" charset="2"/>
              <a:buChar char="§"/>
            </a:pPr>
            <a:r>
              <a:rPr lang="en-US" altLang="en-US" sz="1800" dirty="0">
                <a:solidFill>
                  <a:schemeClr val="bg1"/>
                </a:solidFill>
                <a:latin typeface="+mn-lt"/>
              </a:rPr>
              <a:t>Experience and </a:t>
            </a:r>
            <a:r>
              <a:rPr lang="en-US" altLang="en-US" sz="1800" dirty="0" smtClean="0">
                <a:solidFill>
                  <a:schemeClr val="bg1"/>
                </a:solidFill>
                <a:latin typeface="+mn-lt"/>
              </a:rPr>
              <a:t>expertise</a:t>
            </a:r>
            <a:r>
              <a:rPr lang="en-US" altLang="en-US" sz="1800" dirty="0">
                <a:solidFill>
                  <a:schemeClr val="bg1"/>
                </a:solidFill>
                <a:latin typeface="+mn-lt"/>
              </a:rPr>
              <a:t>: </a:t>
            </a:r>
            <a:r>
              <a:rPr lang="en-US" altLang="en-US" sz="1800" b="0" dirty="0" smtClean="0">
                <a:solidFill>
                  <a:schemeClr val="bg1"/>
                </a:solidFill>
                <a:latin typeface="+mn-lt"/>
              </a:rPr>
              <a:t>Philips’</a:t>
            </a:r>
            <a:r>
              <a:rPr lang="en-US" altLang="ja-JP" sz="1800" b="0" dirty="0" smtClean="0">
                <a:solidFill>
                  <a:schemeClr val="bg1"/>
                </a:solidFill>
                <a:latin typeface="+mn-lt"/>
              </a:rPr>
              <a:t> sales force</a:t>
            </a: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endParaRPr lang="en-US" altLang="en-US" sz="1800" b="0" dirty="0" smtClean="0">
              <a:solidFill>
                <a:schemeClr val="bg1"/>
              </a:solidFill>
              <a:latin typeface="+mn-lt"/>
            </a:endParaRPr>
          </a:p>
          <a:p>
            <a:pPr eaLnBrk="1" hangingPunct="1">
              <a:buFont typeface="Wingdings" pitchFamily="2" charset="2"/>
              <a:buChar char="§"/>
            </a:pPr>
            <a:endParaRPr lang="en-US" altLang="en-US" sz="1800" b="0" dirty="0">
              <a:solidFill>
                <a:schemeClr val="bg1"/>
              </a:solidFill>
              <a:latin typeface="+mn-lt"/>
            </a:endParaRPr>
          </a:p>
          <a:p>
            <a:pPr eaLnBrk="1" hangingPunct="1">
              <a:buFont typeface="Wingdings" pitchFamily="2" charset="2"/>
              <a:buChar char="§"/>
            </a:pPr>
            <a:endParaRPr lang="en-US" altLang="en-US" sz="1800" b="0" dirty="0" smtClean="0">
              <a:solidFill>
                <a:schemeClr val="bg1"/>
              </a:solidFill>
              <a:latin typeface="+mn-lt"/>
            </a:endParaRPr>
          </a:p>
          <a:p>
            <a:pPr eaLnBrk="1" hangingPunct="1">
              <a:buFont typeface="Wingdings" pitchFamily="2" charset="2"/>
              <a:buChar char="§"/>
            </a:pPr>
            <a:endParaRPr lang="en-US" altLang="en-US" sz="1800" b="0" dirty="0">
              <a:solidFill>
                <a:schemeClr val="bg1"/>
              </a:solidFill>
              <a:latin typeface="+mn-lt"/>
            </a:endParaRPr>
          </a:p>
        </p:txBody>
      </p:sp>
      <p:sp>
        <p:nvSpPr>
          <p:cNvPr id="9" name="Slide Number Placeholder 4"/>
          <p:cNvSpPr>
            <a:spLocks noGrp="1"/>
          </p:cNvSpPr>
          <p:nvPr>
            <p:ph type="sldNum" sz="quarter" idx="4294967295"/>
          </p:nvPr>
        </p:nvSpPr>
        <p:spPr>
          <a:xfrm>
            <a:off x="8762435" y="6426607"/>
            <a:ext cx="266747" cy="227462"/>
          </a:xfrm>
          <a:prstGeom prst="rect">
            <a:avLst/>
          </a:prstGeom>
        </p:spPr>
        <p:txBody>
          <a:bodyPr/>
          <a:lstStyle/>
          <a:p>
            <a:r>
              <a:rPr lang="en-US" dirty="0" smtClean="0"/>
              <a:t>69</a:t>
            </a:r>
            <a:endParaRPr lang="en-US" sz="1200" dirty="0"/>
          </a:p>
        </p:txBody>
      </p:sp>
      <p:sp>
        <p:nvSpPr>
          <p:cNvPr id="2" name="Footer Placeholder 1"/>
          <p:cNvSpPr>
            <a:spLocks noGrp="1"/>
          </p:cNvSpPr>
          <p:nvPr>
            <p:ph type="ftr" sz="quarter" idx="11"/>
          </p:nvPr>
        </p:nvSpPr>
        <p:spPr/>
        <p:txBody>
          <a:bodyPr/>
          <a:lstStyle/>
          <a:p>
            <a:r>
              <a:rPr lang="en-US" smtClean="0">
                <a:solidFill>
                  <a:schemeClr val="tx1"/>
                </a:solidFill>
              </a:rPr>
              <a:t>D00018229/A Internal Use Only Not for Distribution</a:t>
            </a:r>
            <a:endParaRPr lang="en-US" dirty="0">
              <a:solidFill>
                <a:schemeClr val="tx1"/>
              </a:solidFill>
            </a:endParaRPr>
          </a:p>
        </p:txBody>
      </p:sp>
      <p:sp>
        <p:nvSpPr>
          <p:cNvPr id="7" name="TextBox 6"/>
          <p:cNvSpPr txBox="1"/>
          <p:nvPr/>
        </p:nvSpPr>
        <p:spPr>
          <a:xfrm>
            <a:off x="572705" y="6105236"/>
            <a:ext cx="8025444" cy="132750"/>
          </a:xfrm>
          <a:prstGeom prst="rect">
            <a:avLst/>
          </a:prstGeom>
        </p:spPr>
        <p:txBody>
          <a:bodyPr vert="horz" wrap="square" lIns="0" tIns="0" rIns="0" bIns="0" spcCol="432000" rtlCol="0">
            <a:noAutofit/>
          </a:bodyPr>
          <a:lstStyle/>
          <a:p>
            <a:r>
              <a:rPr lang="en-US" sz="1000" dirty="0" smtClean="0"/>
              <a:t>Philips is the US market share leader in IVUS based on MRG Maketrack data through Q3 2017 and internal sales data on file.  This </a:t>
            </a:r>
            <a:r>
              <a:rPr lang="en-US" sz="1000" dirty="0"/>
              <a:t>has been prepared for internal discussions only based on information we have available to us.</a:t>
            </a:r>
            <a:endParaRPr lang="en-US" sz="1000" dirty="0" smtClean="0"/>
          </a:p>
        </p:txBody>
      </p:sp>
    </p:spTree>
    <p:extLst>
      <p:ext uri="{BB962C8B-B14F-4D97-AF65-F5344CB8AC3E}">
        <p14:creationId xmlns:p14="http://schemas.microsoft.com/office/powerpoint/2010/main" val="32193516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1+#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Contraindications for use</a:t>
            </a:r>
            <a:endParaRPr lang="en-US" dirty="0"/>
          </a:p>
        </p:txBody>
      </p:sp>
      <p:sp>
        <p:nvSpPr>
          <p:cNvPr id="3" name="Text Placeholder 2"/>
          <p:cNvSpPr>
            <a:spLocks noGrp="1"/>
          </p:cNvSpPr>
          <p:nvPr>
            <p:ph type="body" sz="quarter" idx="13"/>
          </p:nvPr>
        </p:nvSpPr>
        <p:spPr/>
        <p:txBody>
          <a:bodyPr/>
          <a:lstStyle/>
          <a:p>
            <a:endParaRPr lang="en-US" dirty="0"/>
          </a:p>
          <a:p>
            <a:pPr marL="0" indent="0">
              <a:buNone/>
            </a:pPr>
            <a:r>
              <a:rPr lang="en-US" dirty="0"/>
              <a:t>The </a:t>
            </a:r>
            <a:r>
              <a:rPr lang="en-US" dirty="0" smtClean="0"/>
              <a:t>Visions </a:t>
            </a:r>
            <a:r>
              <a:rPr lang="en-US" dirty="0"/>
              <a:t>PV .014P </a:t>
            </a:r>
            <a:r>
              <a:rPr lang="en-US" dirty="0" smtClean="0"/>
              <a:t>digital </a:t>
            </a:r>
            <a:r>
              <a:rPr lang="en-US" dirty="0"/>
              <a:t>IVUS </a:t>
            </a:r>
            <a:r>
              <a:rPr lang="en-US" dirty="0" smtClean="0"/>
              <a:t>catheter </a:t>
            </a:r>
            <a:r>
              <a:rPr lang="en-US" dirty="0"/>
              <a:t>is generally contraindicated in situations presenting a reasonable probability of tissue or organ damage. This device is not currently indicated for use in cerebral vessels. </a:t>
            </a:r>
            <a:endParaRPr lang="en-US" dirty="0" smtClean="0"/>
          </a:p>
          <a:p>
            <a:pPr marL="0" indent="0">
              <a:buNone/>
            </a:pP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7</a:t>
            </a:fld>
            <a:endParaRPr lang="en-US" dirty="0"/>
          </a:p>
        </p:txBody>
      </p:sp>
      <p:sp>
        <p:nvSpPr>
          <p:cNvPr id="4" name="Footer Placeholder 3"/>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2896378868"/>
      </p:ext>
    </p:extLst>
  </p:cSld>
  <p:clrMapOvr>
    <a:masterClrMapping/>
  </p:clrMapOvr>
  <p:transition spd="med">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0190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Performance testing – increased </a:t>
            </a:r>
            <a:r>
              <a:rPr lang="en-US" dirty="0" err="1" smtClean="0"/>
              <a:t>pushability</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8</a:t>
            </a:fld>
            <a:endParaRPr lang="en-US" dirty="0"/>
          </a:p>
        </p:txBody>
      </p:sp>
      <p:sp>
        <p:nvSpPr>
          <p:cNvPr id="9" name="TextBox 8"/>
          <p:cNvSpPr txBox="1"/>
          <p:nvPr/>
        </p:nvSpPr>
        <p:spPr>
          <a:xfrm>
            <a:off x="2917370" y="2478508"/>
            <a:ext cx="1066801" cy="276999"/>
          </a:xfrm>
          <a:prstGeom prst="rect">
            <a:avLst/>
          </a:prstGeom>
          <a:noFill/>
        </p:spPr>
        <p:txBody>
          <a:bodyPr wrap="square" rtlCol="0">
            <a:spAutoFit/>
          </a:bodyPr>
          <a:lstStyle/>
          <a:p>
            <a:pPr algn="ctr"/>
            <a:r>
              <a:rPr lang="en-US" sz="1200" b="1" dirty="0" smtClean="0">
                <a:solidFill>
                  <a:schemeClr val="bg1"/>
                </a:solidFill>
              </a:rPr>
              <a:t>PV.018</a:t>
            </a:r>
            <a:endParaRPr lang="en-US" sz="1200" b="1" dirty="0">
              <a:solidFill>
                <a:schemeClr val="bg1"/>
              </a:solidFill>
            </a:endParaRPr>
          </a:p>
        </p:txBody>
      </p:sp>
      <p:sp>
        <p:nvSpPr>
          <p:cNvPr id="10" name="TextBox 9"/>
          <p:cNvSpPr txBox="1"/>
          <p:nvPr/>
        </p:nvSpPr>
        <p:spPr>
          <a:xfrm>
            <a:off x="3984171" y="2187210"/>
            <a:ext cx="1066800" cy="276999"/>
          </a:xfrm>
          <a:prstGeom prst="rect">
            <a:avLst/>
          </a:prstGeom>
          <a:noFill/>
        </p:spPr>
        <p:txBody>
          <a:bodyPr wrap="square" rtlCol="0">
            <a:spAutoFit/>
          </a:bodyPr>
          <a:lstStyle/>
          <a:p>
            <a:pPr algn="ctr"/>
            <a:r>
              <a:rPr lang="en-US" sz="1200" b="1" dirty="0" smtClean="0">
                <a:solidFill>
                  <a:schemeClr val="bg1"/>
                </a:solidFill>
              </a:rPr>
              <a:t>PV.014P RX</a:t>
            </a:r>
            <a:endParaRPr lang="en-US" sz="1200" b="1" dirty="0">
              <a:solidFill>
                <a:schemeClr val="bg1"/>
              </a:solidFill>
            </a:endParaRPr>
          </a:p>
        </p:txBody>
      </p:sp>
      <p:sp>
        <p:nvSpPr>
          <p:cNvPr id="11" name="TextBox 10"/>
          <p:cNvSpPr txBox="1"/>
          <p:nvPr/>
        </p:nvSpPr>
        <p:spPr>
          <a:xfrm>
            <a:off x="1817914" y="3166805"/>
            <a:ext cx="1143000" cy="276999"/>
          </a:xfrm>
          <a:prstGeom prst="rect">
            <a:avLst/>
          </a:prstGeom>
          <a:noFill/>
        </p:spPr>
        <p:txBody>
          <a:bodyPr wrap="square" rtlCol="0">
            <a:spAutoFit/>
          </a:bodyPr>
          <a:lstStyle/>
          <a:p>
            <a:pPr algn="ctr"/>
            <a:r>
              <a:rPr lang="en-US" sz="1200" b="1" dirty="0" smtClean="0">
                <a:solidFill>
                  <a:schemeClr val="bg1"/>
                </a:solidFill>
              </a:rPr>
              <a:t>EEP</a:t>
            </a:r>
            <a:endParaRPr lang="en-US" sz="1200" b="1" dirty="0">
              <a:solidFill>
                <a:schemeClr val="bg1"/>
              </a:solidFill>
            </a:endParaRPr>
          </a:p>
        </p:txBody>
      </p:sp>
      <p:sp>
        <p:nvSpPr>
          <p:cNvPr id="12" name="TextBox 11"/>
          <p:cNvSpPr txBox="1"/>
          <p:nvPr/>
        </p:nvSpPr>
        <p:spPr>
          <a:xfrm rot="20581138">
            <a:off x="2121092" y="4075744"/>
            <a:ext cx="3002232" cy="307777"/>
          </a:xfrm>
          <a:prstGeom prst="rect">
            <a:avLst/>
          </a:prstGeom>
          <a:noFill/>
        </p:spPr>
        <p:txBody>
          <a:bodyPr wrap="none" rtlCol="0">
            <a:spAutoFit/>
          </a:bodyPr>
          <a:lstStyle/>
          <a:p>
            <a:r>
              <a:rPr lang="en-US" sz="1400" b="1" dirty="0" smtClean="0">
                <a:solidFill>
                  <a:schemeClr val="bg1"/>
                </a:solidFill>
              </a:rPr>
              <a:t>PV .014P RX 50% stiffer than PV .014P</a:t>
            </a:r>
            <a:endParaRPr lang="en-US" sz="1400" b="1" dirty="0">
              <a:solidFill>
                <a:schemeClr val="bg1"/>
              </a:solidFill>
            </a:endParaRPr>
          </a:p>
        </p:txBody>
      </p:sp>
      <p:sp>
        <p:nvSpPr>
          <p:cNvPr id="13" name="TextBox 12"/>
          <p:cNvSpPr txBox="1"/>
          <p:nvPr/>
        </p:nvSpPr>
        <p:spPr>
          <a:xfrm>
            <a:off x="1083733" y="6165117"/>
            <a:ext cx="5334000" cy="400110"/>
          </a:xfrm>
          <a:prstGeom prst="rect">
            <a:avLst/>
          </a:prstGeom>
          <a:noFill/>
        </p:spPr>
        <p:txBody>
          <a:bodyPr wrap="square" rtlCol="0">
            <a:spAutoFit/>
          </a:bodyPr>
          <a:lstStyle/>
          <a:p>
            <a:r>
              <a:rPr lang="en-US" sz="1000" dirty="0" smtClean="0"/>
              <a:t>*N=15 Data on file at Philips Corporation.  </a:t>
            </a:r>
            <a:r>
              <a:rPr lang="en-US" sz="1000" dirty="0" err="1" smtClean="0"/>
              <a:t>Windchill</a:t>
            </a:r>
            <a:r>
              <a:rPr lang="en-US" sz="1000" dirty="0" smtClean="0"/>
              <a:t> Report #209-0205.08</a:t>
            </a:r>
          </a:p>
          <a:p>
            <a:pPr algn="ctr"/>
            <a:endParaRPr lang="en-US" sz="1000" dirty="0"/>
          </a:p>
        </p:txBody>
      </p:sp>
      <p:sp>
        <p:nvSpPr>
          <p:cNvPr id="14" name="TextBox 13"/>
          <p:cNvSpPr txBox="1"/>
          <p:nvPr/>
        </p:nvSpPr>
        <p:spPr>
          <a:xfrm>
            <a:off x="457200" y="5555792"/>
            <a:ext cx="8229600" cy="641933"/>
          </a:xfrm>
          <a:prstGeom prst="rect">
            <a:avLst/>
          </a:prstGeom>
          <a:noFill/>
          <a:ln>
            <a:noFill/>
          </a:ln>
        </p:spPr>
        <p:txBody>
          <a:bodyPr wrap="square" rtlCol="0">
            <a:noAutofit/>
          </a:bodyPr>
          <a:lstStyle/>
          <a:p>
            <a:pPr algn="just"/>
            <a:r>
              <a:rPr lang="en-US" sz="1600" dirty="0" smtClean="0"/>
              <a:t>When comparing the stiffness, the proximal stiffness of the PV .014P RX is </a:t>
            </a:r>
            <a:r>
              <a:rPr lang="en-US" sz="1600" b="1" dirty="0" smtClean="0"/>
              <a:t>55% stiffer than EEP and PV .014P</a:t>
            </a:r>
            <a:r>
              <a:rPr lang="en-US" sz="1600" dirty="0" smtClean="0"/>
              <a:t> and is </a:t>
            </a:r>
            <a:r>
              <a:rPr lang="en-US" sz="1600" b="1" dirty="0" smtClean="0"/>
              <a:t>statistically equivalent to that of PV .018</a:t>
            </a:r>
            <a:r>
              <a:rPr lang="en-US" sz="1600" dirty="0" smtClean="0"/>
              <a:t>.</a:t>
            </a:r>
          </a:p>
        </p:txBody>
      </p:sp>
      <p:graphicFrame>
        <p:nvGraphicFramePr>
          <p:cNvPr id="15" name="Content Placeholder 3"/>
          <p:cNvGraphicFramePr>
            <a:graphicFrameLocks/>
          </p:cNvGraphicFramePr>
          <p:nvPr>
            <p:extLst>
              <p:ext uri="{D42A27DB-BD31-4B8C-83A1-F6EECF244321}">
                <p14:modId xmlns:p14="http://schemas.microsoft.com/office/powerpoint/2010/main" val="872921218"/>
              </p:ext>
            </p:extLst>
          </p:nvPr>
        </p:nvGraphicFramePr>
        <p:xfrm>
          <a:off x="457200" y="1371600"/>
          <a:ext cx="8229600" cy="415131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rot="20581138">
            <a:off x="2596137" y="3947232"/>
            <a:ext cx="3112007" cy="307777"/>
          </a:xfrm>
          <a:prstGeom prst="rect">
            <a:avLst/>
          </a:prstGeom>
          <a:noFill/>
        </p:spPr>
        <p:txBody>
          <a:bodyPr wrap="square" rtlCol="0">
            <a:spAutoFit/>
          </a:bodyPr>
          <a:lstStyle/>
          <a:p>
            <a:r>
              <a:rPr lang="en-US" sz="1400" b="1" dirty="0" smtClean="0">
                <a:solidFill>
                  <a:schemeClr val="bg1"/>
                </a:solidFill>
              </a:rPr>
              <a:t>PV .014P RX 55% stiffer than PV .014P</a:t>
            </a:r>
            <a:endParaRPr lang="en-US" sz="1400" b="1" dirty="0">
              <a:solidFill>
                <a:schemeClr val="bg1"/>
              </a:solidFill>
            </a:endParaRPr>
          </a:p>
        </p:txBody>
      </p:sp>
      <p:sp>
        <p:nvSpPr>
          <p:cNvPr id="17" name="TextBox 16"/>
          <p:cNvSpPr txBox="1"/>
          <p:nvPr/>
        </p:nvSpPr>
        <p:spPr>
          <a:xfrm>
            <a:off x="2122716" y="3083425"/>
            <a:ext cx="1143000" cy="523220"/>
          </a:xfrm>
          <a:prstGeom prst="rect">
            <a:avLst/>
          </a:prstGeom>
          <a:noFill/>
        </p:spPr>
        <p:txBody>
          <a:bodyPr wrap="square" rtlCol="0">
            <a:spAutoFit/>
          </a:bodyPr>
          <a:lstStyle/>
          <a:p>
            <a:pPr algn="ctr"/>
            <a:r>
              <a:rPr lang="en-US" sz="1400" b="1" dirty="0" smtClean="0">
                <a:solidFill>
                  <a:schemeClr val="bg1"/>
                </a:solidFill>
              </a:rPr>
              <a:t>EEP and </a:t>
            </a:r>
          </a:p>
          <a:p>
            <a:pPr algn="ctr"/>
            <a:r>
              <a:rPr lang="en-US" sz="1400" b="1" dirty="0" smtClean="0">
                <a:solidFill>
                  <a:schemeClr val="bg1"/>
                </a:solidFill>
              </a:rPr>
              <a:t>PV .014P</a:t>
            </a:r>
            <a:endParaRPr lang="en-US" sz="1400" b="1" dirty="0">
              <a:solidFill>
                <a:schemeClr val="bg1"/>
              </a:solidFill>
            </a:endParaRPr>
          </a:p>
        </p:txBody>
      </p:sp>
      <p:sp>
        <p:nvSpPr>
          <p:cNvPr id="18" name="TextBox 17"/>
          <p:cNvSpPr txBox="1"/>
          <p:nvPr/>
        </p:nvSpPr>
        <p:spPr>
          <a:xfrm>
            <a:off x="3505199" y="1996849"/>
            <a:ext cx="1066801" cy="307777"/>
          </a:xfrm>
          <a:prstGeom prst="rect">
            <a:avLst/>
          </a:prstGeom>
          <a:noFill/>
        </p:spPr>
        <p:txBody>
          <a:bodyPr wrap="square" rtlCol="0">
            <a:spAutoFit/>
          </a:bodyPr>
          <a:lstStyle/>
          <a:p>
            <a:pPr algn="ctr"/>
            <a:r>
              <a:rPr lang="en-US" sz="1400" b="1" dirty="0" smtClean="0">
                <a:solidFill>
                  <a:schemeClr val="bg1"/>
                </a:solidFill>
              </a:rPr>
              <a:t>PV .018</a:t>
            </a:r>
            <a:endParaRPr lang="en-US" sz="1400" b="1" dirty="0">
              <a:solidFill>
                <a:schemeClr val="bg1"/>
              </a:solidFill>
            </a:endParaRPr>
          </a:p>
        </p:txBody>
      </p:sp>
      <p:sp>
        <p:nvSpPr>
          <p:cNvPr id="19" name="TextBox 18"/>
          <p:cNvSpPr txBox="1"/>
          <p:nvPr/>
        </p:nvSpPr>
        <p:spPr>
          <a:xfrm>
            <a:off x="4822498" y="1996848"/>
            <a:ext cx="1066800" cy="523220"/>
          </a:xfrm>
          <a:prstGeom prst="rect">
            <a:avLst/>
          </a:prstGeom>
          <a:noFill/>
        </p:spPr>
        <p:txBody>
          <a:bodyPr wrap="square" rtlCol="0">
            <a:spAutoFit/>
          </a:bodyPr>
          <a:lstStyle/>
          <a:p>
            <a:pPr algn="ctr"/>
            <a:r>
              <a:rPr lang="en-US" sz="1400" b="1" dirty="0" smtClean="0">
                <a:solidFill>
                  <a:schemeClr val="bg1"/>
                </a:solidFill>
              </a:rPr>
              <a:t>PV .014P RX</a:t>
            </a:r>
            <a:endParaRPr lang="en-US" sz="1400" b="1" dirty="0">
              <a:solidFill>
                <a:schemeClr val="bg1"/>
              </a:solidFill>
            </a:endParaRPr>
          </a:p>
        </p:txBody>
      </p:sp>
      <p:sp>
        <p:nvSpPr>
          <p:cNvPr id="3" name="Footer Placeholder 2"/>
          <p:cNvSpPr>
            <a:spLocks noGrp="1"/>
          </p:cNvSpPr>
          <p:nvPr>
            <p:ph type="ftr" sz="quarter" idx="3"/>
          </p:nvPr>
        </p:nvSpPr>
        <p:spPr/>
        <p:txBody>
          <a:bodyPr/>
          <a:lstStyle/>
          <a:p>
            <a:pPr algn="ctr"/>
            <a:r>
              <a:rPr lang="en-US" sz="1000" smtClean="0"/>
              <a:t>D00018229/A Internal Use Only Not for Distribution</a:t>
            </a:r>
            <a:endParaRPr lang="en-US" sz="1000" dirty="0"/>
          </a:p>
        </p:txBody>
      </p:sp>
    </p:spTree>
    <p:extLst>
      <p:ext uri="{BB962C8B-B14F-4D97-AF65-F5344CB8AC3E}">
        <p14:creationId xmlns:p14="http://schemas.microsoft.com/office/powerpoint/2010/main" val="176250011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Visions PV .014P RX:  </a:t>
            </a:r>
          </a:p>
          <a:p>
            <a:r>
              <a:rPr lang="en-US" dirty="0"/>
              <a:t>t</a:t>
            </a:r>
            <a:r>
              <a:rPr lang="en-US" dirty="0" smtClean="0"/>
              <a:t>echnical overview</a:t>
            </a:r>
            <a:endParaRPr lang="en-US" dirty="0"/>
          </a:p>
        </p:txBody>
      </p:sp>
      <p:sp>
        <p:nvSpPr>
          <p:cNvPr id="5" name="Slide Number Placeholder 4"/>
          <p:cNvSpPr>
            <a:spLocks noGrp="1"/>
          </p:cNvSpPr>
          <p:nvPr>
            <p:ph type="sldNum" sz="quarter" idx="4294967295"/>
          </p:nvPr>
        </p:nvSpPr>
        <p:spPr>
          <a:xfrm>
            <a:off x="8570259" y="6385388"/>
            <a:ext cx="266700" cy="282112"/>
          </a:xfrm>
        </p:spPr>
        <p:txBody>
          <a:bodyPr/>
          <a:lstStyle/>
          <a:p>
            <a:fld id="{793332C0-45F3-49F7-8962-3AD7701CBA4A}" type="slidenum">
              <a:rPr lang="en-US" smtClean="0"/>
              <a:pPr/>
              <a:t>9</a:t>
            </a:fld>
            <a:endParaRPr lang="en-US" dirty="0"/>
          </a:p>
        </p:txBody>
      </p:sp>
      <p:sp>
        <p:nvSpPr>
          <p:cNvPr id="8" name="Footer Placeholder 1"/>
          <p:cNvSpPr txBox="1">
            <a:spLocks/>
          </p:cNvSpPr>
          <p:nvPr/>
        </p:nvSpPr>
        <p:spPr>
          <a:xfrm>
            <a:off x="2621824" y="6385388"/>
            <a:ext cx="3215824" cy="14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D000182229/A Internal Use Only Not for Distribution</a:t>
            </a:r>
            <a:endParaRPr lang="en-US" sz="1000" dirty="0"/>
          </a:p>
        </p:txBody>
      </p:sp>
    </p:spTree>
    <p:extLst>
      <p:ext uri="{BB962C8B-B14F-4D97-AF65-F5344CB8AC3E}">
        <p14:creationId xmlns:p14="http://schemas.microsoft.com/office/powerpoint/2010/main" val="2791438519"/>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8.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5.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2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ESLIDE01"/>
  <p:tag name="COLORSETGROUPCLASSNAME" val="ColorSetGroupLight"/>
  <p:tag name="FONTSETGROUPCLASSNAME" val="FontSetGroup1"/>
  <p:tag name="SHAPECLASSNAME" val="PhilipsShieldWihte"/>
  <p:tag name="SHAPECLASSFILE" val="PHSHIELDWIHTE2013$C.emf"/>
  <p:tag name="SHAPECLASSPROTECTIONTYPE" val="31"/>
</p:tagLst>
</file>

<file path=ppt/tags/tag2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heme/theme1.xml><?xml version="1.0" encoding="utf-8"?>
<a:theme xmlns:a="http://schemas.openxmlformats.org/drawingml/2006/main" name="philips_presentation_template_aug14">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spcCol="432000" rtlCol="0">
        <a:noAutofit/>
      </a:bodyPr>
      <a:lstStyle>
        <a:defPPr>
          <a:defRPr dirty="0" err="1" smtClean="0"/>
        </a:defPPr>
      </a:lstStyle>
    </a:txDef>
  </a:objectDefaults>
  <a:extraClrSchemeLst/>
  <a:extLst>
    <a:ext uri="{05A4C25C-085E-4340-85A3-A5531E510DB2}">
      <thm15:themeFamily xmlns:thm15="http://schemas.microsoft.com/office/thememl/2012/main" name="brief for presentations  template_150315.pptx" id="{8CF733B0-5436-4844-9EAD-D210BCEC346A}" vid="{D8DE258D-ECEF-4F2D-B3A3-86873FDE5D41}"/>
    </a:ext>
  </a:extLst>
</a:theme>
</file>

<file path=ppt/theme/theme2.xml><?xml version="1.0" encoding="utf-8"?>
<a:theme xmlns:a="http://schemas.openxmlformats.org/drawingml/2006/main" name="Office Theme">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C1CFB5279A54787F4AF72A10FC97D" ma:contentTypeVersion="2" ma:contentTypeDescription="Create a new document." ma:contentTypeScope="" ma:versionID="42e1762b9be93c5dbf4def020380e876">
  <xsd:schema xmlns:xsd="http://www.w3.org/2001/XMLSchema" xmlns:xs="http://www.w3.org/2001/XMLSchema" xmlns:p="http://schemas.microsoft.com/office/2006/metadata/properties" xmlns:ns2="http://schemas.microsoft.com/sharepoint/v4" xmlns:ns3="31f2c409-a20e-4647-86f4-f2e4866e56d5" targetNamespace="http://schemas.microsoft.com/office/2006/metadata/properties" ma:root="true" ma:fieldsID="02fde8e362270664aea51cd0e143e2b4" ns2:_="" ns3:_="">
    <xsd:import namespace="http://schemas.microsoft.com/sharepoint/v4"/>
    <xsd:import namespace="31f2c409-a20e-4647-86f4-f2e4866e56d5"/>
    <xsd:element name="properties">
      <xsd:complexType>
        <xsd:sequence>
          <xsd:element name="documentManagement">
            <xsd:complexType>
              <xsd:all>
                <xsd:element ref="ns2:IconOverlay"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f2c409-a20e-4647-86f4-f2e4866e56d5"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31f2c409-a20e-4647-86f4-f2e4866e56d5" xsi:nil="true"/>
  </documentManagement>
</p:properties>
</file>

<file path=customXml/itemProps1.xml><?xml version="1.0" encoding="utf-8"?>
<ds:datastoreItem xmlns:ds="http://schemas.openxmlformats.org/officeDocument/2006/customXml" ds:itemID="{4B9B085A-4733-4DB9-BE2F-BEC681E91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31f2c409-a20e-4647-86f4-f2e4866e5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0C2ACB-0B60-48C1-BB67-BD8FC970BE90}">
  <ds:schemaRefs>
    <ds:schemaRef ds:uri="http://schemas.microsoft.com/sharepoint/v3/contenttype/forms"/>
  </ds:schemaRefs>
</ds:datastoreItem>
</file>

<file path=customXml/itemProps3.xml><?xml version="1.0" encoding="utf-8"?>
<ds:datastoreItem xmlns:ds="http://schemas.openxmlformats.org/officeDocument/2006/customXml" ds:itemID="{6C9CF44D-224C-4943-A134-D5DB0E2BD40F}">
  <ds:schemaRefs>
    <ds:schemaRef ds:uri="http://schemas.microsoft.com/office/2006/documentManagement/types"/>
    <ds:schemaRef ds:uri="http://schemas.microsoft.com/sharepoint/v4"/>
    <ds:schemaRef ds:uri="http://schemas.openxmlformats.org/package/2006/metadata/core-properties"/>
    <ds:schemaRef ds:uri="http://purl.org/dc/elements/1.1/"/>
    <ds:schemaRef ds:uri="http://www.w3.org/XML/1998/namespace"/>
    <ds:schemaRef ds:uri="http://schemas.microsoft.com/office/infopath/2007/PartnerControls"/>
    <ds:schemaRef ds:uri="31f2c409-a20e-4647-86f4-f2e4866e56d5"/>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Onscreen;1033;Pos1;Date1;Presentation Onscreen</Template>
  <TotalTime>0</TotalTime>
  <Words>3845</Words>
  <Application>Microsoft Office PowerPoint</Application>
  <PresentationFormat>On-screen Show (4:3)</PresentationFormat>
  <Paragraphs>817</Paragraphs>
  <Slides>70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ＭＳ Ｐゴシック</vt:lpstr>
      <vt:lpstr>ＭＳ Ｐゴシック</vt:lpstr>
      <vt:lpstr>Arial</vt:lpstr>
      <vt:lpstr>Calibri</vt:lpstr>
      <vt:lpstr>Century Gothic</vt:lpstr>
      <vt:lpstr>Times New Roman</vt:lpstr>
      <vt:lpstr>Wingdings</vt:lpstr>
      <vt:lpstr>philips_presentation_template_aug14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OptiCross 18 catheter diagram</vt:lpstr>
      <vt:lpstr>OptiCross animation</vt:lpstr>
      <vt:lpstr>PowerPoint Presentation</vt:lpstr>
      <vt:lpstr>PowerPoint Presentation</vt:lpstr>
      <vt:lpstr>PowerPoint Presentation</vt:lpstr>
      <vt:lpstr>Why Philips vs. Boston Scientific</vt:lpstr>
      <vt:lpstr>Why Philips vs. Boston Scientific</vt:lpstr>
      <vt:lpstr>PowerPoint Presentation</vt:lpstr>
      <vt:lpstr>PowerPoint Presentation</vt:lpstr>
      <vt:lpstr>PowerPoint Presentation</vt:lpstr>
      <vt:lpstr>PowerPoint Presentation</vt:lpstr>
      <vt:lpstr>PowerPoint Presentation</vt:lpstr>
      <vt:lpstr>Kodama catheter diagram</vt:lpstr>
      <vt:lpstr>Kodama images</vt:lpstr>
      <vt:lpstr>PowerPoint Presentation</vt:lpstr>
      <vt:lpstr>Why Philips vs. Acist/Medtronic</vt:lpstr>
      <vt:lpstr>Why Philips vs. Acist/Medtronic</vt:lpstr>
      <vt:lpstr>PowerPoint Presentation</vt:lpstr>
      <vt:lpstr>PowerPoint Presentation</vt:lpstr>
      <vt:lpstr>PowerPoint Presentation</vt:lpstr>
      <vt:lpstr>PowerPoint Presentation</vt:lpstr>
      <vt:lpstr>PowerPoint Presentation</vt:lpstr>
      <vt:lpstr>Why Philips vs. Abbott/St. Jude</vt:lpstr>
      <vt:lpstr>Why Philips vs. Abbott/St. Jude</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6.4 - 1.1</dc:description>
  <cp:lastModifiedBy>Lucia, Robin</cp:lastModifiedBy>
  <cp:revision>408</cp:revision>
  <dcterms:created xsi:type="dcterms:W3CDTF">2015-11-11T18:34:06Z</dcterms:created>
  <dcterms:modified xsi:type="dcterms:W3CDTF">2017-11-09T21:40:26Z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y fmtid="{D5CDD505-2E9C-101B-9397-08002B2CF9AE}" pid="4" name="WizKit Template Design">
    <vt:lpwstr>Presentation</vt:lpwstr>
  </property>
  <property fmtid="{D5CDD505-2E9C-101B-9397-08002B2CF9AE}" pid="5" name="ContentTypeId">
    <vt:lpwstr>0x010100691C1CFB5279A54787F4AF72A10FC97D</vt:lpwstr>
  </property>
</Properties>
</file>