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0" r:id="rId2"/>
    <p:sldId id="271" r:id="rId3"/>
    <p:sldId id="274" r:id="rId4"/>
    <p:sldId id="275" r:id="rId5"/>
    <p:sldId id="272" r:id="rId6"/>
    <p:sldId id="273" r:id="rId7"/>
    <p:sldId id="257" r:id="rId8"/>
    <p:sldId id="258" r:id="rId9"/>
    <p:sldId id="262" r:id="rId10"/>
    <p:sldId id="263" r:id="rId11"/>
    <p:sldId id="266" r:id="rId12"/>
    <p:sldId id="267" r:id="rId13"/>
    <p:sldId id="264" r:id="rId14"/>
    <p:sldId id="265" r:id="rId15"/>
    <p:sldId id="259" r:id="rId16"/>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autoAdjust="0"/>
    <p:restoredTop sz="94628" autoAdjust="0"/>
  </p:normalViewPr>
  <p:slideViewPr>
    <p:cSldViewPr>
      <p:cViewPr varScale="1">
        <p:scale>
          <a:sx n="54" d="100"/>
          <a:sy n="54" d="100"/>
        </p:scale>
        <p:origin x="-2070" y="-90"/>
      </p:cViewPr>
      <p:guideLst>
        <p:guide orient="horz" pos="3168"/>
        <p:guide pos="2448"/>
      </p:guideLst>
    </p:cSldViewPr>
  </p:slideViewPr>
  <p:notesTextViewPr>
    <p:cViewPr>
      <p:scale>
        <a:sx n="1" d="1"/>
        <a:sy n="1" d="1"/>
      </p:scale>
      <p:origin x="0" y="0"/>
    </p:cViewPr>
  </p:notesTextViewPr>
  <p:sorterViewPr>
    <p:cViewPr>
      <p:scale>
        <a:sx n="130" d="100"/>
        <a:sy n="13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3" Type="http://schemas.openxmlformats.org/officeDocument/2006/relationships/slide" Target="../slides/slide7.xml"/><Relationship Id="rId7" Type="http://schemas.openxmlformats.org/officeDocument/2006/relationships/slide" Target="../slides/slide15.xml"/><Relationship Id="rId2" Type="http://schemas.openxmlformats.org/officeDocument/2006/relationships/slide" Target="../slides/slide5.xml"/><Relationship Id="rId1" Type="http://schemas.openxmlformats.org/officeDocument/2006/relationships/slide" Target="../slides/slide3.xml"/><Relationship Id="rId6" Type="http://schemas.openxmlformats.org/officeDocument/2006/relationships/slide" Target="../slides/slide13.xml"/><Relationship Id="rId5" Type="http://schemas.openxmlformats.org/officeDocument/2006/relationships/slide" Target="../slides/slide11.xml"/><Relationship Id="rId4" Type="http://schemas.openxmlformats.org/officeDocument/2006/relationships/slide" Target="../slides/slide9.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EB863F-23F8-43E8-93BA-F2E37BD8961C}" type="doc">
      <dgm:prSet loTypeId="urn:microsoft.com/office/officeart/2005/8/layout/vList2" loCatId="list" qsTypeId="urn:microsoft.com/office/officeart/2005/8/quickstyle/simple5" qsCatId="simple" csTypeId="urn:microsoft.com/office/officeart/2005/8/colors/accent3_2" csCatId="accent3"/>
      <dgm:spPr/>
      <dgm:t>
        <a:bodyPr/>
        <a:lstStyle/>
        <a:p>
          <a:endParaRPr lang="en-US"/>
        </a:p>
      </dgm:t>
    </dgm:pt>
    <dgm:pt modelId="{F42DC503-A491-4A6A-B049-0B92A31BAAA7}">
      <dgm:prSet/>
      <dgm:spPr/>
      <dgm:t>
        <a:bodyPr/>
        <a:lstStyle/>
        <a:p>
          <a:pPr rtl="0"/>
          <a:r>
            <a:rPr lang="en-US" b="1" dirty="0" smtClean="0">
              <a:hlinkClick xmlns:r="http://schemas.openxmlformats.org/officeDocument/2006/relationships" r:id="rId1" action="ppaction://hlinksldjump"/>
            </a:rPr>
            <a:t>Adult Interventional Cardiology </a:t>
          </a:r>
          <a:endParaRPr lang="en-US" dirty="0"/>
        </a:p>
      </dgm:t>
    </dgm:pt>
    <dgm:pt modelId="{E5F819BB-0681-4DC4-B440-3832A5F8B6BD}" type="parTrans" cxnId="{868C77B1-A93C-4235-B762-C097256E244F}">
      <dgm:prSet/>
      <dgm:spPr/>
      <dgm:t>
        <a:bodyPr/>
        <a:lstStyle/>
        <a:p>
          <a:endParaRPr lang="en-US"/>
        </a:p>
      </dgm:t>
    </dgm:pt>
    <dgm:pt modelId="{CF27FA2C-BD4F-4FD7-B98B-4CEEB27C33A5}" type="sibTrans" cxnId="{868C77B1-A93C-4235-B762-C097256E244F}">
      <dgm:prSet/>
      <dgm:spPr/>
      <dgm:t>
        <a:bodyPr/>
        <a:lstStyle/>
        <a:p>
          <a:endParaRPr lang="en-US"/>
        </a:p>
      </dgm:t>
    </dgm:pt>
    <dgm:pt modelId="{B4B61A45-8038-43B7-8E62-1C53F290F3F2}">
      <dgm:prSet/>
      <dgm:spPr/>
      <dgm:t>
        <a:bodyPr/>
        <a:lstStyle/>
        <a:p>
          <a:pPr rtl="0"/>
          <a:r>
            <a:rPr lang="en-US" b="1" dirty="0" smtClean="0">
              <a:hlinkClick xmlns:r="http://schemas.openxmlformats.org/officeDocument/2006/relationships" r:id="rId2" action="ppaction://hlinksldjump"/>
            </a:rPr>
            <a:t>Electrophysiology</a:t>
          </a:r>
          <a:r>
            <a:rPr lang="en-US" b="1" dirty="0" smtClean="0"/>
            <a:t> </a:t>
          </a:r>
          <a:endParaRPr lang="en-US" dirty="0"/>
        </a:p>
      </dgm:t>
    </dgm:pt>
    <dgm:pt modelId="{793B234F-3CBD-4E9A-8463-7891E50AD261}" type="parTrans" cxnId="{2AB0F478-975B-4B62-83DD-3E52573FC9B6}">
      <dgm:prSet/>
      <dgm:spPr/>
      <dgm:t>
        <a:bodyPr/>
        <a:lstStyle/>
        <a:p>
          <a:endParaRPr lang="en-US"/>
        </a:p>
      </dgm:t>
    </dgm:pt>
    <dgm:pt modelId="{7841B6CE-4918-4DF2-84FA-62452AFC2C0D}" type="sibTrans" cxnId="{2AB0F478-975B-4B62-83DD-3E52573FC9B6}">
      <dgm:prSet/>
      <dgm:spPr/>
      <dgm:t>
        <a:bodyPr/>
        <a:lstStyle/>
        <a:p>
          <a:endParaRPr lang="en-US"/>
        </a:p>
      </dgm:t>
    </dgm:pt>
    <dgm:pt modelId="{EE99DEB9-A8B1-4A46-AC17-0B228754EEBC}">
      <dgm:prSet/>
      <dgm:spPr/>
      <dgm:t>
        <a:bodyPr/>
        <a:lstStyle/>
        <a:p>
          <a:pPr rtl="0"/>
          <a:r>
            <a:rPr lang="en-US" b="1" dirty="0" smtClean="0">
              <a:hlinkClick xmlns:r="http://schemas.openxmlformats.org/officeDocument/2006/relationships" r:id="rId3" action="ppaction://hlinksldjump"/>
            </a:rPr>
            <a:t>Hybrid Surgery </a:t>
          </a:r>
          <a:endParaRPr lang="en-US" dirty="0"/>
        </a:p>
      </dgm:t>
    </dgm:pt>
    <dgm:pt modelId="{24C697CA-32A8-4906-B009-5461F42FE495}" type="parTrans" cxnId="{8E0C0CE1-7720-4E2D-B65D-CB319BDB986F}">
      <dgm:prSet/>
      <dgm:spPr/>
      <dgm:t>
        <a:bodyPr/>
        <a:lstStyle/>
        <a:p>
          <a:endParaRPr lang="en-US"/>
        </a:p>
      </dgm:t>
    </dgm:pt>
    <dgm:pt modelId="{EDDC3BB0-E939-449D-9E48-701065FADD27}" type="sibTrans" cxnId="{8E0C0CE1-7720-4E2D-B65D-CB319BDB986F}">
      <dgm:prSet/>
      <dgm:spPr/>
      <dgm:t>
        <a:bodyPr/>
        <a:lstStyle/>
        <a:p>
          <a:endParaRPr lang="en-US"/>
        </a:p>
      </dgm:t>
    </dgm:pt>
    <dgm:pt modelId="{7516DF55-C1FA-4DFF-866F-63F10A573DB5}">
      <dgm:prSet/>
      <dgm:spPr/>
      <dgm:t>
        <a:bodyPr/>
        <a:lstStyle/>
        <a:p>
          <a:pPr rtl="0"/>
          <a:r>
            <a:rPr lang="en-US" b="1" dirty="0" smtClean="0">
              <a:hlinkClick xmlns:r="http://schemas.openxmlformats.org/officeDocument/2006/relationships" r:id="rId4" action="ppaction://hlinksldjump"/>
            </a:rPr>
            <a:t>Interventional Neurology </a:t>
          </a:r>
          <a:endParaRPr lang="en-US" dirty="0"/>
        </a:p>
      </dgm:t>
    </dgm:pt>
    <dgm:pt modelId="{2AA5E5F7-933E-48A8-98F0-2F9DA36442AD}" type="parTrans" cxnId="{A20CA428-CDF7-4C58-9457-2F376C57C80B}">
      <dgm:prSet/>
      <dgm:spPr/>
      <dgm:t>
        <a:bodyPr/>
        <a:lstStyle/>
        <a:p>
          <a:endParaRPr lang="en-US"/>
        </a:p>
      </dgm:t>
    </dgm:pt>
    <dgm:pt modelId="{2DE58A53-8175-41B4-8B74-345059153E38}" type="sibTrans" cxnId="{A20CA428-CDF7-4C58-9457-2F376C57C80B}">
      <dgm:prSet/>
      <dgm:spPr/>
      <dgm:t>
        <a:bodyPr/>
        <a:lstStyle/>
        <a:p>
          <a:endParaRPr lang="en-US"/>
        </a:p>
      </dgm:t>
    </dgm:pt>
    <dgm:pt modelId="{BFD643AC-5CA1-4821-BFB7-7A21A60EB2E7}">
      <dgm:prSet/>
      <dgm:spPr/>
      <dgm:t>
        <a:bodyPr/>
        <a:lstStyle/>
        <a:p>
          <a:pPr rtl="0"/>
          <a:r>
            <a:rPr lang="en-US" b="1" dirty="0" smtClean="0">
              <a:hlinkClick xmlns:r="http://schemas.openxmlformats.org/officeDocument/2006/relationships" r:id="rId5" action="ppaction://hlinksldjump"/>
            </a:rPr>
            <a:t>Interventional Pediatrics</a:t>
          </a:r>
          <a:endParaRPr lang="en-US" dirty="0"/>
        </a:p>
      </dgm:t>
    </dgm:pt>
    <dgm:pt modelId="{3FC6895A-F90E-43B7-985E-FFA8E3AC00A6}" type="parTrans" cxnId="{F32ED528-EF82-4852-9524-ADA65A50C20D}">
      <dgm:prSet/>
      <dgm:spPr/>
      <dgm:t>
        <a:bodyPr/>
        <a:lstStyle/>
        <a:p>
          <a:endParaRPr lang="en-US"/>
        </a:p>
      </dgm:t>
    </dgm:pt>
    <dgm:pt modelId="{0DB25D2A-308C-499D-AE4E-0295D6EFE677}" type="sibTrans" cxnId="{F32ED528-EF82-4852-9524-ADA65A50C20D}">
      <dgm:prSet/>
      <dgm:spPr/>
      <dgm:t>
        <a:bodyPr/>
        <a:lstStyle/>
        <a:p>
          <a:endParaRPr lang="en-US"/>
        </a:p>
      </dgm:t>
    </dgm:pt>
    <dgm:pt modelId="{DB0F2582-12EF-4F0B-9190-6377465075F9}">
      <dgm:prSet/>
      <dgm:spPr/>
      <dgm:t>
        <a:bodyPr/>
        <a:lstStyle/>
        <a:p>
          <a:pPr rtl="0"/>
          <a:r>
            <a:rPr lang="en-US" b="1" dirty="0" smtClean="0">
              <a:hlinkClick xmlns:r="http://schemas.openxmlformats.org/officeDocument/2006/relationships" r:id="rId6" action="ppaction://hlinksldjump"/>
            </a:rPr>
            <a:t>Interventional Radiology</a:t>
          </a:r>
          <a:endParaRPr lang="en-US" dirty="0"/>
        </a:p>
      </dgm:t>
    </dgm:pt>
    <dgm:pt modelId="{55B2CD47-C752-49D6-8A20-0B326656E4BB}" type="parTrans" cxnId="{E455BEC5-ABCE-4D65-9338-D223753E2D86}">
      <dgm:prSet/>
      <dgm:spPr/>
      <dgm:t>
        <a:bodyPr/>
        <a:lstStyle/>
        <a:p>
          <a:endParaRPr lang="en-US"/>
        </a:p>
      </dgm:t>
    </dgm:pt>
    <dgm:pt modelId="{41DE3DCB-3B80-407A-AE70-6C421F078D3F}" type="sibTrans" cxnId="{E455BEC5-ABCE-4D65-9338-D223753E2D86}">
      <dgm:prSet/>
      <dgm:spPr/>
      <dgm:t>
        <a:bodyPr/>
        <a:lstStyle/>
        <a:p>
          <a:endParaRPr lang="en-US"/>
        </a:p>
      </dgm:t>
    </dgm:pt>
    <dgm:pt modelId="{FAB8D50C-41C7-4DE0-99EA-FB701E68443E}">
      <dgm:prSet/>
      <dgm:spPr/>
      <dgm:t>
        <a:bodyPr/>
        <a:lstStyle/>
        <a:p>
          <a:pPr rtl="0"/>
          <a:r>
            <a:rPr lang="en-US" b="1" dirty="0" smtClean="0">
              <a:hlinkClick xmlns:r="http://schemas.openxmlformats.org/officeDocument/2006/relationships" r:id="rId7" action="ppaction://hlinksldjump"/>
            </a:rPr>
            <a:t>SmartPath Upgrades </a:t>
          </a:r>
          <a:endParaRPr lang="en-US" dirty="0"/>
        </a:p>
      </dgm:t>
    </dgm:pt>
    <dgm:pt modelId="{8F2A1582-B80A-43E7-AE2B-B004C8E189EE}" type="parTrans" cxnId="{77C51BAD-0B4F-47A0-8235-6F798D8D64D7}">
      <dgm:prSet/>
      <dgm:spPr/>
      <dgm:t>
        <a:bodyPr/>
        <a:lstStyle/>
        <a:p>
          <a:endParaRPr lang="en-US"/>
        </a:p>
      </dgm:t>
    </dgm:pt>
    <dgm:pt modelId="{D7FAE6C0-EE04-488A-B9EC-79E78BB6F404}" type="sibTrans" cxnId="{77C51BAD-0B4F-47A0-8235-6F798D8D64D7}">
      <dgm:prSet/>
      <dgm:spPr/>
      <dgm:t>
        <a:bodyPr/>
        <a:lstStyle/>
        <a:p>
          <a:endParaRPr lang="en-US"/>
        </a:p>
      </dgm:t>
    </dgm:pt>
    <dgm:pt modelId="{5386F7E0-DFC1-4956-B794-81F55315104B}" type="pres">
      <dgm:prSet presAssocID="{44EB863F-23F8-43E8-93BA-F2E37BD8961C}" presName="linear" presStyleCnt="0">
        <dgm:presLayoutVars>
          <dgm:animLvl val="lvl"/>
          <dgm:resizeHandles val="exact"/>
        </dgm:presLayoutVars>
      </dgm:prSet>
      <dgm:spPr/>
    </dgm:pt>
    <dgm:pt modelId="{ECE9AE56-0802-4296-B3DD-6CDFA4020E2A}" type="pres">
      <dgm:prSet presAssocID="{F42DC503-A491-4A6A-B049-0B92A31BAAA7}" presName="parentText" presStyleLbl="node1" presStyleIdx="0" presStyleCnt="7">
        <dgm:presLayoutVars>
          <dgm:chMax val="0"/>
          <dgm:bulletEnabled val="1"/>
        </dgm:presLayoutVars>
      </dgm:prSet>
      <dgm:spPr/>
    </dgm:pt>
    <dgm:pt modelId="{78766E63-2B14-46F2-B42B-09D913A0BE87}" type="pres">
      <dgm:prSet presAssocID="{CF27FA2C-BD4F-4FD7-B98B-4CEEB27C33A5}" presName="spacer" presStyleCnt="0"/>
      <dgm:spPr/>
    </dgm:pt>
    <dgm:pt modelId="{88B004E5-BF1A-4F4B-BD5F-2B898167FF3E}" type="pres">
      <dgm:prSet presAssocID="{B4B61A45-8038-43B7-8E62-1C53F290F3F2}" presName="parentText" presStyleLbl="node1" presStyleIdx="1" presStyleCnt="7">
        <dgm:presLayoutVars>
          <dgm:chMax val="0"/>
          <dgm:bulletEnabled val="1"/>
        </dgm:presLayoutVars>
      </dgm:prSet>
      <dgm:spPr/>
    </dgm:pt>
    <dgm:pt modelId="{5808C0C0-0F93-4D3E-B72B-987742E36F26}" type="pres">
      <dgm:prSet presAssocID="{7841B6CE-4918-4DF2-84FA-62452AFC2C0D}" presName="spacer" presStyleCnt="0"/>
      <dgm:spPr/>
    </dgm:pt>
    <dgm:pt modelId="{B25FB418-85DD-453D-B8B3-78484874872D}" type="pres">
      <dgm:prSet presAssocID="{EE99DEB9-A8B1-4A46-AC17-0B228754EEBC}" presName="parentText" presStyleLbl="node1" presStyleIdx="2" presStyleCnt="7">
        <dgm:presLayoutVars>
          <dgm:chMax val="0"/>
          <dgm:bulletEnabled val="1"/>
        </dgm:presLayoutVars>
      </dgm:prSet>
      <dgm:spPr/>
    </dgm:pt>
    <dgm:pt modelId="{057EDB42-65D1-4A95-BDE3-248B2EFF1AF1}" type="pres">
      <dgm:prSet presAssocID="{EDDC3BB0-E939-449D-9E48-701065FADD27}" presName="spacer" presStyleCnt="0"/>
      <dgm:spPr/>
    </dgm:pt>
    <dgm:pt modelId="{3BF4FC1C-8BDD-4458-AA7D-DD1BAF283752}" type="pres">
      <dgm:prSet presAssocID="{7516DF55-C1FA-4DFF-866F-63F10A573DB5}" presName="parentText" presStyleLbl="node1" presStyleIdx="3" presStyleCnt="7">
        <dgm:presLayoutVars>
          <dgm:chMax val="0"/>
          <dgm:bulletEnabled val="1"/>
        </dgm:presLayoutVars>
      </dgm:prSet>
      <dgm:spPr/>
    </dgm:pt>
    <dgm:pt modelId="{A0C5C589-9534-4658-9C6D-52E469D9E6B0}" type="pres">
      <dgm:prSet presAssocID="{2DE58A53-8175-41B4-8B74-345059153E38}" presName="spacer" presStyleCnt="0"/>
      <dgm:spPr/>
    </dgm:pt>
    <dgm:pt modelId="{6285B098-5D66-4FD7-A124-6BDA15676521}" type="pres">
      <dgm:prSet presAssocID="{BFD643AC-5CA1-4821-BFB7-7A21A60EB2E7}" presName="parentText" presStyleLbl="node1" presStyleIdx="4" presStyleCnt="7">
        <dgm:presLayoutVars>
          <dgm:chMax val="0"/>
          <dgm:bulletEnabled val="1"/>
        </dgm:presLayoutVars>
      </dgm:prSet>
      <dgm:spPr/>
    </dgm:pt>
    <dgm:pt modelId="{784FA23A-224E-4D35-81FD-E4ED3C56F095}" type="pres">
      <dgm:prSet presAssocID="{0DB25D2A-308C-499D-AE4E-0295D6EFE677}" presName="spacer" presStyleCnt="0"/>
      <dgm:spPr/>
    </dgm:pt>
    <dgm:pt modelId="{55F94DDD-55E1-43A5-881D-69D3B94240FD}" type="pres">
      <dgm:prSet presAssocID="{DB0F2582-12EF-4F0B-9190-6377465075F9}" presName="parentText" presStyleLbl="node1" presStyleIdx="5" presStyleCnt="7">
        <dgm:presLayoutVars>
          <dgm:chMax val="0"/>
          <dgm:bulletEnabled val="1"/>
        </dgm:presLayoutVars>
      </dgm:prSet>
      <dgm:spPr/>
    </dgm:pt>
    <dgm:pt modelId="{B9F5089C-69BF-49EB-BAE2-FD59105E67D8}" type="pres">
      <dgm:prSet presAssocID="{41DE3DCB-3B80-407A-AE70-6C421F078D3F}" presName="spacer" presStyleCnt="0"/>
      <dgm:spPr/>
    </dgm:pt>
    <dgm:pt modelId="{7759842B-E641-4AF5-B015-45B4DB6D93DC}" type="pres">
      <dgm:prSet presAssocID="{FAB8D50C-41C7-4DE0-99EA-FB701E68443E}" presName="parentText" presStyleLbl="node1" presStyleIdx="6" presStyleCnt="7">
        <dgm:presLayoutVars>
          <dgm:chMax val="0"/>
          <dgm:bulletEnabled val="1"/>
        </dgm:presLayoutVars>
      </dgm:prSet>
      <dgm:spPr/>
    </dgm:pt>
  </dgm:ptLst>
  <dgm:cxnLst>
    <dgm:cxn modelId="{2AB0F478-975B-4B62-83DD-3E52573FC9B6}" srcId="{44EB863F-23F8-43E8-93BA-F2E37BD8961C}" destId="{B4B61A45-8038-43B7-8E62-1C53F290F3F2}" srcOrd="1" destOrd="0" parTransId="{793B234F-3CBD-4E9A-8463-7891E50AD261}" sibTransId="{7841B6CE-4918-4DF2-84FA-62452AFC2C0D}"/>
    <dgm:cxn modelId="{F08325E1-2A47-408A-B44F-83E848195371}" type="presOf" srcId="{F42DC503-A491-4A6A-B049-0B92A31BAAA7}" destId="{ECE9AE56-0802-4296-B3DD-6CDFA4020E2A}" srcOrd="0" destOrd="0" presId="urn:microsoft.com/office/officeart/2005/8/layout/vList2"/>
    <dgm:cxn modelId="{F32ED528-EF82-4852-9524-ADA65A50C20D}" srcId="{44EB863F-23F8-43E8-93BA-F2E37BD8961C}" destId="{BFD643AC-5CA1-4821-BFB7-7A21A60EB2E7}" srcOrd="4" destOrd="0" parTransId="{3FC6895A-F90E-43B7-985E-FFA8E3AC00A6}" sibTransId="{0DB25D2A-308C-499D-AE4E-0295D6EFE677}"/>
    <dgm:cxn modelId="{FF95A30D-19CA-44EA-B46C-007A81248349}" type="presOf" srcId="{BFD643AC-5CA1-4821-BFB7-7A21A60EB2E7}" destId="{6285B098-5D66-4FD7-A124-6BDA15676521}" srcOrd="0" destOrd="0" presId="urn:microsoft.com/office/officeart/2005/8/layout/vList2"/>
    <dgm:cxn modelId="{E455BEC5-ABCE-4D65-9338-D223753E2D86}" srcId="{44EB863F-23F8-43E8-93BA-F2E37BD8961C}" destId="{DB0F2582-12EF-4F0B-9190-6377465075F9}" srcOrd="5" destOrd="0" parTransId="{55B2CD47-C752-49D6-8A20-0B326656E4BB}" sibTransId="{41DE3DCB-3B80-407A-AE70-6C421F078D3F}"/>
    <dgm:cxn modelId="{743CB84E-9174-497D-BA5A-BC26D64D1BFB}" type="presOf" srcId="{EE99DEB9-A8B1-4A46-AC17-0B228754EEBC}" destId="{B25FB418-85DD-453D-B8B3-78484874872D}" srcOrd="0" destOrd="0" presId="urn:microsoft.com/office/officeart/2005/8/layout/vList2"/>
    <dgm:cxn modelId="{A20CA428-CDF7-4C58-9457-2F376C57C80B}" srcId="{44EB863F-23F8-43E8-93BA-F2E37BD8961C}" destId="{7516DF55-C1FA-4DFF-866F-63F10A573DB5}" srcOrd="3" destOrd="0" parTransId="{2AA5E5F7-933E-48A8-98F0-2F9DA36442AD}" sibTransId="{2DE58A53-8175-41B4-8B74-345059153E38}"/>
    <dgm:cxn modelId="{8E0C0CE1-7720-4E2D-B65D-CB319BDB986F}" srcId="{44EB863F-23F8-43E8-93BA-F2E37BD8961C}" destId="{EE99DEB9-A8B1-4A46-AC17-0B228754EEBC}" srcOrd="2" destOrd="0" parTransId="{24C697CA-32A8-4906-B009-5461F42FE495}" sibTransId="{EDDC3BB0-E939-449D-9E48-701065FADD27}"/>
    <dgm:cxn modelId="{41468532-F585-4EA2-8BD8-D77EABB5AFF0}" type="presOf" srcId="{44EB863F-23F8-43E8-93BA-F2E37BD8961C}" destId="{5386F7E0-DFC1-4956-B794-81F55315104B}" srcOrd="0" destOrd="0" presId="urn:microsoft.com/office/officeart/2005/8/layout/vList2"/>
    <dgm:cxn modelId="{14DE3C62-D737-4110-909F-2F4AA20C46CF}" type="presOf" srcId="{B4B61A45-8038-43B7-8E62-1C53F290F3F2}" destId="{88B004E5-BF1A-4F4B-BD5F-2B898167FF3E}" srcOrd="0" destOrd="0" presId="urn:microsoft.com/office/officeart/2005/8/layout/vList2"/>
    <dgm:cxn modelId="{93B1357E-F10C-4045-A9EC-95CBBCC4EC70}" type="presOf" srcId="{7516DF55-C1FA-4DFF-866F-63F10A573DB5}" destId="{3BF4FC1C-8BDD-4458-AA7D-DD1BAF283752}" srcOrd="0" destOrd="0" presId="urn:microsoft.com/office/officeart/2005/8/layout/vList2"/>
    <dgm:cxn modelId="{868C77B1-A93C-4235-B762-C097256E244F}" srcId="{44EB863F-23F8-43E8-93BA-F2E37BD8961C}" destId="{F42DC503-A491-4A6A-B049-0B92A31BAAA7}" srcOrd="0" destOrd="0" parTransId="{E5F819BB-0681-4DC4-B440-3832A5F8B6BD}" sibTransId="{CF27FA2C-BD4F-4FD7-B98B-4CEEB27C33A5}"/>
    <dgm:cxn modelId="{2A8B34B0-44D4-4ABA-A393-99FA7C00AC3B}" type="presOf" srcId="{FAB8D50C-41C7-4DE0-99EA-FB701E68443E}" destId="{7759842B-E641-4AF5-B015-45B4DB6D93DC}" srcOrd="0" destOrd="0" presId="urn:microsoft.com/office/officeart/2005/8/layout/vList2"/>
    <dgm:cxn modelId="{588862B3-AAC1-4F58-BB65-5E3B92A99A9A}" type="presOf" srcId="{DB0F2582-12EF-4F0B-9190-6377465075F9}" destId="{55F94DDD-55E1-43A5-881D-69D3B94240FD}" srcOrd="0" destOrd="0" presId="urn:microsoft.com/office/officeart/2005/8/layout/vList2"/>
    <dgm:cxn modelId="{77C51BAD-0B4F-47A0-8235-6F798D8D64D7}" srcId="{44EB863F-23F8-43E8-93BA-F2E37BD8961C}" destId="{FAB8D50C-41C7-4DE0-99EA-FB701E68443E}" srcOrd="6" destOrd="0" parTransId="{8F2A1582-B80A-43E7-AE2B-B004C8E189EE}" sibTransId="{D7FAE6C0-EE04-488A-B9EC-79E78BB6F404}"/>
    <dgm:cxn modelId="{21FB3E35-C681-4B7E-9E29-1C2C3F5E4026}" type="presParOf" srcId="{5386F7E0-DFC1-4956-B794-81F55315104B}" destId="{ECE9AE56-0802-4296-B3DD-6CDFA4020E2A}" srcOrd="0" destOrd="0" presId="urn:microsoft.com/office/officeart/2005/8/layout/vList2"/>
    <dgm:cxn modelId="{2923BBCF-C7D7-4180-92B9-38EF3AA0C79F}" type="presParOf" srcId="{5386F7E0-DFC1-4956-B794-81F55315104B}" destId="{78766E63-2B14-46F2-B42B-09D913A0BE87}" srcOrd="1" destOrd="0" presId="urn:microsoft.com/office/officeart/2005/8/layout/vList2"/>
    <dgm:cxn modelId="{4DBB95D6-97E9-4430-ADE5-680998A63467}" type="presParOf" srcId="{5386F7E0-DFC1-4956-B794-81F55315104B}" destId="{88B004E5-BF1A-4F4B-BD5F-2B898167FF3E}" srcOrd="2" destOrd="0" presId="urn:microsoft.com/office/officeart/2005/8/layout/vList2"/>
    <dgm:cxn modelId="{0528DBCA-477E-4FC7-A1F8-6AFA22E7E328}" type="presParOf" srcId="{5386F7E0-DFC1-4956-B794-81F55315104B}" destId="{5808C0C0-0F93-4D3E-B72B-987742E36F26}" srcOrd="3" destOrd="0" presId="urn:microsoft.com/office/officeart/2005/8/layout/vList2"/>
    <dgm:cxn modelId="{B5E98F66-6260-41D6-BAA6-6774E09DA941}" type="presParOf" srcId="{5386F7E0-DFC1-4956-B794-81F55315104B}" destId="{B25FB418-85DD-453D-B8B3-78484874872D}" srcOrd="4" destOrd="0" presId="urn:microsoft.com/office/officeart/2005/8/layout/vList2"/>
    <dgm:cxn modelId="{7BF3767D-F369-4557-84D9-EC93D72E69E0}" type="presParOf" srcId="{5386F7E0-DFC1-4956-B794-81F55315104B}" destId="{057EDB42-65D1-4A95-BDE3-248B2EFF1AF1}" srcOrd="5" destOrd="0" presId="urn:microsoft.com/office/officeart/2005/8/layout/vList2"/>
    <dgm:cxn modelId="{F6F03E34-CB2A-440E-B414-F0F17550B8CB}" type="presParOf" srcId="{5386F7E0-DFC1-4956-B794-81F55315104B}" destId="{3BF4FC1C-8BDD-4458-AA7D-DD1BAF283752}" srcOrd="6" destOrd="0" presId="urn:microsoft.com/office/officeart/2005/8/layout/vList2"/>
    <dgm:cxn modelId="{CFE6EF94-D41F-4B9C-9A34-AAF2BE05A737}" type="presParOf" srcId="{5386F7E0-DFC1-4956-B794-81F55315104B}" destId="{A0C5C589-9534-4658-9C6D-52E469D9E6B0}" srcOrd="7" destOrd="0" presId="urn:microsoft.com/office/officeart/2005/8/layout/vList2"/>
    <dgm:cxn modelId="{0386E714-C3A1-4694-8B0F-133B845AD5F1}" type="presParOf" srcId="{5386F7E0-DFC1-4956-B794-81F55315104B}" destId="{6285B098-5D66-4FD7-A124-6BDA15676521}" srcOrd="8" destOrd="0" presId="urn:microsoft.com/office/officeart/2005/8/layout/vList2"/>
    <dgm:cxn modelId="{864B6C8C-AC5B-48B1-BDB6-D0A151C3A1D4}" type="presParOf" srcId="{5386F7E0-DFC1-4956-B794-81F55315104B}" destId="{784FA23A-224E-4D35-81FD-E4ED3C56F095}" srcOrd="9" destOrd="0" presId="urn:microsoft.com/office/officeart/2005/8/layout/vList2"/>
    <dgm:cxn modelId="{57EEA287-EAE4-4436-8E9E-08401BACA8FA}" type="presParOf" srcId="{5386F7E0-DFC1-4956-B794-81F55315104B}" destId="{55F94DDD-55E1-43A5-881D-69D3B94240FD}" srcOrd="10" destOrd="0" presId="urn:microsoft.com/office/officeart/2005/8/layout/vList2"/>
    <dgm:cxn modelId="{455239A6-9323-47C8-8C25-D28A2145160D}" type="presParOf" srcId="{5386F7E0-DFC1-4956-B794-81F55315104B}" destId="{B9F5089C-69BF-49EB-BAE2-FD59105E67D8}" srcOrd="11" destOrd="0" presId="urn:microsoft.com/office/officeart/2005/8/layout/vList2"/>
    <dgm:cxn modelId="{135211E8-C966-4309-96A8-B12A3A4B28E9}" type="presParOf" srcId="{5386F7E0-DFC1-4956-B794-81F55315104B}" destId="{7759842B-E641-4AF5-B015-45B4DB6D93DC}"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E9AE56-0802-4296-B3DD-6CDFA4020E2A}">
      <dsp:nvSpPr>
        <dsp:cNvPr id="0" name=""/>
        <dsp:cNvSpPr/>
      </dsp:nvSpPr>
      <dsp:spPr>
        <a:xfrm>
          <a:off x="0" y="78477"/>
          <a:ext cx="6995160" cy="839474"/>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33350" tIns="133350" rIns="133350" bIns="133350" numCol="1" spcCol="1270" anchor="ctr" anchorCtr="0">
          <a:noAutofit/>
        </a:bodyPr>
        <a:lstStyle/>
        <a:p>
          <a:pPr lvl="0" algn="l" defTabSz="1555750" rtl="0">
            <a:lnSpc>
              <a:spcPct val="90000"/>
            </a:lnSpc>
            <a:spcBef>
              <a:spcPct val="0"/>
            </a:spcBef>
            <a:spcAft>
              <a:spcPct val="35000"/>
            </a:spcAft>
          </a:pPr>
          <a:r>
            <a:rPr lang="en-US" sz="3500" b="1" kern="1200" dirty="0" smtClean="0">
              <a:hlinkClick xmlns:r="http://schemas.openxmlformats.org/officeDocument/2006/relationships" r:id="" action="ppaction://hlinksldjump"/>
            </a:rPr>
            <a:t>Adult Interventional Cardiology </a:t>
          </a:r>
          <a:endParaRPr lang="en-US" sz="3500" kern="1200" dirty="0"/>
        </a:p>
      </dsp:txBody>
      <dsp:txXfrm>
        <a:off x="40980" y="119457"/>
        <a:ext cx="6913200" cy="757514"/>
      </dsp:txXfrm>
    </dsp:sp>
    <dsp:sp modelId="{88B004E5-BF1A-4F4B-BD5F-2B898167FF3E}">
      <dsp:nvSpPr>
        <dsp:cNvPr id="0" name=""/>
        <dsp:cNvSpPr/>
      </dsp:nvSpPr>
      <dsp:spPr>
        <a:xfrm>
          <a:off x="0" y="1018752"/>
          <a:ext cx="6995160" cy="839474"/>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33350" tIns="133350" rIns="133350" bIns="133350" numCol="1" spcCol="1270" anchor="ctr" anchorCtr="0">
          <a:noAutofit/>
        </a:bodyPr>
        <a:lstStyle/>
        <a:p>
          <a:pPr lvl="0" algn="l" defTabSz="1555750" rtl="0">
            <a:lnSpc>
              <a:spcPct val="90000"/>
            </a:lnSpc>
            <a:spcBef>
              <a:spcPct val="0"/>
            </a:spcBef>
            <a:spcAft>
              <a:spcPct val="35000"/>
            </a:spcAft>
          </a:pPr>
          <a:r>
            <a:rPr lang="en-US" sz="3500" b="1" kern="1200" dirty="0" smtClean="0">
              <a:hlinkClick xmlns:r="http://schemas.openxmlformats.org/officeDocument/2006/relationships" r:id="" action="ppaction://hlinksldjump"/>
            </a:rPr>
            <a:t>Electrophysiology</a:t>
          </a:r>
          <a:r>
            <a:rPr lang="en-US" sz="3500" b="1" kern="1200" dirty="0" smtClean="0"/>
            <a:t> </a:t>
          </a:r>
          <a:endParaRPr lang="en-US" sz="3500" kern="1200" dirty="0"/>
        </a:p>
      </dsp:txBody>
      <dsp:txXfrm>
        <a:off x="40980" y="1059732"/>
        <a:ext cx="6913200" cy="757514"/>
      </dsp:txXfrm>
    </dsp:sp>
    <dsp:sp modelId="{B25FB418-85DD-453D-B8B3-78484874872D}">
      <dsp:nvSpPr>
        <dsp:cNvPr id="0" name=""/>
        <dsp:cNvSpPr/>
      </dsp:nvSpPr>
      <dsp:spPr>
        <a:xfrm>
          <a:off x="0" y="1959027"/>
          <a:ext cx="6995160" cy="839474"/>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33350" tIns="133350" rIns="133350" bIns="133350" numCol="1" spcCol="1270" anchor="ctr" anchorCtr="0">
          <a:noAutofit/>
        </a:bodyPr>
        <a:lstStyle/>
        <a:p>
          <a:pPr lvl="0" algn="l" defTabSz="1555750" rtl="0">
            <a:lnSpc>
              <a:spcPct val="90000"/>
            </a:lnSpc>
            <a:spcBef>
              <a:spcPct val="0"/>
            </a:spcBef>
            <a:spcAft>
              <a:spcPct val="35000"/>
            </a:spcAft>
          </a:pPr>
          <a:r>
            <a:rPr lang="en-US" sz="3500" b="1" kern="1200" dirty="0" smtClean="0">
              <a:hlinkClick xmlns:r="http://schemas.openxmlformats.org/officeDocument/2006/relationships" r:id="" action="ppaction://hlinksldjump"/>
            </a:rPr>
            <a:t>Hybrid Surgery </a:t>
          </a:r>
          <a:endParaRPr lang="en-US" sz="3500" kern="1200" dirty="0"/>
        </a:p>
      </dsp:txBody>
      <dsp:txXfrm>
        <a:off x="40980" y="2000007"/>
        <a:ext cx="6913200" cy="757514"/>
      </dsp:txXfrm>
    </dsp:sp>
    <dsp:sp modelId="{3BF4FC1C-8BDD-4458-AA7D-DD1BAF283752}">
      <dsp:nvSpPr>
        <dsp:cNvPr id="0" name=""/>
        <dsp:cNvSpPr/>
      </dsp:nvSpPr>
      <dsp:spPr>
        <a:xfrm>
          <a:off x="0" y="2899301"/>
          <a:ext cx="6995160" cy="839474"/>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33350" tIns="133350" rIns="133350" bIns="133350" numCol="1" spcCol="1270" anchor="ctr" anchorCtr="0">
          <a:noAutofit/>
        </a:bodyPr>
        <a:lstStyle/>
        <a:p>
          <a:pPr lvl="0" algn="l" defTabSz="1555750" rtl="0">
            <a:lnSpc>
              <a:spcPct val="90000"/>
            </a:lnSpc>
            <a:spcBef>
              <a:spcPct val="0"/>
            </a:spcBef>
            <a:spcAft>
              <a:spcPct val="35000"/>
            </a:spcAft>
          </a:pPr>
          <a:r>
            <a:rPr lang="en-US" sz="3500" b="1" kern="1200" dirty="0" smtClean="0">
              <a:hlinkClick xmlns:r="http://schemas.openxmlformats.org/officeDocument/2006/relationships" r:id="" action="ppaction://hlinksldjump"/>
            </a:rPr>
            <a:t>Interventional Neurology </a:t>
          </a:r>
          <a:endParaRPr lang="en-US" sz="3500" kern="1200" dirty="0"/>
        </a:p>
      </dsp:txBody>
      <dsp:txXfrm>
        <a:off x="40980" y="2940281"/>
        <a:ext cx="6913200" cy="757514"/>
      </dsp:txXfrm>
    </dsp:sp>
    <dsp:sp modelId="{6285B098-5D66-4FD7-A124-6BDA15676521}">
      <dsp:nvSpPr>
        <dsp:cNvPr id="0" name=""/>
        <dsp:cNvSpPr/>
      </dsp:nvSpPr>
      <dsp:spPr>
        <a:xfrm>
          <a:off x="0" y="3839576"/>
          <a:ext cx="6995160" cy="839474"/>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33350" tIns="133350" rIns="133350" bIns="133350" numCol="1" spcCol="1270" anchor="ctr" anchorCtr="0">
          <a:noAutofit/>
        </a:bodyPr>
        <a:lstStyle/>
        <a:p>
          <a:pPr lvl="0" algn="l" defTabSz="1555750" rtl="0">
            <a:lnSpc>
              <a:spcPct val="90000"/>
            </a:lnSpc>
            <a:spcBef>
              <a:spcPct val="0"/>
            </a:spcBef>
            <a:spcAft>
              <a:spcPct val="35000"/>
            </a:spcAft>
          </a:pPr>
          <a:r>
            <a:rPr lang="en-US" sz="3500" b="1" kern="1200" dirty="0" smtClean="0">
              <a:hlinkClick xmlns:r="http://schemas.openxmlformats.org/officeDocument/2006/relationships" r:id="" action="ppaction://hlinksldjump"/>
            </a:rPr>
            <a:t>Interventional Pediatrics</a:t>
          </a:r>
          <a:endParaRPr lang="en-US" sz="3500" kern="1200" dirty="0"/>
        </a:p>
      </dsp:txBody>
      <dsp:txXfrm>
        <a:off x="40980" y="3880556"/>
        <a:ext cx="6913200" cy="757514"/>
      </dsp:txXfrm>
    </dsp:sp>
    <dsp:sp modelId="{55F94DDD-55E1-43A5-881D-69D3B94240FD}">
      <dsp:nvSpPr>
        <dsp:cNvPr id="0" name=""/>
        <dsp:cNvSpPr/>
      </dsp:nvSpPr>
      <dsp:spPr>
        <a:xfrm>
          <a:off x="0" y="4779851"/>
          <a:ext cx="6995160" cy="839474"/>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33350" tIns="133350" rIns="133350" bIns="133350" numCol="1" spcCol="1270" anchor="ctr" anchorCtr="0">
          <a:noAutofit/>
        </a:bodyPr>
        <a:lstStyle/>
        <a:p>
          <a:pPr lvl="0" algn="l" defTabSz="1555750" rtl="0">
            <a:lnSpc>
              <a:spcPct val="90000"/>
            </a:lnSpc>
            <a:spcBef>
              <a:spcPct val="0"/>
            </a:spcBef>
            <a:spcAft>
              <a:spcPct val="35000"/>
            </a:spcAft>
          </a:pPr>
          <a:r>
            <a:rPr lang="en-US" sz="3500" b="1" kern="1200" dirty="0" smtClean="0">
              <a:hlinkClick xmlns:r="http://schemas.openxmlformats.org/officeDocument/2006/relationships" r:id="" action="ppaction://hlinksldjump"/>
            </a:rPr>
            <a:t>Interventional Radiology</a:t>
          </a:r>
          <a:endParaRPr lang="en-US" sz="3500" kern="1200" dirty="0"/>
        </a:p>
      </dsp:txBody>
      <dsp:txXfrm>
        <a:off x="40980" y="4820831"/>
        <a:ext cx="6913200" cy="757514"/>
      </dsp:txXfrm>
    </dsp:sp>
    <dsp:sp modelId="{7759842B-E641-4AF5-B015-45B4DB6D93DC}">
      <dsp:nvSpPr>
        <dsp:cNvPr id="0" name=""/>
        <dsp:cNvSpPr/>
      </dsp:nvSpPr>
      <dsp:spPr>
        <a:xfrm>
          <a:off x="0" y="5720126"/>
          <a:ext cx="6995160" cy="839474"/>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33350" tIns="133350" rIns="133350" bIns="133350" numCol="1" spcCol="1270" anchor="ctr" anchorCtr="0">
          <a:noAutofit/>
        </a:bodyPr>
        <a:lstStyle/>
        <a:p>
          <a:pPr lvl="0" algn="l" defTabSz="1555750" rtl="0">
            <a:lnSpc>
              <a:spcPct val="90000"/>
            </a:lnSpc>
            <a:spcBef>
              <a:spcPct val="0"/>
            </a:spcBef>
            <a:spcAft>
              <a:spcPct val="35000"/>
            </a:spcAft>
          </a:pPr>
          <a:r>
            <a:rPr lang="en-US" sz="3500" b="1" kern="1200" dirty="0" smtClean="0">
              <a:hlinkClick xmlns:r="http://schemas.openxmlformats.org/officeDocument/2006/relationships" r:id="" action="ppaction://hlinksldjump"/>
            </a:rPr>
            <a:t>SmartPath Upgrades </a:t>
          </a:r>
          <a:endParaRPr lang="en-US" sz="3500" kern="1200" dirty="0"/>
        </a:p>
      </dsp:txBody>
      <dsp:txXfrm>
        <a:off x="40980" y="5761106"/>
        <a:ext cx="6913200" cy="75751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smtClean="0"/>
              <a:t>Click to edit Master title style</a:t>
            </a:r>
            <a:endParaRPr lang="en-US"/>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E978ED0-D4B1-440F-BFB2-F77D257483AD}" type="datetimeFigureOut">
              <a:rPr lang="en-US" smtClean="0"/>
              <a:t>9/8/2014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240871-6A53-4EBD-A211-81808C2EFA46}" type="slidenum">
              <a:rPr lang="en-US" smtClean="0"/>
              <a:t>‹#›</a:t>
            </a:fld>
            <a:endParaRPr lang="en-US" dirty="0"/>
          </a:p>
        </p:txBody>
      </p:sp>
    </p:spTree>
    <p:extLst>
      <p:ext uri="{BB962C8B-B14F-4D97-AF65-F5344CB8AC3E}">
        <p14:creationId xmlns:p14="http://schemas.microsoft.com/office/powerpoint/2010/main" val="23767514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978ED0-D4B1-440F-BFB2-F77D257483AD}" type="datetimeFigureOut">
              <a:rPr lang="en-US" smtClean="0"/>
              <a:t>9/8/2014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240871-6A53-4EBD-A211-81808C2EFA46}" type="slidenum">
              <a:rPr lang="en-US" smtClean="0"/>
              <a:t>‹#›</a:t>
            </a:fld>
            <a:endParaRPr lang="en-US" dirty="0"/>
          </a:p>
        </p:txBody>
      </p:sp>
    </p:spTree>
    <p:extLst>
      <p:ext uri="{BB962C8B-B14F-4D97-AF65-F5344CB8AC3E}">
        <p14:creationId xmlns:p14="http://schemas.microsoft.com/office/powerpoint/2010/main" val="24548461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226242" y="537846"/>
            <a:ext cx="1311593" cy="1144143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91466" y="537846"/>
            <a:ext cx="3805238" cy="1144143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978ED0-D4B1-440F-BFB2-F77D257483AD}" type="datetimeFigureOut">
              <a:rPr lang="en-US" smtClean="0"/>
              <a:t>9/8/2014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240871-6A53-4EBD-A211-81808C2EFA46}" type="slidenum">
              <a:rPr lang="en-US" smtClean="0"/>
              <a:t>‹#›</a:t>
            </a:fld>
            <a:endParaRPr lang="en-US" dirty="0"/>
          </a:p>
        </p:txBody>
      </p:sp>
    </p:spTree>
    <p:extLst>
      <p:ext uri="{BB962C8B-B14F-4D97-AF65-F5344CB8AC3E}">
        <p14:creationId xmlns:p14="http://schemas.microsoft.com/office/powerpoint/2010/main" val="579910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978ED0-D4B1-440F-BFB2-F77D257483AD}" type="datetimeFigureOut">
              <a:rPr lang="en-US" smtClean="0"/>
              <a:t>9/8/2014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240871-6A53-4EBD-A211-81808C2EFA46}" type="slidenum">
              <a:rPr lang="en-US" smtClean="0"/>
              <a:t>‹#›</a:t>
            </a:fld>
            <a:endParaRPr lang="en-US" dirty="0"/>
          </a:p>
        </p:txBody>
      </p:sp>
    </p:spTree>
    <p:extLst>
      <p:ext uri="{BB962C8B-B14F-4D97-AF65-F5344CB8AC3E}">
        <p14:creationId xmlns:p14="http://schemas.microsoft.com/office/powerpoint/2010/main" val="21938855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smtClean="0"/>
              <a:t>Click to edit Master title style</a:t>
            </a:r>
            <a:endParaRPr lang="en-US"/>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E978ED0-D4B1-440F-BFB2-F77D257483AD}" type="datetimeFigureOut">
              <a:rPr lang="en-US" smtClean="0"/>
              <a:t>9/8/2014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240871-6A53-4EBD-A211-81808C2EFA46}" type="slidenum">
              <a:rPr lang="en-US" smtClean="0"/>
              <a:t>‹#›</a:t>
            </a:fld>
            <a:endParaRPr lang="en-US" dirty="0"/>
          </a:p>
        </p:txBody>
      </p:sp>
    </p:spTree>
    <p:extLst>
      <p:ext uri="{BB962C8B-B14F-4D97-AF65-F5344CB8AC3E}">
        <p14:creationId xmlns:p14="http://schemas.microsoft.com/office/powerpoint/2010/main" val="28913616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91466" y="3129281"/>
            <a:ext cx="2558415" cy="8849996"/>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979421" y="3129281"/>
            <a:ext cx="2558415" cy="8849996"/>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E978ED0-D4B1-440F-BFB2-F77D257483AD}" type="datetimeFigureOut">
              <a:rPr lang="en-US" smtClean="0"/>
              <a:t>9/8/2014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E240871-6A53-4EBD-A211-81808C2EFA46}" type="slidenum">
              <a:rPr lang="en-US" smtClean="0"/>
              <a:t>‹#›</a:t>
            </a:fld>
            <a:endParaRPr lang="en-US" dirty="0"/>
          </a:p>
        </p:txBody>
      </p:sp>
    </p:spTree>
    <p:extLst>
      <p:ext uri="{BB962C8B-B14F-4D97-AF65-F5344CB8AC3E}">
        <p14:creationId xmlns:p14="http://schemas.microsoft.com/office/powerpoint/2010/main" val="18146758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2802"/>
            <a:ext cx="6995160" cy="167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E978ED0-D4B1-440F-BFB2-F77D257483AD}" type="datetimeFigureOut">
              <a:rPr lang="en-US" smtClean="0"/>
              <a:t>9/8/2014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E240871-6A53-4EBD-A211-81808C2EFA46}" type="slidenum">
              <a:rPr lang="en-US" smtClean="0"/>
              <a:t>‹#›</a:t>
            </a:fld>
            <a:endParaRPr lang="en-US" dirty="0"/>
          </a:p>
        </p:txBody>
      </p:sp>
    </p:spTree>
    <p:extLst>
      <p:ext uri="{BB962C8B-B14F-4D97-AF65-F5344CB8AC3E}">
        <p14:creationId xmlns:p14="http://schemas.microsoft.com/office/powerpoint/2010/main" val="2918080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E978ED0-D4B1-440F-BFB2-F77D257483AD}" type="datetimeFigureOut">
              <a:rPr lang="en-US" smtClean="0"/>
              <a:t>9/8/2014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E240871-6A53-4EBD-A211-81808C2EFA46}" type="slidenum">
              <a:rPr lang="en-US" smtClean="0"/>
              <a:t>‹#›</a:t>
            </a:fld>
            <a:endParaRPr lang="en-US" dirty="0"/>
          </a:p>
        </p:txBody>
      </p:sp>
    </p:spTree>
    <p:extLst>
      <p:ext uri="{BB962C8B-B14F-4D97-AF65-F5344CB8AC3E}">
        <p14:creationId xmlns:p14="http://schemas.microsoft.com/office/powerpoint/2010/main" val="24063818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978ED0-D4B1-440F-BFB2-F77D257483AD}" type="datetimeFigureOut">
              <a:rPr lang="en-US" smtClean="0"/>
              <a:t>9/8/2014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E240871-6A53-4EBD-A211-81808C2EFA46}" type="slidenum">
              <a:rPr lang="en-US" smtClean="0"/>
              <a:t>‹#›</a:t>
            </a:fld>
            <a:endParaRPr lang="en-US" dirty="0"/>
          </a:p>
        </p:txBody>
      </p:sp>
    </p:spTree>
    <p:extLst>
      <p:ext uri="{BB962C8B-B14F-4D97-AF65-F5344CB8AC3E}">
        <p14:creationId xmlns:p14="http://schemas.microsoft.com/office/powerpoint/2010/main" val="14125832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978ED0-D4B1-440F-BFB2-F77D257483AD}" type="datetimeFigureOut">
              <a:rPr lang="en-US" smtClean="0"/>
              <a:t>9/8/2014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E240871-6A53-4EBD-A211-81808C2EFA46}" type="slidenum">
              <a:rPr lang="en-US" smtClean="0"/>
              <a:t>‹#›</a:t>
            </a:fld>
            <a:endParaRPr lang="en-US" dirty="0"/>
          </a:p>
        </p:txBody>
      </p:sp>
    </p:spTree>
    <p:extLst>
      <p:ext uri="{BB962C8B-B14F-4D97-AF65-F5344CB8AC3E}">
        <p14:creationId xmlns:p14="http://schemas.microsoft.com/office/powerpoint/2010/main" val="312294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dirty="0"/>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978ED0-D4B1-440F-BFB2-F77D257483AD}" type="datetimeFigureOut">
              <a:rPr lang="en-US" smtClean="0"/>
              <a:t>9/8/2014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E240871-6A53-4EBD-A211-81808C2EFA46}" type="slidenum">
              <a:rPr lang="en-US" smtClean="0"/>
              <a:t>‹#›</a:t>
            </a:fld>
            <a:endParaRPr lang="en-US" dirty="0"/>
          </a:p>
        </p:txBody>
      </p:sp>
    </p:spTree>
    <p:extLst>
      <p:ext uri="{BB962C8B-B14F-4D97-AF65-F5344CB8AC3E}">
        <p14:creationId xmlns:p14="http://schemas.microsoft.com/office/powerpoint/2010/main" val="12378687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EE978ED0-D4B1-440F-BFB2-F77D257483AD}" type="datetimeFigureOut">
              <a:rPr lang="en-US" smtClean="0"/>
              <a:t>9/8/2014</a:t>
            </a:fld>
            <a:endParaRPr lang="en-US" dirty="0"/>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AE240871-6A53-4EBD-A211-81808C2EFA46}" type="slidenum">
              <a:rPr lang="en-US" smtClean="0"/>
              <a:t>‹#›</a:t>
            </a:fld>
            <a:endParaRPr lang="en-US" dirty="0"/>
          </a:p>
        </p:txBody>
      </p:sp>
    </p:spTree>
    <p:extLst>
      <p:ext uri="{BB962C8B-B14F-4D97-AF65-F5344CB8AC3E}">
        <p14:creationId xmlns:p14="http://schemas.microsoft.com/office/powerpoint/2010/main" val="9265669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anose="020B0604020202020204"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slideLayout" Target="../slideLayouts/slideLayout1.xml"/><Relationship Id="rId7" Type="http://schemas.openxmlformats.org/officeDocument/2006/relationships/image" Target="../media/image2.jpe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hyperlink" Target="mailto:Zachary.Gautreau@philips.com" TargetMode="External"/><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31.jpeg"/></Relationships>
</file>

<file path=ppt/slides/_rels/slide12.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8.png"/><Relationship Id="rId3" Type="http://schemas.openxmlformats.org/officeDocument/2006/relationships/tags" Target="../tags/tag6.xml"/><Relationship Id="rId7" Type="http://schemas.openxmlformats.org/officeDocument/2006/relationships/hyperlink" Target="peds_coarc_aneurism.avi" TargetMode="External"/><Relationship Id="rId12" Type="http://schemas.openxmlformats.org/officeDocument/2006/relationships/image" Target="../media/image36.jpg"/><Relationship Id="rId2" Type="http://schemas.openxmlformats.org/officeDocument/2006/relationships/video" Target="PA%20stenting.wmv" TargetMode="External"/><Relationship Id="rId1" Type="http://schemas.openxmlformats.org/officeDocument/2006/relationships/tags" Target="../tags/tag5.xml"/><Relationship Id="rId6" Type="http://schemas.openxmlformats.org/officeDocument/2006/relationships/image" Target="../media/image2.jpeg"/><Relationship Id="rId11" Type="http://schemas.openxmlformats.org/officeDocument/2006/relationships/hyperlink" Target="Philips_EP_Navigator_32MB_StClp.wmv" TargetMode="External"/><Relationship Id="rId5" Type="http://schemas.openxmlformats.org/officeDocument/2006/relationships/image" Target="../media/image32.png"/><Relationship Id="rId10" Type="http://schemas.openxmlformats.org/officeDocument/2006/relationships/image" Target="../media/image35.png"/><Relationship Id="rId4" Type="http://schemas.openxmlformats.org/officeDocument/2006/relationships/slideLayout" Target="../slideLayouts/slideLayout1.xml"/><Relationship Id="rId9" Type="http://schemas.openxmlformats.org/officeDocument/2006/relationships/image" Target="../media/image34.png"/></Relationships>
</file>

<file path=ppt/slides/_rels/slide13.xml.rels><?xml version="1.0" encoding="UTF-8" standalone="yes"?>
<Relationships xmlns="http://schemas.openxmlformats.org/package/2006/relationships"><Relationship Id="rId3" Type="http://schemas.openxmlformats.org/officeDocument/2006/relationships/hyperlink" Target="mailto:sherry.fobes@philips.com" TargetMode="External"/><Relationship Id="rId7" Type="http://schemas.openxmlformats.org/officeDocument/2006/relationships/image" Target="../media/image40.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14.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2.jpeg"/><Relationship Id="rId3" Type="http://schemas.openxmlformats.org/officeDocument/2006/relationships/tags" Target="../tags/tag9.xml"/><Relationship Id="rId7" Type="http://schemas.openxmlformats.org/officeDocument/2006/relationships/slideLayout" Target="../slideLayouts/slideLayout1.xml"/><Relationship Id="rId12" Type="http://schemas.openxmlformats.org/officeDocument/2006/relationships/image" Target="../media/image45.jpe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tags" Target="../tags/tag12.xml"/><Relationship Id="rId11" Type="http://schemas.openxmlformats.org/officeDocument/2006/relationships/image" Target="../media/image44.jpeg"/><Relationship Id="rId5" Type="http://schemas.openxmlformats.org/officeDocument/2006/relationships/tags" Target="../tags/tag11.xml"/><Relationship Id="rId10" Type="http://schemas.openxmlformats.org/officeDocument/2006/relationships/image" Target="../media/image43.png"/><Relationship Id="rId4" Type="http://schemas.openxmlformats.org/officeDocument/2006/relationships/tags" Target="../tags/tag10.xml"/><Relationship Id="rId9" Type="http://schemas.openxmlformats.org/officeDocument/2006/relationships/image" Target="../media/image42.jpeg"/></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hyperlink" Target="mailto:Zachary.Gautreau@philips.com"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jp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 Id="rId5" Type="http://schemas.openxmlformats.org/officeDocument/2006/relationships/hyperlink" Target="mailto:Brandon.judd@philips.com" TargetMode="Externa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2.jpeg"/><Relationship Id="rId7" Type="http://schemas.openxmlformats.org/officeDocument/2006/relationships/image" Target="../media/image16.jpe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1.xml"/><Relationship Id="rId5" Type="http://schemas.openxmlformats.org/officeDocument/2006/relationships/hyperlink" Target="mailto:Brandon.judd@philips.com" TargetMode="Externa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jpeg"/><Relationship Id="rId7" Type="http://schemas.openxmlformats.org/officeDocument/2006/relationships/image" Target="../media/image23.pn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xml"/><Relationship Id="rId5" Type="http://schemas.openxmlformats.org/officeDocument/2006/relationships/hyperlink" Target="mailto:sherry.fobes@philips.com" TargetMode="Externa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4"/>
          </a:lnRef>
          <a:fillRef idx="3">
            <a:schemeClr val="accent4"/>
          </a:fillRef>
          <a:effectRef idx="3">
            <a:schemeClr val="accent4"/>
          </a:effectRef>
          <a:fontRef idx="minor">
            <a:schemeClr val="lt1"/>
          </a:fontRef>
        </p:style>
        <p:txBody>
          <a:bodyPr/>
          <a:lstStyle/>
          <a:p>
            <a:r>
              <a:rPr lang="en-US" dirty="0" smtClean="0"/>
              <a:t>Philips iXR</a:t>
            </a:r>
            <a:br>
              <a:rPr lang="en-US" dirty="0" smtClean="0"/>
            </a:br>
            <a:r>
              <a:rPr lang="en-US" dirty="0" smtClean="0"/>
              <a:t>Clinical Segment Guides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8175" y="2362200"/>
            <a:ext cx="6496050" cy="48704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TextBox 4"/>
          <p:cNvSpPr txBox="1"/>
          <p:nvPr/>
        </p:nvSpPr>
        <p:spPr>
          <a:xfrm>
            <a:off x="961495" y="7467600"/>
            <a:ext cx="5833392" cy="461665"/>
          </a:xfrm>
          <a:prstGeom prst="rect">
            <a:avLst/>
          </a:prstGeom>
          <a:noFill/>
        </p:spPr>
        <p:txBody>
          <a:bodyPr wrap="none" rtlCol="0">
            <a:spAutoFit/>
          </a:bodyPr>
          <a:lstStyle/>
          <a:p>
            <a:pPr algn="ctr"/>
            <a:r>
              <a:rPr lang="en-US" sz="2400" dirty="0" smtClean="0">
                <a:solidFill>
                  <a:schemeClr val="bg1"/>
                </a:solidFill>
              </a:rPr>
              <a:t>Provided by: Sales and Market Support Team </a:t>
            </a:r>
            <a:endParaRPr lang="en-US" sz="2400" dirty="0">
              <a:solidFill>
                <a:schemeClr val="bg1"/>
              </a:solidFill>
            </a:endParaRPr>
          </a:p>
        </p:txBody>
      </p:sp>
      <p:sp>
        <p:nvSpPr>
          <p:cNvPr id="6" name="Rectangle 5"/>
          <p:cNvSpPr/>
          <p:nvPr/>
        </p:nvSpPr>
        <p:spPr>
          <a:xfrm>
            <a:off x="1371600" y="9144000"/>
            <a:ext cx="5049737" cy="707886"/>
          </a:xfrm>
          <a:prstGeom prst="rect">
            <a:avLst/>
          </a:prstGeom>
        </p:spPr>
        <p:txBody>
          <a:bodyPr wrap="square">
            <a:spAutoFit/>
          </a:bodyPr>
          <a:lstStyle/>
          <a:p>
            <a:pPr algn="ctr"/>
            <a:r>
              <a:rPr lang="en-US" dirty="0" smtClean="0"/>
              <a:t>Created September </a:t>
            </a:r>
            <a:r>
              <a:rPr lang="en-US" dirty="0"/>
              <a:t>6th, </a:t>
            </a:r>
            <a:r>
              <a:rPr lang="en-US" dirty="0" smtClean="0"/>
              <a:t>2014 </a:t>
            </a:r>
            <a:r>
              <a:rPr lang="en-US" dirty="0"/>
              <a:t>For Internal Training Purposes Only, Do Not Distribute </a:t>
            </a:r>
            <a:endParaRPr lang="en-US" dirty="0"/>
          </a:p>
        </p:txBody>
      </p:sp>
    </p:spTree>
    <p:extLst>
      <p:ext uri="{BB962C8B-B14F-4D97-AF65-F5344CB8AC3E}">
        <p14:creationId xmlns:p14="http://schemas.microsoft.com/office/powerpoint/2010/main" val="26455299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custDataLst>
              <p:tags r:id="rId1"/>
            </p:custDataLst>
            <p:extLst>
              <p:ext uri="{D42A27DB-BD31-4B8C-83A1-F6EECF244321}">
                <p14:modId xmlns:p14="http://schemas.microsoft.com/office/powerpoint/2010/main" val="959915972"/>
              </p:ext>
            </p:extLst>
          </p:nvPr>
        </p:nvGraphicFramePr>
        <p:xfrm>
          <a:off x="172720" y="968135"/>
          <a:ext cx="7426960" cy="8861665"/>
        </p:xfrm>
        <a:graphic>
          <a:graphicData uri="http://schemas.openxmlformats.org/drawingml/2006/table">
            <a:tbl>
              <a:tblPr firstRow="1" bandRow="1">
                <a:tableStyleId>{5C22544A-7EE6-4342-B048-85BDC9FD1C3A}</a:tableStyleId>
              </a:tblPr>
              <a:tblGrid>
                <a:gridCol w="2159000"/>
                <a:gridCol w="5267960"/>
              </a:tblGrid>
              <a:tr h="371707">
                <a:tc>
                  <a:txBody>
                    <a:bodyPr/>
                    <a:lstStyle/>
                    <a:p>
                      <a:r>
                        <a:rPr lang="en-US" sz="1800" b="1" dirty="0" smtClean="0">
                          <a:solidFill>
                            <a:schemeClr val="tx2">
                              <a:lumMod val="75000"/>
                            </a:schemeClr>
                          </a:solidFill>
                        </a:rPr>
                        <a:t>PHILIPS TOOL</a:t>
                      </a:r>
                      <a:endParaRPr lang="en-US" sz="1800" b="1" dirty="0">
                        <a:solidFill>
                          <a:schemeClr val="tx2">
                            <a:lumMod val="75000"/>
                          </a:schemeClr>
                        </a:solidFill>
                      </a:endParaRPr>
                    </a:p>
                  </a:txBody>
                  <a:tcPr marL="103632" marR="103632" marT="50292" marB="50292">
                    <a:solidFill>
                      <a:schemeClr val="tx2">
                        <a:lumMod val="60000"/>
                        <a:lumOff val="40000"/>
                      </a:schemeClr>
                    </a:solidFill>
                  </a:tcPr>
                </a:tc>
                <a:tc>
                  <a:txBody>
                    <a:bodyPr/>
                    <a:lstStyle/>
                    <a:p>
                      <a:r>
                        <a:rPr lang="en-US" sz="1800" b="1" dirty="0" smtClean="0">
                          <a:solidFill>
                            <a:schemeClr val="tx2">
                              <a:lumMod val="75000"/>
                            </a:schemeClr>
                          </a:solidFill>
                        </a:rPr>
                        <a:t>COMMON PROCEDURES</a:t>
                      </a:r>
                      <a:endParaRPr lang="en-US" sz="1800" b="1" dirty="0">
                        <a:solidFill>
                          <a:schemeClr val="tx2">
                            <a:lumMod val="75000"/>
                          </a:schemeClr>
                        </a:solidFill>
                      </a:endParaRPr>
                    </a:p>
                  </a:txBody>
                  <a:tcPr marL="103632" marR="103632" marT="50292" marB="50292">
                    <a:solidFill>
                      <a:schemeClr val="tx2">
                        <a:lumMod val="60000"/>
                        <a:lumOff val="40000"/>
                      </a:schemeClr>
                    </a:solidFill>
                  </a:tcPr>
                </a:tc>
              </a:tr>
              <a:tr h="1563653">
                <a:tc>
                  <a:txBody>
                    <a:bodyPr/>
                    <a:lstStyle/>
                    <a:p>
                      <a:pPr algn="l"/>
                      <a:r>
                        <a:rPr lang="en-US" sz="1500" b="1" dirty="0" smtClean="0">
                          <a:solidFill>
                            <a:schemeClr val="tx2">
                              <a:lumMod val="75000"/>
                            </a:schemeClr>
                          </a:solidFill>
                        </a:rPr>
                        <a:t>3DRA</a:t>
                      </a:r>
                    </a:p>
                    <a:p>
                      <a:pPr algn="l"/>
                      <a:endParaRPr lang="en-US" sz="1500" b="1" dirty="0" smtClean="0"/>
                    </a:p>
                    <a:p>
                      <a:pPr algn="l"/>
                      <a:endParaRPr lang="en-US" sz="1500" b="1" dirty="0" smtClean="0"/>
                    </a:p>
                    <a:p>
                      <a:pPr algn="l"/>
                      <a:endParaRPr lang="en-US" sz="1500" b="1" dirty="0" smtClean="0"/>
                    </a:p>
                    <a:p>
                      <a:pPr algn="l"/>
                      <a:endParaRPr lang="en-US" sz="1500" b="1" dirty="0"/>
                    </a:p>
                  </a:txBody>
                  <a:tcPr marL="103632" marR="103632" marT="50292" marB="50292"/>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i="1" kern="1200" dirty="0" smtClean="0">
                          <a:solidFill>
                            <a:schemeClr val="dk1"/>
                          </a:solidFill>
                          <a:effectLst/>
                          <a:latin typeface="+mn-lt"/>
                          <a:ea typeface="+mn-ea"/>
                          <a:cs typeface="+mn-cs"/>
                        </a:rPr>
                        <a:t>High speed, high-resolution 3D volumetric view of vessel anatomy throughout body</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i="1" kern="1200" baseline="0" dirty="0" smtClean="0">
                        <a:solidFill>
                          <a:schemeClr val="dk1"/>
                        </a:solidFill>
                        <a:effectLst/>
                        <a:latin typeface="+mn-lt"/>
                        <a:ea typeface="+mn-ea"/>
                        <a:cs typeface="+mn-cs"/>
                      </a:endParaRPr>
                    </a:p>
                    <a:p>
                      <a:pPr marL="166688" marR="0" indent="-1666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dirty="0" smtClean="0"/>
                        <a:t>AVM*-</a:t>
                      </a:r>
                      <a:r>
                        <a:rPr lang="en-US" sz="1300" baseline="0" dirty="0" smtClean="0"/>
                        <a:t> 3DRA allows better understanding of feeder vessels, relation to soft tissue and vessel structure.</a:t>
                      </a:r>
                    </a:p>
                    <a:p>
                      <a:pPr marL="166688" marR="0" indent="-1666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baseline="0" dirty="0" smtClean="0"/>
                        <a:t>Aneurysms</a:t>
                      </a:r>
                      <a:r>
                        <a:rPr lang="en-US" sz="1300" dirty="0" smtClean="0"/>
                        <a:t>-</a:t>
                      </a:r>
                      <a:r>
                        <a:rPr lang="en-US" sz="1300" baseline="0" dirty="0" smtClean="0"/>
                        <a:t> Understand location, me</a:t>
                      </a:r>
                      <a:r>
                        <a:rPr lang="en-US" sz="1300" dirty="0" smtClean="0"/>
                        <a:t>asure neck and volume of aneurysm and find optimal viewing angle for working view.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900" i="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900" i="1" baseline="0" dirty="0" smtClean="0"/>
                        <a:t>*</a:t>
                      </a:r>
                      <a:r>
                        <a:rPr lang="en-US" sz="900" i="0" baseline="0" dirty="0" smtClean="0"/>
                        <a:t>T</a:t>
                      </a:r>
                      <a:r>
                        <a:rPr lang="en-US" sz="900" i="0" dirty="0" smtClean="0"/>
                        <a:t>angle of arteries and veins that interferes with normal blood flow.</a:t>
                      </a:r>
                      <a:endParaRPr lang="en-US" sz="1300" i="0" dirty="0"/>
                    </a:p>
                  </a:txBody>
                  <a:tcPr marL="103632" marR="103632" marT="50292" marB="50292"/>
                </a:tc>
              </a:tr>
              <a:tr h="1811417">
                <a:tc>
                  <a:txBody>
                    <a:bodyPr/>
                    <a:lstStyle/>
                    <a:p>
                      <a:pPr algn="l"/>
                      <a:r>
                        <a:rPr lang="en-US" sz="1500" b="1" dirty="0" smtClean="0">
                          <a:solidFill>
                            <a:schemeClr val="tx2">
                              <a:lumMod val="75000"/>
                            </a:schemeClr>
                          </a:solidFill>
                        </a:rPr>
                        <a:t>3D or MR/CT Roadmap</a:t>
                      </a:r>
                    </a:p>
                    <a:p>
                      <a:pPr algn="l"/>
                      <a:endParaRPr lang="en-US" sz="1500" b="1" dirty="0" smtClean="0"/>
                    </a:p>
                    <a:p>
                      <a:pPr algn="l"/>
                      <a:endParaRPr lang="en-US" sz="1500" b="1" dirty="0" smtClean="0"/>
                    </a:p>
                    <a:p>
                      <a:pPr algn="l"/>
                      <a:endParaRPr lang="en-US" sz="1500" b="1" dirty="0" smtClean="0"/>
                    </a:p>
                    <a:p>
                      <a:pPr algn="l"/>
                      <a:endParaRPr lang="en-US" sz="1500" b="1" dirty="0" smtClean="0"/>
                    </a:p>
                  </a:txBody>
                  <a:tcPr marL="103632" marR="103632" marT="50292" marB="50292"/>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i="1" kern="1200" dirty="0" smtClean="0">
                          <a:solidFill>
                            <a:schemeClr val="dk1"/>
                          </a:solidFill>
                          <a:effectLst/>
                          <a:latin typeface="+mn-lt"/>
                          <a:ea typeface="+mn-ea"/>
                          <a:cs typeface="+mn-cs"/>
                        </a:rPr>
                        <a:t>Overlays live 2D </a:t>
                      </a:r>
                      <a:r>
                        <a:rPr lang="en-US" sz="1100" i="1" kern="1200" dirty="0" err="1" smtClean="0">
                          <a:solidFill>
                            <a:schemeClr val="dk1"/>
                          </a:solidFill>
                          <a:effectLst/>
                          <a:latin typeface="+mn-lt"/>
                          <a:ea typeface="+mn-ea"/>
                          <a:cs typeface="+mn-cs"/>
                        </a:rPr>
                        <a:t>fluoro</a:t>
                      </a:r>
                      <a:r>
                        <a:rPr lang="en-US" sz="1100" i="1" kern="1200" dirty="0" smtClean="0">
                          <a:solidFill>
                            <a:schemeClr val="dk1"/>
                          </a:solidFill>
                          <a:effectLst/>
                          <a:latin typeface="+mn-lt"/>
                          <a:ea typeface="+mn-ea"/>
                          <a:cs typeface="+mn-cs"/>
                        </a:rPr>
                        <a:t> with 3D vessel tree reconstruction from 3D-RA or previously acquired CT/MR for live</a:t>
                      </a:r>
                      <a:r>
                        <a:rPr lang="en-US" sz="1100" i="1" kern="1200" baseline="0" dirty="0" smtClean="0">
                          <a:solidFill>
                            <a:schemeClr val="dk1"/>
                          </a:solidFill>
                          <a:effectLst/>
                          <a:latin typeface="+mn-lt"/>
                          <a:ea typeface="+mn-ea"/>
                          <a:cs typeface="+mn-cs"/>
                        </a:rPr>
                        <a:t> navigation</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300" kern="1200" baseline="0" dirty="0" smtClean="0">
                        <a:solidFill>
                          <a:schemeClr val="dk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dirty="0" smtClean="0"/>
                        <a:t>AVM-</a:t>
                      </a:r>
                      <a:r>
                        <a:rPr lang="en-US" sz="1300" baseline="0" dirty="0" smtClean="0"/>
                        <a:t> Support navigation and embolization (onyx or glue)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dirty="0" smtClean="0"/>
                        <a:t>Ischemic Stroke*-</a:t>
                      </a:r>
                      <a:r>
                        <a:rPr lang="en-US" sz="1300" baseline="0" dirty="0" smtClean="0"/>
                        <a:t> Support navigation, compatible with current stroke protocol, reduce contrast and dose by reusing image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i="0" baseline="0" dirty="0" smtClean="0"/>
                        <a:t>Aneurysms- Support navigation and treatment (coiling or stenting)</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i="1" baseline="0" dirty="0" smtClean="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00" i="0" baseline="0" dirty="0" smtClean="0"/>
                        <a:t>*Blood clot blocking normal blood flow to a cerebral artery.</a:t>
                      </a:r>
                      <a:endParaRPr lang="en-US" sz="900" i="0" dirty="0"/>
                    </a:p>
                  </a:txBody>
                  <a:tcPr marL="103632" marR="103632" marT="50292" marB="50292"/>
                </a:tc>
              </a:tr>
              <a:tr h="1580873">
                <a:tc>
                  <a:txBody>
                    <a:bodyPr/>
                    <a:lstStyle/>
                    <a:p>
                      <a:pPr algn="l"/>
                      <a:r>
                        <a:rPr lang="en-US" sz="1500" b="1" dirty="0" smtClean="0">
                          <a:solidFill>
                            <a:schemeClr val="tx2">
                              <a:lumMod val="75000"/>
                            </a:schemeClr>
                          </a:solidFill>
                        </a:rPr>
                        <a:t>2D Perfusion </a:t>
                      </a:r>
                    </a:p>
                    <a:p>
                      <a:pPr algn="l"/>
                      <a:endParaRPr lang="en-US" sz="1500" b="1" dirty="0" smtClean="0"/>
                    </a:p>
                    <a:p>
                      <a:pPr algn="l"/>
                      <a:endParaRPr lang="en-US" sz="1500" b="1" dirty="0" smtClean="0"/>
                    </a:p>
                    <a:p>
                      <a:pPr algn="l"/>
                      <a:endParaRPr lang="en-US" sz="1500" b="1" dirty="0" smtClean="0"/>
                    </a:p>
                    <a:p>
                      <a:pPr algn="l"/>
                      <a:endParaRPr lang="en-US" sz="1500" b="1" dirty="0"/>
                    </a:p>
                  </a:txBody>
                  <a:tcPr marL="103632" marR="103632" marT="50292" marB="50292"/>
                </a:tc>
                <a:tc>
                  <a:txBody>
                    <a:bodyPr/>
                    <a:lstStyle/>
                    <a:p>
                      <a:pPr algn="l"/>
                      <a:r>
                        <a:rPr lang="en-US" sz="1100" i="1" dirty="0" smtClean="0">
                          <a:solidFill>
                            <a:schemeClr val="tx1"/>
                          </a:solidFill>
                        </a:rPr>
                        <a:t>High definition perfusion imaging for pre and post treatment comparison</a:t>
                      </a:r>
                    </a:p>
                    <a:p>
                      <a:pPr algn="l"/>
                      <a:endParaRPr lang="en-US" sz="1300" dirty="0" smtClean="0"/>
                    </a:p>
                    <a:p>
                      <a:pPr marL="171450" indent="-171450">
                        <a:buFont typeface="Arial" panose="020B0604020202020204" pitchFamily="34" charset="0"/>
                        <a:buChar char="•"/>
                      </a:pPr>
                      <a:r>
                        <a:rPr lang="en-US" sz="1300" kern="1200" baseline="0" dirty="0" smtClean="0">
                          <a:solidFill>
                            <a:schemeClr val="dk1"/>
                          </a:solidFill>
                          <a:latin typeface="+mn-lt"/>
                          <a:ea typeface="+mn-ea"/>
                          <a:cs typeface="+mn-cs"/>
                        </a:rPr>
                        <a:t>Brain tissue perfusion- Assessment of perfusion changes pre, </a:t>
                      </a:r>
                      <a:r>
                        <a:rPr lang="en-US" sz="1300" kern="1200" baseline="0" dirty="0" err="1" smtClean="0">
                          <a:solidFill>
                            <a:schemeClr val="dk1"/>
                          </a:solidFill>
                          <a:latin typeface="+mn-lt"/>
                          <a:ea typeface="+mn-ea"/>
                          <a:cs typeface="+mn-cs"/>
                        </a:rPr>
                        <a:t>peri</a:t>
                      </a:r>
                      <a:r>
                        <a:rPr lang="en-US" sz="1300" kern="1200" baseline="0" dirty="0" smtClean="0">
                          <a:solidFill>
                            <a:schemeClr val="dk1"/>
                          </a:solidFill>
                          <a:latin typeface="+mn-lt"/>
                          <a:ea typeface="+mn-ea"/>
                          <a:cs typeface="+mn-cs"/>
                        </a:rPr>
                        <a:t> and post interventions (carotid stenting, stroke, vasospasm, tumor, AVM…)</a:t>
                      </a:r>
                    </a:p>
                    <a:p>
                      <a:pPr marL="171450" indent="-171450">
                        <a:buFont typeface="Arial" panose="020B0604020202020204" pitchFamily="34" charset="0"/>
                        <a:buChar char="•"/>
                      </a:pPr>
                      <a:r>
                        <a:rPr lang="en-US" sz="1300" kern="1200" baseline="0" dirty="0" smtClean="0">
                          <a:solidFill>
                            <a:schemeClr val="dk1"/>
                          </a:solidFill>
                          <a:latin typeface="+mn-lt"/>
                          <a:ea typeface="+mn-ea"/>
                          <a:cs typeface="+mn-cs"/>
                        </a:rPr>
                        <a:t>Easy comparison of the perfusion differences between two brain hemispheres  or in one hemisphere pre/post intervention</a:t>
                      </a:r>
                      <a:endParaRPr lang="en-US" sz="1300" b="1" dirty="0"/>
                    </a:p>
                  </a:txBody>
                  <a:tcPr marL="103632" marR="103632" marT="50292" marB="50292"/>
                </a:tc>
              </a:tr>
              <a:tr h="1547939">
                <a:tc>
                  <a:txBody>
                    <a:bodyPr/>
                    <a:lstStyle/>
                    <a:p>
                      <a:pPr algn="l"/>
                      <a:r>
                        <a:rPr lang="en-US" sz="1500" b="1" dirty="0" err="1" smtClean="0">
                          <a:solidFill>
                            <a:schemeClr val="tx2">
                              <a:lumMod val="75000"/>
                            </a:schemeClr>
                          </a:solidFill>
                        </a:rPr>
                        <a:t>XperGuide</a:t>
                      </a:r>
                      <a:endParaRPr lang="en-US" sz="1500" b="1" dirty="0" smtClean="0">
                        <a:solidFill>
                          <a:schemeClr val="tx2">
                            <a:lumMod val="75000"/>
                          </a:schemeClr>
                        </a:solidFill>
                      </a:endParaRPr>
                    </a:p>
                    <a:p>
                      <a:pPr algn="l"/>
                      <a:endParaRPr lang="en-US" sz="1500" b="1" dirty="0" smtClean="0"/>
                    </a:p>
                    <a:p>
                      <a:pPr algn="l"/>
                      <a:endParaRPr lang="en-US" sz="1500" b="1" dirty="0" smtClean="0"/>
                    </a:p>
                    <a:p>
                      <a:pPr algn="l"/>
                      <a:endParaRPr lang="en-US" sz="1500" b="1" dirty="0" smtClean="0"/>
                    </a:p>
                    <a:p>
                      <a:pPr algn="l"/>
                      <a:endParaRPr lang="en-US" sz="1500" b="1" dirty="0"/>
                    </a:p>
                  </a:txBody>
                  <a:tcPr marL="103632" marR="103632" marT="50292" marB="50292"/>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i="1" kern="1200" dirty="0" smtClean="0">
                          <a:solidFill>
                            <a:schemeClr val="dk1"/>
                          </a:solidFill>
                          <a:effectLst/>
                          <a:latin typeface="+mn-lt"/>
                          <a:ea typeface="+mn-ea"/>
                          <a:cs typeface="+mn-cs"/>
                        </a:rPr>
                        <a:t>3D image needle path planning and  live guidance</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300" dirty="0" smtClean="0"/>
                    </a:p>
                    <a:p>
                      <a:pPr marL="166688" indent="-166688">
                        <a:buFont typeface="Arial" panose="020B0604020202020204" pitchFamily="34" charset="0"/>
                        <a:buChar char="•"/>
                      </a:pPr>
                      <a:r>
                        <a:rPr lang="en-US" sz="1300" dirty="0" smtClean="0"/>
                        <a:t>AVM-</a:t>
                      </a:r>
                      <a:r>
                        <a:rPr lang="en-US" sz="1300" baseline="0" dirty="0" smtClean="0"/>
                        <a:t> Support needle path planning and navigation for embolization</a:t>
                      </a:r>
                    </a:p>
                    <a:p>
                      <a:pPr marL="166688" marR="0" indent="-1666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dirty="0" err="1" smtClean="0"/>
                        <a:t>Vertebroplasty</a:t>
                      </a:r>
                      <a:r>
                        <a:rPr lang="en-US" sz="1300" dirty="0" smtClean="0"/>
                        <a:t>*-</a:t>
                      </a:r>
                      <a:r>
                        <a:rPr lang="en-US" sz="1300" baseline="0" dirty="0" smtClean="0"/>
                        <a:t> Support needle path planning and delivery of cement into vertebra.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900" b="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900" b="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900" b="0" dirty="0" smtClean="0"/>
                        <a:t>*Procedure in which a special medical-grade cement mixture is injected into a fractured vertebra.</a:t>
                      </a:r>
                      <a:endParaRPr lang="en-US" sz="1300" dirty="0" smtClean="0"/>
                    </a:p>
                  </a:txBody>
                  <a:tcPr marL="103632" marR="103632" marT="50292" marB="50292"/>
                </a:tc>
              </a:tr>
              <a:tr h="1982879">
                <a:tc>
                  <a:txBody>
                    <a:bodyPr/>
                    <a:lstStyle/>
                    <a:p>
                      <a:pPr algn="l"/>
                      <a:r>
                        <a:rPr lang="en-US" sz="1500" b="1" dirty="0" err="1" smtClean="0">
                          <a:solidFill>
                            <a:schemeClr val="tx2">
                              <a:lumMod val="75000"/>
                            </a:schemeClr>
                          </a:solidFill>
                        </a:rPr>
                        <a:t>VasoCT</a:t>
                      </a:r>
                      <a:endParaRPr lang="en-US" sz="1500" b="1" dirty="0">
                        <a:solidFill>
                          <a:schemeClr val="tx2">
                            <a:lumMod val="75000"/>
                          </a:schemeClr>
                        </a:solidFill>
                      </a:endParaRPr>
                    </a:p>
                  </a:txBody>
                  <a:tcPr marL="103632" marR="103632" marT="50292" marB="50292"/>
                </a:tc>
                <a:tc>
                  <a:txBody>
                    <a:bodyPr/>
                    <a:lstStyle/>
                    <a:p>
                      <a:pPr marL="0" indent="0">
                        <a:buFont typeface="Arial" panose="020B0604020202020204" pitchFamily="34" charset="0"/>
                        <a:buNone/>
                      </a:pPr>
                      <a:r>
                        <a:rPr lang="en-US" sz="1100" i="1" dirty="0" smtClean="0"/>
                        <a:t>High resolution, contrast enhanced stent imaging.</a:t>
                      </a:r>
                      <a:r>
                        <a:rPr lang="en-US" sz="1100" i="1" baseline="0" dirty="0" smtClean="0"/>
                        <a:t> S</a:t>
                      </a:r>
                      <a:r>
                        <a:rPr lang="en-US" sz="1100" i="1" dirty="0" smtClean="0"/>
                        <a:t>troke imaging for visualization beyond</a:t>
                      </a:r>
                      <a:r>
                        <a:rPr lang="en-US" sz="1100" i="1" baseline="0" dirty="0" smtClean="0"/>
                        <a:t> the clot</a:t>
                      </a:r>
                    </a:p>
                    <a:p>
                      <a:pPr marL="0" indent="0">
                        <a:buFont typeface="Arial" panose="020B0604020202020204" pitchFamily="34" charset="0"/>
                        <a:buNone/>
                      </a:pPr>
                      <a:endParaRPr lang="en-US" sz="1100" i="1" dirty="0" smtClean="0"/>
                    </a:p>
                    <a:p>
                      <a:pPr marL="171450" indent="-171450" rtl="0" fontAlgn="ctr">
                        <a:buFont typeface="Arial" pitchFamily="34" charset="0"/>
                        <a:buChar char="•"/>
                      </a:pPr>
                      <a:r>
                        <a:rPr lang="en-US" sz="1300" kern="1200" dirty="0" smtClean="0">
                          <a:solidFill>
                            <a:schemeClr val="dk1"/>
                          </a:solidFill>
                          <a:effectLst/>
                          <a:latin typeface="+mn-lt"/>
                          <a:ea typeface="+mn-ea"/>
                          <a:cs typeface="+mn-cs"/>
                        </a:rPr>
                        <a:t>Intracranial Stenting- High-res, contrast</a:t>
                      </a:r>
                      <a:r>
                        <a:rPr lang="en-US" sz="1300" kern="1200" baseline="0" dirty="0" smtClean="0">
                          <a:solidFill>
                            <a:schemeClr val="dk1"/>
                          </a:solidFill>
                          <a:effectLst/>
                          <a:latin typeface="+mn-lt"/>
                          <a:ea typeface="+mn-ea"/>
                          <a:cs typeface="+mn-cs"/>
                        </a:rPr>
                        <a:t> enhanced image to ensure proper location and deployment of stent against vessel wall. </a:t>
                      </a:r>
                    </a:p>
                    <a:p>
                      <a:pPr marL="171450" marR="0" indent="-171450" algn="l" defTabSz="914400" rtl="0" eaLnBrk="1" fontAlgn="ctr" latinLnBrk="0" hangingPunct="1">
                        <a:lnSpc>
                          <a:spcPct val="100000"/>
                        </a:lnSpc>
                        <a:spcBef>
                          <a:spcPts val="0"/>
                        </a:spcBef>
                        <a:spcAft>
                          <a:spcPts val="0"/>
                        </a:spcAft>
                        <a:buClrTx/>
                        <a:buSzTx/>
                        <a:buFont typeface="Arial" pitchFamily="34" charset="0"/>
                        <a:buChar char="•"/>
                        <a:tabLst/>
                        <a:defRPr/>
                      </a:pPr>
                      <a:r>
                        <a:rPr lang="en-US" sz="1300" kern="1200" baseline="0" dirty="0" smtClean="0">
                          <a:solidFill>
                            <a:schemeClr val="dk1"/>
                          </a:solidFill>
                          <a:effectLst/>
                          <a:latin typeface="+mn-lt"/>
                          <a:ea typeface="+mn-ea"/>
                          <a:cs typeface="+mn-cs"/>
                        </a:rPr>
                        <a:t>Flow Diverters*- D</a:t>
                      </a:r>
                      <a:r>
                        <a:rPr lang="en-US" sz="1300" dirty="0" smtClean="0"/>
                        <a:t>etermine landing zone and length of next pipeline. </a:t>
                      </a:r>
                    </a:p>
                    <a:p>
                      <a:pPr marL="171450" marR="0" indent="-171450" algn="l" defTabSz="914400" rtl="0" eaLnBrk="1" fontAlgn="ctr" latinLnBrk="0" hangingPunct="1">
                        <a:lnSpc>
                          <a:spcPct val="100000"/>
                        </a:lnSpc>
                        <a:spcBef>
                          <a:spcPts val="0"/>
                        </a:spcBef>
                        <a:spcAft>
                          <a:spcPts val="0"/>
                        </a:spcAft>
                        <a:buClrTx/>
                        <a:buSzTx/>
                        <a:buFont typeface="Arial" pitchFamily="34" charset="0"/>
                        <a:buChar char="•"/>
                        <a:tabLst/>
                        <a:defRPr/>
                      </a:pPr>
                      <a:r>
                        <a:rPr lang="en-US" sz="1300" dirty="0" smtClean="0"/>
                        <a:t>Ischemic Stroke-</a:t>
                      </a:r>
                      <a:r>
                        <a:rPr lang="en-US" sz="1300" baseline="0" dirty="0" smtClean="0"/>
                        <a:t> </a:t>
                      </a:r>
                      <a:r>
                        <a:rPr lang="en-US" sz="1300" dirty="0" smtClean="0"/>
                        <a:t>Identify clot location and extent of lesion.</a:t>
                      </a:r>
                      <a:r>
                        <a:rPr lang="en-US" sz="1300" baseline="0" dirty="0" smtClean="0"/>
                        <a:t> </a:t>
                      </a:r>
                      <a:r>
                        <a:rPr lang="en-US" sz="1300" kern="1200" baseline="0" dirty="0" smtClean="0">
                          <a:solidFill>
                            <a:schemeClr val="dk1"/>
                          </a:solidFill>
                          <a:effectLst/>
                          <a:latin typeface="+mn-lt"/>
                          <a:ea typeface="+mn-ea"/>
                          <a:cs typeface="+mn-cs"/>
                        </a:rPr>
                        <a:t>Support navigation through the blockage. IV injection, non-invasive follow-up. </a:t>
                      </a:r>
                      <a:endParaRPr lang="en-US" sz="1300" dirty="0" smtClean="0">
                        <a:effectLst/>
                      </a:endParaRPr>
                    </a:p>
                    <a:p>
                      <a:endParaRPr lang="en-US" sz="1300" dirty="0" smtClean="0"/>
                    </a:p>
                    <a:p>
                      <a:r>
                        <a:rPr lang="en-US" sz="1100" dirty="0" smtClean="0"/>
                        <a:t>*</a:t>
                      </a:r>
                      <a:r>
                        <a:rPr lang="en-US" sz="900" dirty="0" smtClean="0"/>
                        <a:t>Stents</a:t>
                      </a:r>
                      <a:r>
                        <a:rPr lang="en-US" sz="900" baseline="0" dirty="0" smtClean="0"/>
                        <a:t> used to treat wide neck , large, and fusiform cerebral aneurysms. </a:t>
                      </a:r>
                      <a:endParaRPr lang="en-US" sz="900" dirty="0"/>
                    </a:p>
                  </a:txBody>
                  <a:tcPr marL="103632" marR="103632" marT="50292" marB="50292"/>
                </a:tc>
              </a:tr>
            </a:tbl>
          </a:graphicData>
        </a:graphic>
      </p:graphicFrame>
      <p:pic>
        <p:nvPicPr>
          <p:cNvPr id="14" name="Picture 5"/>
          <p:cNvPicPr>
            <a:picLocks noChangeAspect="1" noChangeArrowheads="1"/>
          </p:cNvPicPr>
          <p:nvPr/>
        </p:nvPicPr>
        <p:blipFill rotWithShape="1">
          <a:blip r:embed="rId4" cstate="print"/>
          <a:srcRect l="54007" t="2772" r="2362" b="5998"/>
          <a:stretch/>
        </p:blipFill>
        <p:spPr bwMode="auto">
          <a:xfrm>
            <a:off x="552978" y="3254028"/>
            <a:ext cx="1200892" cy="1165572"/>
          </a:xfrm>
          <a:prstGeom prst="rect">
            <a:avLst/>
          </a:prstGeom>
          <a:noFill/>
          <a:ln w="9525">
            <a:noFill/>
            <a:miter lim="800000"/>
            <a:headEnd/>
            <a:tailEnd/>
          </a:ln>
        </p:spPr>
      </p:pic>
      <p:pic>
        <p:nvPicPr>
          <p:cNvPr id="15" name="Picture 5_"/>
          <p:cNvPicPr>
            <a:picLocks noChangeAspect="1" noChangeArrowheads="1"/>
          </p:cNvPicPr>
          <p:nvPr/>
        </p:nvPicPr>
        <p:blipFill rotWithShape="1">
          <a:blip r:embed="rId4" cstate="print"/>
          <a:srcRect l="2687" t="2713" r="51929" b="2922"/>
          <a:stretch/>
        </p:blipFill>
        <p:spPr bwMode="auto">
          <a:xfrm>
            <a:off x="552977" y="1607677"/>
            <a:ext cx="1176484" cy="1135523"/>
          </a:xfrm>
          <a:prstGeom prst="rect">
            <a:avLst/>
          </a:prstGeom>
          <a:noFill/>
          <a:ln w="9525">
            <a:noFill/>
            <a:miter lim="800000"/>
            <a:headEnd/>
            <a:tailEnd/>
          </a:ln>
        </p:spPr>
      </p:pic>
      <p:pic>
        <p:nvPicPr>
          <p:cNvPr id="16" name="Picture 8"/>
          <p:cNvPicPr>
            <a:picLocks noChangeAspect="1" noChangeArrowheads="1"/>
          </p:cNvPicPr>
          <p:nvPr/>
        </p:nvPicPr>
        <p:blipFill rotWithShape="1">
          <a:blip r:embed="rId5" cstate="print"/>
          <a:srcRect l="6413" t="4529" r="5425" b="3766"/>
          <a:stretch/>
        </p:blipFill>
        <p:spPr bwMode="auto">
          <a:xfrm>
            <a:off x="496987" y="8236068"/>
            <a:ext cx="1316574" cy="1288932"/>
          </a:xfrm>
          <a:prstGeom prst="rect">
            <a:avLst/>
          </a:prstGeom>
          <a:noFill/>
          <a:ln w="9525">
            <a:noFill/>
            <a:miter lim="800000"/>
            <a:headEnd/>
            <a:tailEnd/>
          </a:ln>
        </p:spPr>
      </p:pic>
      <p:pic>
        <p:nvPicPr>
          <p:cNvPr id="17" name="Picture 7"/>
          <p:cNvPicPr>
            <a:picLocks noChangeAspect="1" noChangeArrowheads="1"/>
          </p:cNvPicPr>
          <p:nvPr/>
        </p:nvPicPr>
        <p:blipFill rotWithShape="1">
          <a:blip r:embed="rId6" cstate="print"/>
          <a:srcRect l="4943" t="4628" r="4457" b="3618"/>
          <a:stretch/>
        </p:blipFill>
        <p:spPr bwMode="auto">
          <a:xfrm>
            <a:off x="592681" y="6640926"/>
            <a:ext cx="1220880" cy="1131474"/>
          </a:xfrm>
          <a:prstGeom prst="rect">
            <a:avLst/>
          </a:prstGeom>
          <a:noFill/>
          <a:ln w="9525">
            <a:noFill/>
            <a:miter lim="800000"/>
            <a:headEnd/>
            <a:tailEnd/>
          </a:ln>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87946" y="200464"/>
            <a:ext cx="1396062" cy="256323"/>
          </a:xfrm>
          <a:prstGeom prst="rect">
            <a:avLst/>
          </a:prstGeom>
        </p:spPr>
      </p:pic>
      <p:sp>
        <p:nvSpPr>
          <p:cNvPr id="11" name="Text Box 24"/>
          <p:cNvSpPr txBox="1">
            <a:spLocks noChangeArrowheads="1"/>
          </p:cNvSpPr>
          <p:nvPr/>
        </p:nvSpPr>
        <p:spPr bwMode="auto">
          <a:xfrm>
            <a:off x="0" y="9829800"/>
            <a:ext cx="7772400" cy="228600"/>
          </a:xfrm>
          <a:prstGeom prst="rect">
            <a:avLst/>
          </a:prstGeom>
          <a:noFill/>
          <a:ln>
            <a:noFill/>
          </a:ln>
          <a:extLst/>
        </p:spPr>
        <p:txBody>
          <a:bodyPr rot="0" vert="horz" wrap="square" lIns="101882" tIns="50941" rIns="101882" bIns="50941" anchor="t" anchorCtr="0" upright="1">
            <a:noAutofit/>
          </a:bodyPr>
          <a:lstStyle/>
          <a:p>
            <a:pPr algn="ctr"/>
            <a:r>
              <a:rPr lang="en-US" sz="1000" kern="1400" dirty="0">
                <a:solidFill>
                  <a:schemeClr val="bg1">
                    <a:lumMod val="50000"/>
                  </a:schemeClr>
                </a:solidFill>
                <a:ea typeface="Times New Roman"/>
              </a:rPr>
              <a:t>For Internal Use Only, Sales Training Material</a:t>
            </a:r>
          </a:p>
        </p:txBody>
      </p:sp>
      <p:sp>
        <p:nvSpPr>
          <p:cNvPr id="20" name="Text Box 8"/>
          <p:cNvSpPr txBox="1">
            <a:spLocks noChangeArrowheads="1"/>
          </p:cNvSpPr>
          <p:nvPr/>
        </p:nvSpPr>
        <p:spPr bwMode="auto">
          <a:xfrm>
            <a:off x="102909" y="533400"/>
            <a:ext cx="7364691" cy="774419"/>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14:hiddenEffects>
            </a:ext>
          </a:extLst>
        </p:spPr>
        <p:txBody>
          <a:bodyPr rot="0" vert="horz" wrap="square" lIns="40753" tIns="40753" rIns="40753" bIns="40753" anchor="t" anchorCtr="0" upright="1">
            <a:noAutofit/>
          </a:bodyPr>
          <a:lstStyle/>
          <a:p>
            <a:r>
              <a:rPr lang="en-US" sz="1800" b="1" kern="1400" dirty="0" smtClean="0">
                <a:solidFill>
                  <a:schemeClr val="tx2">
                    <a:lumMod val="75000"/>
                  </a:schemeClr>
                </a:solidFill>
                <a:latin typeface="Arial"/>
                <a:ea typeface="Times New Roman"/>
              </a:rPr>
              <a:t>Segment Overview: </a:t>
            </a:r>
            <a:r>
              <a:rPr lang="en-US" sz="1800" b="1" kern="1400" dirty="0" smtClean="0">
                <a:solidFill>
                  <a:schemeClr val="tx2">
                    <a:lumMod val="60000"/>
                    <a:lumOff val="40000"/>
                  </a:schemeClr>
                </a:solidFill>
                <a:latin typeface="Arial"/>
                <a:ea typeface="Times New Roman"/>
              </a:rPr>
              <a:t>Interventional Neuroradiology</a:t>
            </a:r>
            <a:endParaRPr lang="en-US" sz="1800" b="1" kern="1400" dirty="0">
              <a:solidFill>
                <a:schemeClr val="tx2">
                  <a:lumMod val="60000"/>
                  <a:lumOff val="40000"/>
                </a:schemeClr>
              </a:solidFill>
              <a:latin typeface="Times New Roman"/>
              <a:ea typeface="Times New Roman"/>
            </a:endParaRPr>
          </a:p>
        </p:txBody>
      </p:sp>
      <p:pic>
        <p:nvPicPr>
          <p:cNvPr id="12" name="Picture 3" descr="E:\NEU CER Aorta-Inj 2DPerfussion 001_0002.jpg"/>
          <p:cNvPicPr>
            <a:picLocks noChangeAspect="1" noChangeArrowheads="1"/>
          </p:cNvPicPr>
          <p:nvPr>
            <p:custDataLst>
              <p:tags r:id="rId2"/>
            </p:custDataLst>
          </p:nvPr>
        </p:nvPicPr>
        <p:blipFill rotWithShape="1">
          <a:blip r:embed="rId8" cstate="print">
            <a:extLst>
              <a:ext uri="{28A0092B-C50C-407E-A947-70E740481C1C}">
                <a14:useLocalDpi xmlns:a14="http://schemas.microsoft.com/office/drawing/2010/main" val="0"/>
              </a:ext>
            </a:extLst>
          </a:blip>
          <a:srcRect t="24130" r="47733" b="20712"/>
          <a:stretch/>
        </p:blipFill>
        <p:spPr bwMode="auto">
          <a:xfrm>
            <a:off x="587127" y="4993274"/>
            <a:ext cx="1166743" cy="1184499"/>
          </a:xfrm>
          <a:prstGeom prst="rect">
            <a:avLst/>
          </a:prstGeom>
          <a:solidFill>
            <a:schemeClr val="accent1"/>
          </a:solidFill>
          <a:ln>
            <a:noFill/>
          </a:ln>
          <a:extLst/>
        </p:spPr>
      </p:pic>
    </p:spTree>
    <p:extLst>
      <p:ext uri="{BB962C8B-B14F-4D97-AF65-F5344CB8AC3E}">
        <p14:creationId xmlns:p14="http://schemas.microsoft.com/office/powerpoint/2010/main" val="1434991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nvSpPr>
        <p:spPr>
          <a:xfrm>
            <a:off x="161545" y="5459544"/>
            <a:ext cx="2753247" cy="435266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spcCol="0" rtlCol="0" anchor="ctr"/>
          <a:lstStyle/>
          <a:p>
            <a:pPr algn="ctr"/>
            <a:endParaRPr lang="en-US" dirty="0"/>
          </a:p>
        </p:txBody>
      </p:sp>
      <p:sp>
        <p:nvSpPr>
          <p:cNvPr id="29" name="Rectangle 28"/>
          <p:cNvSpPr/>
          <p:nvPr/>
        </p:nvSpPr>
        <p:spPr>
          <a:xfrm>
            <a:off x="161545" y="3429000"/>
            <a:ext cx="3572256" cy="20305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spcCol="0" rtlCol="0" anchor="ctr"/>
          <a:lstStyle/>
          <a:p>
            <a:pPr algn="ctr"/>
            <a:endParaRPr lang="en-US" dirty="0">
              <a:solidFill>
                <a:srgbClr val="002060"/>
              </a:solidFill>
            </a:endParaRPr>
          </a:p>
        </p:txBody>
      </p:sp>
      <p:sp>
        <p:nvSpPr>
          <p:cNvPr id="9" name="Text Box 8"/>
          <p:cNvSpPr txBox="1">
            <a:spLocks noChangeArrowheads="1"/>
          </p:cNvSpPr>
          <p:nvPr/>
        </p:nvSpPr>
        <p:spPr bwMode="auto">
          <a:xfrm>
            <a:off x="102909" y="520981"/>
            <a:ext cx="4469091" cy="774419"/>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14:hiddenEffects>
            </a:ext>
          </a:extLst>
        </p:spPr>
        <p:txBody>
          <a:bodyPr rot="0" vert="horz" wrap="square" lIns="40753" tIns="40753" rIns="40753" bIns="40753" anchor="t" anchorCtr="0" upright="1">
            <a:noAutofit/>
          </a:bodyPr>
          <a:lstStyle/>
          <a:p>
            <a:r>
              <a:rPr lang="en-US" sz="2400" b="1" kern="1400" dirty="0" smtClean="0">
                <a:solidFill>
                  <a:schemeClr val="tx2">
                    <a:lumMod val="60000"/>
                    <a:lumOff val="40000"/>
                  </a:schemeClr>
                </a:solidFill>
                <a:latin typeface="Arial"/>
                <a:ea typeface="Times New Roman"/>
              </a:rPr>
              <a:t>Interventional Pediatrics</a:t>
            </a:r>
            <a:endParaRPr lang="en-US" sz="700" b="1" kern="1400" dirty="0">
              <a:solidFill>
                <a:schemeClr val="tx2">
                  <a:lumMod val="60000"/>
                  <a:lumOff val="40000"/>
                </a:schemeClr>
              </a:solidFill>
              <a:latin typeface="Times New Roman"/>
              <a:ea typeface="Times New Roman"/>
            </a:endParaRPr>
          </a:p>
        </p:txBody>
      </p:sp>
      <p:sp>
        <p:nvSpPr>
          <p:cNvPr id="11" name="Text Box 12"/>
          <p:cNvSpPr txBox="1">
            <a:spLocks noChangeArrowheads="1"/>
          </p:cNvSpPr>
          <p:nvPr/>
        </p:nvSpPr>
        <p:spPr bwMode="auto">
          <a:xfrm>
            <a:off x="2914792" y="5459543"/>
            <a:ext cx="4713123" cy="874320"/>
          </a:xfrm>
          <a:prstGeom prst="rect">
            <a:avLst/>
          </a:prstGeom>
          <a:ln/>
          <a:extLst/>
        </p:spPr>
        <p:style>
          <a:lnRef idx="1">
            <a:schemeClr val="accent1"/>
          </a:lnRef>
          <a:fillRef idx="2">
            <a:schemeClr val="accent1"/>
          </a:fillRef>
          <a:effectRef idx="1">
            <a:schemeClr val="accent1"/>
          </a:effectRef>
          <a:fontRef idx="minor">
            <a:schemeClr val="dk1"/>
          </a:fontRef>
        </p:style>
        <p:txBody>
          <a:bodyPr rot="0" vert="horz" wrap="square" lIns="40753" tIns="40753" rIns="40753" bIns="40753" anchor="t" anchorCtr="0" upright="1">
            <a:noAutofit/>
          </a:bodyPr>
          <a:lstStyle/>
          <a:p>
            <a:pPr algn="ctr">
              <a:lnSpc>
                <a:spcPts val="1560"/>
              </a:lnSpc>
            </a:pPr>
            <a:r>
              <a:rPr lang="en-US" sz="1400" i="1" kern="1400" dirty="0">
                <a:solidFill>
                  <a:srgbClr val="002060"/>
                </a:solidFill>
                <a:ea typeface="Times New Roman"/>
              </a:rPr>
              <a:t>“We're working on very small babies, and often in high acuity situations. We have to have confidence in the machinery, and in the support behind it – and we do.”</a:t>
            </a:r>
          </a:p>
          <a:p>
            <a:pPr algn="ctr">
              <a:lnSpc>
                <a:spcPts val="1560"/>
              </a:lnSpc>
            </a:pPr>
            <a:r>
              <a:rPr lang="en-US" sz="1100" kern="1400" dirty="0">
                <a:solidFill>
                  <a:srgbClr val="002060"/>
                </a:solidFill>
                <a:ea typeface="Times New Roman"/>
              </a:rPr>
              <a:t>-Russel Hirsch, M.D., Director Cardiac Cath Lab, Cincinnati Children's</a:t>
            </a:r>
          </a:p>
        </p:txBody>
      </p:sp>
      <p:sp>
        <p:nvSpPr>
          <p:cNvPr id="14" name="Text Box 15"/>
          <p:cNvSpPr txBox="1">
            <a:spLocks noChangeArrowheads="1"/>
          </p:cNvSpPr>
          <p:nvPr/>
        </p:nvSpPr>
        <p:spPr bwMode="auto">
          <a:xfrm>
            <a:off x="171070" y="1981201"/>
            <a:ext cx="7456846" cy="1447800"/>
          </a:xfrm>
          <a:prstGeom prst="rect">
            <a:avLst/>
          </a:prstGeom>
          <a:ln/>
          <a:extLst/>
        </p:spPr>
        <p:style>
          <a:lnRef idx="0">
            <a:schemeClr val="accent1"/>
          </a:lnRef>
          <a:fillRef idx="3">
            <a:schemeClr val="accent1"/>
          </a:fillRef>
          <a:effectRef idx="3">
            <a:schemeClr val="accent1"/>
          </a:effectRef>
          <a:fontRef idx="minor">
            <a:schemeClr val="lt1"/>
          </a:fontRef>
        </p:style>
        <p:txBody>
          <a:bodyPr rot="0" vert="horz" wrap="square" lIns="40753" tIns="40753" rIns="40753" bIns="40753" anchor="t" anchorCtr="0" upright="1">
            <a:noAutofit/>
          </a:bodyPr>
          <a:lstStyle/>
          <a:p>
            <a:pPr>
              <a:lnSpc>
                <a:spcPts val="1560"/>
              </a:lnSpc>
            </a:pPr>
            <a:r>
              <a:rPr lang="en-US" sz="1300" b="1" kern="1400" cap="all" spc="111" dirty="0" smtClean="0">
                <a:solidFill>
                  <a:schemeClr val="tx2">
                    <a:lumMod val="75000"/>
                  </a:schemeClr>
                </a:solidFill>
                <a:ea typeface="Times New Roman"/>
              </a:rPr>
              <a:t>PEDS </a:t>
            </a:r>
            <a:r>
              <a:rPr lang="en-US" sz="1300" b="1" kern="1400" cap="all" spc="111" dirty="0">
                <a:solidFill>
                  <a:schemeClr val="tx2">
                    <a:lumMod val="75000"/>
                  </a:schemeClr>
                </a:solidFill>
                <a:ea typeface="Times New Roman"/>
              </a:rPr>
              <a:t>Clinical procedures </a:t>
            </a:r>
            <a:endParaRPr lang="en-US" sz="1300" b="1" kern="1400" dirty="0">
              <a:solidFill>
                <a:schemeClr val="tx2">
                  <a:lumMod val="75000"/>
                </a:schemeClr>
              </a:solidFill>
              <a:ea typeface="Times New Roman"/>
            </a:endParaRPr>
          </a:p>
          <a:p>
            <a:r>
              <a:rPr lang="en-US" sz="1200" dirty="0">
                <a:solidFill>
                  <a:schemeClr val="bg1"/>
                </a:solidFill>
              </a:rPr>
              <a:t>Pediatric treatments most often follow growth </a:t>
            </a:r>
            <a:r>
              <a:rPr lang="en-US" sz="1200" dirty="0" smtClean="0">
                <a:solidFill>
                  <a:schemeClr val="bg1"/>
                </a:solidFill>
              </a:rPr>
              <a:t>trends in </a:t>
            </a:r>
            <a:r>
              <a:rPr lang="en-US" sz="1200" dirty="0">
                <a:solidFill>
                  <a:schemeClr val="bg1"/>
                </a:solidFill>
              </a:rPr>
              <a:t>the adult </a:t>
            </a:r>
            <a:r>
              <a:rPr lang="en-US" sz="1200" dirty="0" smtClean="0">
                <a:solidFill>
                  <a:schemeClr val="bg1"/>
                </a:solidFill>
              </a:rPr>
              <a:t>world with the exception of congenital heart.</a:t>
            </a:r>
            <a:endParaRPr lang="en-US" sz="1200" dirty="0">
              <a:solidFill>
                <a:schemeClr val="bg1"/>
              </a:solidFill>
            </a:endParaRPr>
          </a:p>
          <a:p>
            <a:r>
              <a:rPr lang="en-US" sz="1200" dirty="0">
                <a:solidFill>
                  <a:schemeClr val="bg1"/>
                </a:solidFill>
              </a:rPr>
              <a:t>A complete range of clinical procedures (IC, IR, EP</a:t>
            </a:r>
            <a:r>
              <a:rPr lang="en-US" sz="1200" dirty="0" smtClean="0">
                <a:solidFill>
                  <a:schemeClr val="bg1"/>
                </a:solidFill>
              </a:rPr>
              <a:t>, INR</a:t>
            </a:r>
            <a:r>
              <a:rPr lang="en-US" sz="1200" dirty="0">
                <a:solidFill>
                  <a:schemeClr val="bg1"/>
                </a:solidFill>
              </a:rPr>
              <a:t>) can be performed at a pediatric hospital. It </a:t>
            </a:r>
            <a:r>
              <a:rPr lang="en-US" sz="1200" dirty="0" smtClean="0">
                <a:solidFill>
                  <a:schemeClr val="bg1"/>
                </a:solidFill>
              </a:rPr>
              <a:t>is important </a:t>
            </a:r>
            <a:r>
              <a:rPr lang="en-US" sz="1200" dirty="0">
                <a:solidFill>
                  <a:schemeClr val="bg1"/>
                </a:solidFill>
              </a:rPr>
              <a:t>to know what programs are offered to </a:t>
            </a:r>
            <a:r>
              <a:rPr lang="en-US" sz="1200" dirty="0" smtClean="0">
                <a:solidFill>
                  <a:schemeClr val="bg1"/>
                </a:solidFill>
              </a:rPr>
              <a:t>best understand </a:t>
            </a:r>
            <a:r>
              <a:rPr lang="en-US" sz="1200" dirty="0">
                <a:solidFill>
                  <a:schemeClr val="bg1"/>
                </a:solidFill>
              </a:rPr>
              <a:t>your customers potential needs</a:t>
            </a:r>
            <a:r>
              <a:rPr lang="en-US" sz="1200" dirty="0" smtClean="0">
                <a:solidFill>
                  <a:schemeClr val="bg1"/>
                </a:solidFill>
              </a:rPr>
              <a:t>. Advanced </a:t>
            </a:r>
            <a:r>
              <a:rPr lang="en-US" sz="1200" dirty="0">
                <a:solidFill>
                  <a:schemeClr val="bg1"/>
                </a:solidFill>
              </a:rPr>
              <a:t>procedures are typical in this setting </a:t>
            </a:r>
            <a:r>
              <a:rPr lang="en-US" sz="1200" dirty="0" smtClean="0">
                <a:solidFill>
                  <a:schemeClr val="bg1"/>
                </a:solidFill>
              </a:rPr>
              <a:t>as structural </a:t>
            </a:r>
            <a:r>
              <a:rPr lang="en-US" sz="1200" dirty="0">
                <a:solidFill>
                  <a:schemeClr val="bg1"/>
                </a:solidFill>
              </a:rPr>
              <a:t>anatomy is more complex in this </a:t>
            </a:r>
            <a:r>
              <a:rPr lang="en-US" sz="1200" dirty="0" smtClean="0">
                <a:solidFill>
                  <a:schemeClr val="bg1"/>
                </a:solidFill>
              </a:rPr>
              <a:t>patient base</a:t>
            </a:r>
            <a:r>
              <a:rPr lang="en-US" sz="1200" dirty="0">
                <a:solidFill>
                  <a:schemeClr val="bg1"/>
                </a:solidFill>
              </a:rPr>
              <a:t>. Advanced imaging capability is </a:t>
            </a:r>
            <a:r>
              <a:rPr lang="en-US" sz="1200" dirty="0" smtClean="0">
                <a:solidFill>
                  <a:schemeClr val="bg1"/>
                </a:solidFill>
              </a:rPr>
              <a:t>therefore required</a:t>
            </a:r>
            <a:r>
              <a:rPr lang="en-US" sz="1200" dirty="0">
                <a:solidFill>
                  <a:schemeClr val="bg1"/>
                </a:solidFill>
              </a:rPr>
              <a:t>. A growing trend is the requirement </a:t>
            </a:r>
            <a:r>
              <a:rPr lang="en-US" sz="1200" dirty="0" smtClean="0">
                <a:solidFill>
                  <a:schemeClr val="bg1"/>
                </a:solidFill>
              </a:rPr>
              <a:t>for multi-modality </a:t>
            </a:r>
            <a:r>
              <a:rPr lang="en-US" sz="1200" dirty="0">
                <a:solidFill>
                  <a:schemeClr val="bg1"/>
                </a:solidFill>
              </a:rPr>
              <a:t>image fusion to aid guidance </a:t>
            </a:r>
            <a:r>
              <a:rPr lang="en-US" sz="1200" dirty="0" smtClean="0">
                <a:solidFill>
                  <a:schemeClr val="bg1"/>
                </a:solidFill>
              </a:rPr>
              <a:t>and enhance </a:t>
            </a:r>
            <a:r>
              <a:rPr lang="en-US" sz="1200" dirty="0">
                <a:solidFill>
                  <a:schemeClr val="bg1"/>
                </a:solidFill>
              </a:rPr>
              <a:t>clinical </a:t>
            </a:r>
            <a:r>
              <a:rPr lang="en-US" sz="1200" dirty="0" smtClean="0">
                <a:solidFill>
                  <a:schemeClr val="bg1"/>
                </a:solidFill>
              </a:rPr>
              <a:t>decision making and post treatment effectiveness review.</a:t>
            </a:r>
            <a:endParaRPr lang="en-US" sz="1200" dirty="0">
              <a:solidFill>
                <a:schemeClr val="bg1"/>
              </a:solidFill>
            </a:endParaRPr>
          </a:p>
          <a:p>
            <a:r>
              <a:rPr lang="en-US" sz="1100" dirty="0" smtClean="0">
                <a:solidFill>
                  <a:schemeClr val="bg1"/>
                </a:solidFill>
              </a:rPr>
              <a:t>.</a:t>
            </a:r>
            <a:endParaRPr lang="en-US" sz="1100" u="sng" kern="1400" dirty="0">
              <a:solidFill>
                <a:schemeClr val="bg1"/>
              </a:solidFill>
              <a:ea typeface="Times New Roman"/>
            </a:endParaRPr>
          </a:p>
        </p:txBody>
      </p:sp>
      <p:sp>
        <p:nvSpPr>
          <p:cNvPr id="17" name="Text Box 23"/>
          <p:cNvSpPr txBox="1">
            <a:spLocks noChangeArrowheads="1"/>
          </p:cNvSpPr>
          <p:nvPr/>
        </p:nvSpPr>
        <p:spPr bwMode="auto">
          <a:xfrm>
            <a:off x="106278" y="871148"/>
            <a:ext cx="5342723" cy="1033852"/>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14:hiddenEffects>
            </a:ext>
          </a:extLst>
        </p:spPr>
        <p:txBody>
          <a:bodyPr rot="0" vert="horz" wrap="square" lIns="40753" tIns="40753" rIns="40753" bIns="40753" anchor="t" anchorCtr="0" upright="1">
            <a:noAutofit/>
          </a:bodyPr>
          <a:lstStyle/>
          <a:p>
            <a:r>
              <a:rPr lang="en-US" sz="1100" dirty="0"/>
              <a:t>Interventional Pediatrics (PEDS) covers all interventional treatment from the first day of birth until that patient no longer requires treatment. As healthcare treatments advance, </a:t>
            </a:r>
            <a:r>
              <a:rPr lang="en-US" sz="1100" dirty="0" smtClean="0"/>
              <a:t>pediatric patients </a:t>
            </a:r>
            <a:r>
              <a:rPr lang="en-US" sz="1100" dirty="0"/>
              <a:t>are living longer and therefore being treated longer. It is common for patients to be seen into early adulthood.</a:t>
            </a:r>
          </a:p>
          <a:p>
            <a:r>
              <a:rPr lang="en-US" sz="1100" dirty="0"/>
              <a:t>All clinical specialties can be covered (Interventional Radiology and Interventional Cardiology are the most common with Interventional Neuro Radiology and Electrophysiology growing).</a:t>
            </a:r>
          </a:p>
        </p:txBody>
      </p:sp>
      <p:sp>
        <p:nvSpPr>
          <p:cNvPr id="18" name="Text Box 24"/>
          <p:cNvSpPr txBox="1">
            <a:spLocks noChangeArrowheads="1"/>
          </p:cNvSpPr>
          <p:nvPr/>
        </p:nvSpPr>
        <p:spPr bwMode="auto">
          <a:xfrm>
            <a:off x="2209969" y="9763125"/>
            <a:ext cx="4114631" cy="228600"/>
          </a:xfrm>
          <a:prstGeom prst="rect">
            <a:avLst/>
          </a:prstGeom>
          <a:noFill/>
          <a:ln>
            <a:noFill/>
          </a:ln>
          <a:extLst/>
        </p:spPr>
        <p:txBody>
          <a:bodyPr rot="0" vert="horz" wrap="square" lIns="101882" tIns="50941" rIns="101882" bIns="50941" anchor="t" anchorCtr="0" upright="1">
            <a:noAutofit/>
          </a:bodyPr>
          <a:lstStyle/>
          <a:p>
            <a:pPr algn="ctr"/>
            <a:r>
              <a:rPr lang="en-US" sz="1000" kern="1400" dirty="0">
                <a:solidFill>
                  <a:schemeClr val="bg1">
                    <a:lumMod val="50000"/>
                  </a:schemeClr>
                </a:solidFill>
                <a:ea typeface="Times New Roman"/>
              </a:rPr>
              <a:t>For Internal Use Only, Sales Training Material</a:t>
            </a:r>
          </a:p>
        </p:txBody>
      </p:sp>
      <p:sp>
        <p:nvSpPr>
          <p:cNvPr id="19" name="Text Box 25"/>
          <p:cNvSpPr txBox="1">
            <a:spLocks noChangeArrowheads="1"/>
          </p:cNvSpPr>
          <p:nvPr/>
        </p:nvSpPr>
        <p:spPr bwMode="auto">
          <a:xfrm>
            <a:off x="5372100" y="9353549"/>
            <a:ext cx="1562100" cy="39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101882" tIns="50941" rIns="101882" bIns="50941" anchor="t" anchorCtr="0" upright="1">
            <a:noAutofit/>
          </a:bodyPr>
          <a:lstStyle/>
          <a:p>
            <a:r>
              <a:rPr lang="en-US" sz="1050" kern="1400" dirty="0" smtClean="0">
                <a:solidFill>
                  <a:schemeClr val="tx1">
                    <a:lumMod val="75000"/>
                    <a:lumOff val="25000"/>
                  </a:schemeClr>
                </a:solidFill>
                <a:ea typeface="Times New Roman"/>
              </a:rPr>
              <a:t>Zachary Gautreau</a:t>
            </a:r>
          </a:p>
          <a:p>
            <a:r>
              <a:rPr lang="en-US" sz="1050" kern="1400" dirty="0" smtClean="0">
                <a:solidFill>
                  <a:schemeClr val="tx1">
                    <a:lumMod val="75000"/>
                    <a:lumOff val="25000"/>
                  </a:schemeClr>
                </a:solidFill>
                <a:ea typeface="Times New Roman"/>
              </a:rPr>
              <a:t>(802)578-0354</a:t>
            </a:r>
            <a:endParaRPr lang="en-US" sz="1050" kern="1400" dirty="0">
              <a:solidFill>
                <a:schemeClr val="tx1">
                  <a:lumMod val="75000"/>
                  <a:lumOff val="25000"/>
                </a:schemeClr>
              </a:solidFill>
              <a:ea typeface="Times New Roman"/>
            </a:endParaRPr>
          </a:p>
        </p:txBody>
      </p:sp>
      <p:sp>
        <p:nvSpPr>
          <p:cNvPr id="23" name="Text Box 9"/>
          <p:cNvSpPr txBox="1">
            <a:spLocks noChangeArrowheads="1"/>
          </p:cNvSpPr>
          <p:nvPr/>
        </p:nvSpPr>
        <p:spPr bwMode="auto">
          <a:xfrm>
            <a:off x="2914791" y="6334898"/>
            <a:ext cx="4713123" cy="523102"/>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14:hiddenEffects>
            </a:ext>
          </a:extLst>
        </p:spPr>
        <p:txBody>
          <a:bodyPr rot="0" vert="horz" wrap="square" lIns="40753" tIns="40753" rIns="40753" bIns="40753" anchor="t" anchorCtr="0" upright="1">
            <a:noAutofit/>
          </a:bodyPr>
          <a:lstStyle/>
          <a:p>
            <a:r>
              <a:rPr lang="en-US" sz="1400" b="1" kern="1400" cap="all" spc="111" dirty="0">
                <a:solidFill>
                  <a:srgbClr val="1F497D"/>
                </a:solidFill>
                <a:ea typeface="Times New Roman"/>
              </a:rPr>
              <a:t>What do </a:t>
            </a:r>
            <a:r>
              <a:rPr lang="en-US" sz="1400" b="1" kern="1400" cap="all" spc="111" dirty="0" smtClean="0">
                <a:solidFill>
                  <a:srgbClr val="1F497D"/>
                </a:solidFill>
                <a:ea typeface="Times New Roman"/>
              </a:rPr>
              <a:t>PEDS Care about?</a:t>
            </a:r>
            <a:endParaRPr lang="en-US" sz="1400" b="1" kern="1400" dirty="0">
              <a:solidFill>
                <a:srgbClr val="212120"/>
              </a:solidFill>
              <a:ea typeface="Times New Roman"/>
            </a:endParaRPr>
          </a:p>
        </p:txBody>
      </p:sp>
      <p:sp>
        <p:nvSpPr>
          <p:cNvPr id="24" name="Text Box 15_"/>
          <p:cNvSpPr txBox="1">
            <a:spLocks noChangeArrowheads="1"/>
          </p:cNvSpPr>
          <p:nvPr/>
        </p:nvSpPr>
        <p:spPr bwMode="auto">
          <a:xfrm>
            <a:off x="2914221" y="6563389"/>
            <a:ext cx="4713122" cy="2561561"/>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14:hiddenEffects>
            </a:ext>
          </a:extLst>
        </p:spPr>
        <p:txBody>
          <a:bodyPr rot="0" vert="horz" wrap="square" lIns="40753" tIns="40753" rIns="40753" bIns="40753" anchor="t" anchorCtr="0" upright="1">
            <a:noAutofit/>
          </a:bodyPr>
          <a:lstStyle/>
          <a:p>
            <a:pPr>
              <a:lnSpc>
                <a:spcPts val="1560"/>
              </a:lnSpc>
            </a:pPr>
            <a:r>
              <a:rPr lang="en-US" sz="1200" b="1" dirty="0"/>
              <a:t>Dose - </a:t>
            </a:r>
            <a:r>
              <a:rPr lang="en-US" sz="1200" kern="1400" dirty="0">
                <a:solidFill>
                  <a:schemeClr val="tx1">
                    <a:lumMod val="75000"/>
                    <a:lumOff val="25000"/>
                  </a:schemeClr>
                </a:solidFill>
                <a:ea typeface="Times New Roman"/>
              </a:rPr>
              <a:t>Radiation dose and contrast dose are </a:t>
            </a:r>
            <a:r>
              <a:rPr lang="en-US" sz="1200" kern="1400" dirty="0" smtClean="0">
                <a:solidFill>
                  <a:schemeClr val="tx1">
                    <a:lumMod val="75000"/>
                    <a:lumOff val="25000"/>
                  </a:schemeClr>
                </a:solidFill>
                <a:ea typeface="Times New Roman"/>
              </a:rPr>
              <a:t>of utmost </a:t>
            </a:r>
            <a:r>
              <a:rPr lang="en-US" sz="1200" kern="1400" dirty="0">
                <a:solidFill>
                  <a:schemeClr val="tx1">
                    <a:lumMod val="75000"/>
                    <a:lumOff val="25000"/>
                  </a:schemeClr>
                </a:solidFill>
                <a:ea typeface="Times New Roman"/>
              </a:rPr>
              <a:t>importance. These patients are </a:t>
            </a:r>
            <a:r>
              <a:rPr lang="en-US" sz="1200" kern="1400" dirty="0" smtClean="0">
                <a:solidFill>
                  <a:schemeClr val="tx1">
                    <a:lumMod val="75000"/>
                    <a:lumOff val="25000"/>
                  </a:schemeClr>
                </a:solidFill>
                <a:ea typeface="Times New Roman"/>
              </a:rPr>
              <a:t>typically seen </a:t>
            </a:r>
            <a:r>
              <a:rPr lang="en-US" sz="1200" kern="1400" dirty="0">
                <a:solidFill>
                  <a:schemeClr val="tx1">
                    <a:lumMod val="75000"/>
                    <a:lumOff val="25000"/>
                  </a:schemeClr>
                </a:solidFill>
                <a:ea typeface="Times New Roman"/>
              </a:rPr>
              <a:t>multiple times over their lives. Radiation has </a:t>
            </a:r>
            <a:r>
              <a:rPr lang="en-US" sz="1200" kern="1400" dirty="0" smtClean="0">
                <a:solidFill>
                  <a:schemeClr val="tx1">
                    <a:lumMod val="75000"/>
                    <a:lumOff val="25000"/>
                  </a:schemeClr>
                </a:solidFill>
                <a:ea typeface="Times New Roman"/>
              </a:rPr>
              <a:t>a greater </a:t>
            </a:r>
            <a:r>
              <a:rPr lang="en-US" sz="1200" kern="1400" dirty="0">
                <a:solidFill>
                  <a:schemeClr val="tx1">
                    <a:lumMod val="75000"/>
                    <a:lumOff val="25000"/>
                  </a:schemeClr>
                </a:solidFill>
                <a:ea typeface="Times New Roman"/>
              </a:rPr>
              <a:t>negative impact on neonates and </a:t>
            </a:r>
            <a:r>
              <a:rPr lang="en-US" sz="1200" kern="1400" dirty="0" smtClean="0">
                <a:solidFill>
                  <a:schemeClr val="tx1">
                    <a:lumMod val="75000"/>
                    <a:lumOff val="25000"/>
                  </a:schemeClr>
                </a:solidFill>
                <a:ea typeface="Times New Roman"/>
              </a:rPr>
              <a:t>children than </a:t>
            </a:r>
            <a:r>
              <a:rPr lang="en-US" sz="1200" kern="1400" dirty="0">
                <a:solidFill>
                  <a:schemeClr val="tx1">
                    <a:lumMod val="75000"/>
                    <a:lumOff val="25000"/>
                  </a:schemeClr>
                </a:solidFill>
                <a:ea typeface="Times New Roman"/>
              </a:rPr>
              <a:t>adults.</a:t>
            </a:r>
          </a:p>
          <a:p>
            <a:pPr>
              <a:lnSpc>
                <a:spcPts val="1560"/>
              </a:lnSpc>
              <a:spcBef>
                <a:spcPts val="600"/>
              </a:spcBef>
            </a:pPr>
            <a:r>
              <a:rPr lang="en-US" sz="1200" b="1" dirty="0"/>
              <a:t>Ease of Use - </a:t>
            </a:r>
            <a:r>
              <a:rPr lang="en-US" sz="1200" kern="1400" dirty="0">
                <a:solidFill>
                  <a:schemeClr val="tx1">
                    <a:lumMod val="75000"/>
                    <a:lumOff val="25000"/>
                  </a:schemeClr>
                </a:solidFill>
                <a:ea typeface="Times New Roman"/>
              </a:rPr>
              <a:t>As different clinical specialties </a:t>
            </a:r>
            <a:r>
              <a:rPr lang="en-US" sz="1200" kern="1400" dirty="0" smtClean="0">
                <a:solidFill>
                  <a:schemeClr val="tx1">
                    <a:lumMod val="75000"/>
                    <a:lumOff val="25000"/>
                  </a:schemeClr>
                </a:solidFill>
                <a:ea typeface="Times New Roman"/>
              </a:rPr>
              <a:t>are typically </a:t>
            </a:r>
            <a:r>
              <a:rPr lang="en-US" sz="1200" kern="1400" dirty="0">
                <a:solidFill>
                  <a:schemeClr val="tx1">
                    <a:lumMod val="75000"/>
                    <a:lumOff val="25000"/>
                  </a:schemeClr>
                </a:solidFill>
                <a:ea typeface="Times New Roman"/>
              </a:rPr>
              <a:t>sharing one lab, ease of use crucial. </a:t>
            </a:r>
            <a:r>
              <a:rPr lang="en-US" sz="1200" kern="1400" dirty="0" smtClean="0">
                <a:solidFill>
                  <a:schemeClr val="tx1">
                    <a:lumMod val="75000"/>
                    <a:lumOff val="25000"/>
                  </a:schemeClr>
                </a:solidFill>
                <a:ea typeface="Times New Roman"/>
              </a:rPr>
              <a:t>The lab </a:t>
            </a:r>
            <a:r>
              <a:rPr lang="en-US" sz="1200" kern="1400" dirty="0">
                <a:solidFill>
                  <a:schemeClr val="tx1">
                    <a:lumMod val="75000"/>
                    <a:lumOff val="25000"/>
                  </a:schemeClr>
                </a:solidFill>
                <a:ea typeface="Times New Roman"/>
              </a:rPr>
              <a:t>needs to be a neuro lab in the morning and </a:t>
            </a:r>
            <a:r>
              <a:rPr lang="en-US" sz="1200" kern="1400" dirty="0" smtClean="0">
                <a:solidFill>
                  <a:schemeClr val="tx1">
                    <a:lumMod val="75000"/>
                    <a:lumOff val="25000"/>
                  </a:schemeClr>
                </a:solidFill>
                <a:ea typeface="Times New Roman"/>
              </a:rPr>
              <a:t>a cath </a:t>
            </a:r>
            <a:r>
              <a:rPr lang="en-US" sz="1200" kern="1400" dirty="0">
                <a:solidFill>
                  <a:schemeClr val="tx1">
                    <a:lumMod val="75000"/>
                    <a:lumOff val="25000"/>
                  </a:schemeClr>
                </a:solidFill>
                <a:ea typeface="Times New Roman"/>
              </a:rPr>
              <a:t>lab in the afternoon.</a:t>
            </a:r>
          </a:p>
          <a:p>
            <a:pPr>
              <a:lnSpc>
                <a:spcPts val="1560"/>
              </a:lnSpc>
              <a:spcBef>
                <a:spcPts val="600"/>
              </a:spcBef>
            </a:pPr>
            <a:r>
              <a:rPr lang="en-US" sz="1200" b="1" dirty="0"/>
              <a:t>Advanced Tools - </a:t>
            </a:r>
            <a:r>
              <a:rPr lang="en-US" sz="1200" kern="1400" dirty="0">
                <a:solidFill>
                  <a:schemeClr val="tx1">
                    <a:lumMod val="75000"/>
                    <a:lumOff val="25000"/>
                  </a:schemeClr>
                </a:solidFill>
                <a:ea typeface="Times New Roman"/>
              </a:rPr>
              <a:t>With procedures </a:t>
            </a:r>
            <a:r>
              <a:rPr lang="en-US" sz="1200" kern="1400" dirty="0" smtClean="0">
                <a:solidFill>
                  <a:schemeClr val="tx1">
                    <a:lumMod val="75000"/>
                    <a:lumOff val="25000"/>
                  </a:schemeClr>
                </a:solidFill>
                <a:ea typeface="Times New Roman"/>
              </a:rPr>
              <a:t>becoming more </a:t>
            </a:r>
            <a:r>
              <a:rPr lang="en-US" sz="1200" kern="1400" dirty="0">
                <a:solidFill>
                  <a:schemeClr val="tx1">
                    <a:lumMod val="75000"/>
                    <a:lumOff val="25000"/>
                  </a:schemeClr>
                </a:solidFill>
                <a:ea typeface="Times New Roman"/>
              </a:rPr>
              <a:t>and more complex, advanced diagnostic </a:t>
            </a:r>
            <a:r>
              <a:rPr lang="en-US" sz="1200" kern="1400" dirty="0" smtClean="0">
                <a:solidFill>
                  <a:schemeClr val="tx1">
                    <a:lumMod val="75000"/>
                    <a:lumOff val="25000"/>
                  </a:schemeClr>
                </a:solidFill>
                <a:ea typeface="Times New Roman"/>
              </a:rPr>
              <a:t>and planning </a:t>
            </a:r>
            <a:r>
              <a:rPr lang="en-US" sz="1200" kern="1400" dirty="0">
                <a:solidFill>
                  <a:schemeClr val="tx1">
                    <a:lumMod val="75000"/>
                    <a:lumOff val="25000"/>
                  </a:schemeClr>
                </a:solidFill>
                <a:ea typeface="Times New Roman"/>
              </a:rPr>
              <a:t>tools are required. Philips offers the </a:t>
            </a:r>
            <a:r>
              <a:rPr lang="en-US" sz="1200" kern="1400" dirty="0" smtClean="0">
                <a:solidFill>
                  <a:schemeClr val="tx1">
                    <a:lumMod val="75000"/>
                    <a:lumOff val="25000"/>
                  </a:schemeClr>
                </a:solidFill>
                <a:ea typeface="Times New Roman"/>
              </a:rPr>
              <a:t>most advanced </a:t>
            </a:r>
            <a:r>
              <a:rPr lang="en-US" sz="1200" kern="1400" dirty="0">
                <a:solidFill>
                  <a:schemeClr val="tx1">
                    <a:lumMod val="75000"/>
                    <a:lumOff val="25000"/>
                  </a:schemeClr>
                </a:solidFill>
                <a:ea typeface="Times New Roman"/>
              </a:rPr>
              <a:t>clinical tool set for treating the </a:t>
            </a:r>
            <a:r>
              <a:rPr lang="en-US" sz="1200" kern="1400" dirty="0" smtClean="0">
                <a:solidFill>
                  <a:schemeClr val="tx1">
                    <a:lumMod val="75000"/>
                    <a:lumOff val="25000"/>
                  </a:schemeClr>
                </a:solidFill>
                <a:ea typeface="Times New Roman"/>
              </a:rPr>
              <a:t>broad range </a:t>
            </a:r>
            <a:r>
              <a:rPr lang="en-US" sz="1200" kern="1400" dirty="0">
                <a:solidFill>
                  <a:schemeClr val="tx1">
                    <a:lumMod val="75000"/>
                    <a:lumOff val="25000"/>
                  </a:schemeClr>
                </a:solidFill>
                <a:ea typeface="Times New Roman"/>
              </a:rPr>
              <a:t>of patients typical to a pediatric facility.</a:t>
            </a:r>
          </a:p>
          <a:p>
            <a:pPr>
              <a:lnSpc>
                <a:spcPts val="1560"/>
              </a:lnSpc>
              <a:spcBef>
                <a:spcPts val="600"/>
              </a:spcBef>
            </a:pPr>
            <a:r>
              <a:rPr lang="en-US" sz="1200" b="1" dirty="0"/>
              <a:t>Accessibility - </a:t>
            </a:r>
            <a:r>
              <a:rPr lang="en-US" sz="1200" kern="1400" dirty="0">
                <a:solidFill>
                  <a:schemeClr val="tx1">
                    <a:lumMod val="75000"/>
                    <a:lumOff val="25000"/>
                  </a:schemeClr>
                </a:solidFill>
                <a:ea typeface="Times New Roman"/>
              </a:rPr>
              <a:t>The ability to achieve </a:t>
            </a:r>
            <a:r>
              <a:rPr lang="en-US" sz="1200" kern="1400" dirty="0" smtClean="0">
                <a:solidFill>
                  <a:schemeClr val="tx1">
                    <a:lumMod val="75000"/>
                    <a:lumOff val="25000"/>
                  </a:schemeClr>
                </a:solidFill>
                <a:ea typeface="Times New Roman"/>
              </a:rPr>
              <a:t>extreme imaging </a:t>
            </a:r>
            <a:r>
              <a:rPr lang="en-US" sz="1200" kern="1400" dirty="0">
                <a:solidFill>
                  <a:schemeClr val="tx1">
                    <a:lumMod val="75000"/>
                    <a:lumOff val="25000"/>
                  </a:schemeClr>
                </a:solidFill>
                <a:ea typeface="Times New Roman"/>
              </a:rPr>
              <a:t>geometry and to enable superior access </a:t>
            </a:r>
            <a:r>
              <a:rPr lang="en-US" sz="1200" kern="1400" dirty="0" smtClean="0">
                <a:solidFill>
                  <a:schemeClr val="tx1">
                    <a:lumMod val="75000"/>
                    <a:lumOff val="25000"/>
                  </a:schemeClr>
                </a:solidFill>
                <a:ea typeface="Times New Roman"/>
              </a:rPr>
              <a:t>to support </a:t>
            </a:r>
            <a:r>
              <a:rPr lang="en-US" sz="1200" kern="1400" dirty="0">
                <a:solidFill>
                  <a:schemeClr val="tx1">
                    <a:lumMod val="75000"/>
                    <a:lumOff val="25000"/>
                  </a:schemeClr>
                </a:solidFill>
                <a:ea typeface="Times New Roman"/>
              </a:rPr>
              <a:t>staff is crucial to success</a:t>
            </a:r>
            <a:r>
              <a:rPr lang="en-US" sz="1200" kern="1400" dirty="0" smtClean="0">
                <a:solidFill>
                  <a:schemeClr val="tx1">
                    <a:lumMod val="75000"/>
                    <a:lumOff val="25000"/>
                  </a:schemeClr>
                </a:solidFill>
                <a:ea typeface="Times New Roman"/>
              </a:rPr>
              <a:t>.</a:t>
            </a:r>
            <a:endParaRPr lang="en-US" sz="1100" kern="1400" dirty="0">
              <a:solidFill>
                <a:srgbClr val="212120"/>
              </a:solidFill>
              <a:ea typeface="Times New Roman"/>
            </a:endParaRPr>
          </a:p>
        </p:txBody>
      </p:sp>
      <p:sp>
        <p:nvSpPr>
          <p:cNvPr id="4" name="Rectangle 25"/>
          <p:cNvSpPr>
            <a:spLocks noChangeArrowheads="1"/>
          </p:cNvSpPr>
          <p:nvPr/>
        </p:nvSpPr>
        <p:spPr bwMode="auto">
          <a:xfrm>
            <a:off x="0" y="46133"/>
            <a:ext cx="205819" cy="410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1882" tIns="50941" rIns="101882" bIns="50941" numCol="1" anchor="ctr" anchorCtr="0" compatLnSpc="1">
            <a:prstTxWarp prst="textNoShape">
              <a:avLst/>
            </a:prstTxWarp>
            <a:spAutoFit/>
          </a:bodyPr>
          <a:lstStyle/>
          <a:p>
            <a:endParaRPr lang="en-US" dirty="0"/>
          </a:p>
        </p:txBody>
      </p:sp>
      <p:sp>
        <p:nvSpPr>
          <p:cNvPr id="5" name="Rectangle 26"/>
          <p:cNvSpPr>
            <a:spLocks noChangeArrowheads="1"/>
          </p:cNvSpPr>
          <p:nvPr/>
        </p:nvSpPr>
        <p:spPr bwMode="auto">
          <a:xfrm>
            <a:off x="0" y="1649191"/>
            <a:ext cx="205819" cy="410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1882" tIns="50941" rIns="101882" bIns="50941" numCol="1" anchor="ctr" anchorCtr="0" compatLnSpc="1">
            <a:prstTxWarp prst="textNoShape">
              <a:avLst/>
            </a:prstTxWarp>
            <a:spAutoFit/>
          </a:bodyPr>
          <a:lstStyle/>
          <a:p>
            <a:endParaRPr lang="en-US" dirty="0"/>
          </a:p>
        </p:txBody>
      </p:sp>
      <p:sp>
        <p:nvSpPr>
          <p:cNvPr id="22" name="Text Box 28"/>
          <p:cNvSpPr txBox="1">
            <a:spLocks noChangeArrowheads="1"/>
          </p:cNvSpPr>
          <p:nvPr/>
        </p:nvSpPr>
        <p:spPr bwMode="auto">
          <a:xfrm>
            <a:off x="161543" y="5459544"/>
            <a:ext cx="2752677" cy="1101754"/>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14:hiddenEffects>
            </a:ext>
          </a:extLst>
        </p:spPr>
        <p:txBody>
          <a:bodyPr rot="0" vert="horz" wrap="square" lIns="40753" tIns="40753" rIns="40753" bIns="40753" anchor="t" anchorCtr="0" upright="1">
            <a:noAutofit/>
          </a:bodyPr>
          <a:lstStyle/>
          <a:p>
            <a:pPr>
              <a:lnSpc>
                <a:spcPts val="1560"/>
              </a:lnSpc>
            </a:pPr>
            <a:r>
              <a:rPr lang="en-US" sz="1200" b="1" kern="1400" cap="all" spc="111" dirty="0">
                <a:solidFill>
                  <a:schemeClr val="tx2">
                    <a:lumMod val="50000"/>
                  </a:schemeClr>
                </a:solidFill>
                <a:ea typeface="Times New Roman"/>
              </a:rPr>
              <a:t>Primary Competitors </a:t>
            </a:r>
            <a:endParaRPr lang="en-US" sz="1200" b="1" kern="1400" dirty="0">
              <a:solidFill>
                <a:schemeClr val="tx2">
                  <a:lumMod val="50000"/>
                </a:schemeClr>
              </a:solidFill>
              <a:ea typeface="Times New Roman"/>
            </a:endParaRPr>
          </a:p>
          <a:p>
            <a:pPr>
              <a:lnSpc>
                <a:spcPts val="1560"/>
              </a:lnSpc>
            </a:pPr>
            <a:r>
              <a:rPr lang="en-US" sz="1050" kern="1400" dirty="0" smtClean="0">
                <a:solidFill>
                  <a:schemeClr val="bg1"/>
                </a:solidFill>
                <a:ea typeface="Times New Roman"/>
              </a:rPr>
              <a:t>Siemens with the Q.zen bi plane and Toshiba with the 5-axis bi plane are the primary competitors.  Both are strong </a:t>
            </a:r>
            <a:r>
              <a:rPr lang="en-US" sz="1050" kern="1400" dirty="0">
                <a:solidFill>
                  <a:schemeClr val="bg1"/>
                </a:solidFill>
                <a:ea typeface="Times New Roman"/>
              </a:rPr>
              <a:t>with </a:t>
            </a:r>
            <a:r>
              <a:rPr lang="en-US" sz="1050" kern="1400" dirty="0" smtClean="0">
                <a:solidFill>
                  <a:schemeClr val="bg1"/>
                </a:solidFill>
                <a:ea typeface="Times New Roman"/>
              </a:rPr>
              <a:t>influential </a:t>
            </a:r>
            <a:r>
              <a:rPr lang="en-US" sz="1050" kern="1400" dirty="0">
                <a:solidFill>
                  <a:schemeClr val="bg1"/>
                </a:solidFill>
                <a:ea typeface="Times New Roman"/>
              </a:rPr>
              <a:t>academic medical centers </a:t>
            </a:r>
            <a:r>
              <a:rPr lang="en-US" sz="1050" kern="1400" dirty="0" smtClean="0">
                <a:solidFill>
                  <a:schemeClr val="bg1"/>
                </a:solidFill>
                <a:ea typeface="Times New Roman"/>
              </a:rPr>
              <a:t>and key opinion leaders.</a:t>
            </a:r>
            <a:endParaRPr lang="en-US" sz="1050" kern="1400" dirty="0">
              <a:solidFill>
                <a:schemeClr val="bg1"/>
              </a:solidFill>
              <a:ea typeface="Times New Roman"/>
            </a:endParaRPr>
          </a:p>
        </p:txBody>
      </p:sp>
      <p:sp>
        <p:nvSpPr>
          <p:cNvPr id="38" name="Text Box 28_"/>
          <p:cNvSpPr txBox="1">
            <a:spLocks noChangeArrowheads="1"/>
          </p:cNvSpPr>
          <p:nvPr/>
        </p:nvSpPr>
        <p:spPr bwMode="auto">
          <a:xfrm>
            <a:off x="161545" y="6705599"/>
            <a:ext cx="2752675" cy="3106607"/>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14:hiddenEffects>
            </a:ext>
          </a:extLst>
        </p:spPr>
        <p:txBody>
          <a:bodyPr rot="0" vert="horz" wrap="square" lIns="40753" tIns="40753" rIns="40753" bIns="40753" anchor="t" anchorCtr="0" upright="1">
            <a:noAutofit/>
          </a:bodyPr>
          <a:lstStyle/>
          <a:p>
            <a:pPr>
              <a:lnSpc>
                <a:spcPts val="1560"/>
              </a:lnSpc>
            </a:pPr>
            <a:r>
              <a:rPr lang="en-US" sz="1200" b="1" kern="1400" cap="all" spc="111" dirty="0">
                <a:solidFill>
                  <a:schemeClr val="tx2">
                    <a:lumMod val="50000"/>
                  </a:schemeClr>
                </a:solidFill>
                <a:ea typeface="Times New Roman"/>
              </a:rPr>
              <a:t>Key Differentiators</a:t>
            </a:r>
            <a:endParaRPr lang="en-US" sz="1200" b="1" kern="1400" dirty="0">
              <a:solidFill>
                <a:schemeClr val="tx2">
                  <a:lumMod val="50000"/>
                </a:schemeClr>
              </a:solidFill>
              <a:ea typeface="Times New Roman"/>
            </a:endParaRPr>
          </a:p>
          <a:p>
            <a:pPr marL="171450" indent="-171450">
              <a:lnSpc>
                <a:spcPts val="1560"/>
              </a:lnSpc>
              <a:buFont typeface="Arial" panose="020B0604020202020204" pitchFamily="34" charset="0"/>
              <a:buChar char="•"/>
            </a:pPr>
            <a:r>
              <a:rPr lang="en-US" sz="1100" kern="1400" dirty="0" smtClean="0">
                <a:solidFill>
                  <a:schemeClr val="bg1"/>
                </a:solidFill>
                <a:ea typeface="Times New Roman"/>
              </a:rPr>
              <a:t>AlluraClarity- high quality, low-dose imaging.  Automatic pixel shifting and noise reduction for superior imaging of tiny vessels. Clinical proof. SMS claims low dose- but no proof, no data. </a:t>
            </a:r>
          </a:p>
          <a:p>
            <a:pPr marL="171450" indent="-171450">
              <a:lnSpc>
                <a:spcPts val="1560"/>
              </a:lnSpc>
              <a:buFont typeface="Arial" panose="020B0604020202020204" pitchFamily="34" charset="0"/>
              <a:buChar char="•"/>
            </a:pPr>
            <a:r>
              <a:rPr lang="en-US" sz="1100" kern="1400" dirty="0" smtClean="0">
                <a:solidFill>
                  <a:schemeClr val="bg1"/>
                </a:solidFill>
                <a:ea typeface="Times New Roman"/>
              </a:rPr>
              <a:t>MR/CT Roadmapping is growing in popularity in PEDS. PMS does this better than anyone, with clinical proof.</a:t>
            </a:r>
          </a:p>
          <a:p>
            <a:pPr marL="171450" indent="-171450">
              <a:lnSpc>
                <a:spcPts val="1560"/>
              </a:lnSpc>
              <a:buFont typeface="Arial" panose="020B0604020202020204" pitchFamily="34" charset="0"/>
              <a:buChar char="•"/>
            </a:pPr>
            <a:r>
              <a:rPr lang="en-US" sz="1100" kern="1400" dirty="0" smtClean="0">
                <a:solidFill>
                  <a:schemeClr val="bg1"/>
                </a:solidFill>
                <a:ea typeface="Times New Roman"/>
              </a:rPr>
              <a:t>EchoNavigator – in PEDS anatomical structures are even more complex than in adult world. EchoNav is the most advanced visualization and workflow enhancement tool in the industry for treating congenital and structural heart defects.</a:t>
            </a:r>
          </a:p>
          <a:p>
            <a:pPr>
              <a:lnSpc>
                <a:spcPts val="1560"/>
              </a:lnSpc>
            </a:pPr>
            <a:endParaRPr lang="en-US" sz="1200" kern="1400" dirty="0" smtClean="0">
              <a:solidFill>
                <a:schemeClr val="bg1"/>
              </a:solidFill>
              <a:ea typeface="Times New Roman"/>
            </a:endParaRPr>
          </a:p>
        </p:txBody>
      </p:sp>
      <p:pic>
        <p:nvPicPr>
          <p:cNvPr id="2050" name="Picture 204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7946" y="200464"/>
            <a:ext cx="1396062" cy="256323"/>
          </a:xfrm>
          <a:prstGeom prst="rect">
            <a:avLst/>
          </a:prstGeom>
        </p:spPr>
      </p:pic>
      <p:sp>
        <p:nvSpPr>
          <p:cNvPr id="33" name="Rectangle 32"/>
          <p:cNvSpPr/>
          <p:nvPr/>
        </p:nvSpPr>
        <p:spPr>
          <a:xfrm>
            <a:off x="161545" y="1981200"/>
            <a:ext cx="7466371" cy="7831007"/>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3422932" y="9347627"/>
            <a:ext cx="1911068" cy="415498"/>
          </a:xfrm>
          <a:prstGeom prst="rect">
            <a:avLst/>
          </a:prstGeom>
        </p:spPr>
        <p:txBody>
          <a:bodyPr wrap="square">
            <a:spAutoFit/>
          </a:bodyPr>
          <a:lstStyle/>
          <a:p>
            <a:r>
              <a:rPr lang="en-US" sz="1050" kern="1400" dirty="0">
                <a:solidFill>
                  <a:schemeClr val="tx1">
                    <a:lumMod val="75000"/>
                    <a:lumOff val="25000"/>
                  </a:schemeClr>
                </a:solidFill>
                <a:ea typeface="Times New Roman"/>
              </a:rPr>
              <a:t>Sales Support Representative:</a:t>
            </a:r>
          </a:p>
          <a:p>
            <a:pPr algn="r"/>
            <a:r>
              <a:rPr lang="en-US" sz="1050" u="sng" kern="1400" dirty="0">
                <a:solidFill>
                  <a:srgbClr val="212120"/>
                </a:solidFill>
                <a:ea typeface="Times New Roman"/>
                <a:hlinkClick r:id="rId3"/>
              </a:rPr>
              <a:t>Zachary.Gautreau@philips.com</a:t>
            </a:r>
            <a:endParaRPr lang="en-US" sz="1050" kern="1400" dirty="0">
              <a:solidFill>
                <a:srgbClr val="212120"/>
              </a:solidFill>
              <a:ea typeface="Times New Roman"/>
            </a:endParaRPr>
          </a:p>
        </p:txBody>
      </p:sp>
      <p:cxnSp>
        <p:nvCxnSpPr>
          <p:cNvPr id="34" name="Straight Connector 33"/>
          <p:cNvCxnSpPr/>
          <p:nvPr/>
        </p:nvCxnSpPr>
        <p:spPr>
          <a:xfrm>
            <a:off x="2933842" y="9331537"/>
            <a:ext cx="4663440" cy="0"/>
          </a:xfrm>
          <a:prstGeom prst="line">
            <a:avLst/>
          </a:prstGeom>
          <a:ln>
            <a:solidFill>
              <a:schemeClr val="tx2">
                <a:lumMod val="40000"/>
                <a:lumOff val="60000"/>
              </a:schemeClr>
            </a:solidFill>
          </a:ln>
        </p:spPr>
        <p:style>
          <a:lnRef idx="3">
            <a:schemeClr val="accent1"/>
          </a:lnRef>
          <a:fillRef idx="0">
            <a:schemeClr val="accent1"/>
          </a:fillRef>
          <a:effectRef idx="2">
            <a:schemeClr val="accent1"/>
          </a:effectRef>
          <a:fontRef idx="minor">
            <a:schemeClr val="tx1"/>
          </a:fontRef>
        </p:style>
      </p:cxnSp>
      <p:sp>
        <p:nvSpPr>
          <p:cNvPr id="21" name="Rectangle 20"/>
          <p:cNvSpPr/>
          <p:nvPr/>
        </p:nvSpPr>
        <p:spPr>
          <a:xfrm>
            <a:off x="161545" y="3643740"/>
            <a:ext cx="3105530" cy="1846659"/>
          </a:xfrm>
          <a:prstGeom prst="rect">
            <a:avLst/>
          </a:prstGeom>
        </p:spPr>
        <p:txBody>
          <a:bodyPr wrap="square">
            <a:spAutoFit/>
          </a:bodyPr>
          <a:lstStyle/>
          <a:p>
            <a:pPr marL="171450" indent="-171450">
              <a:spcAft>
                <a:spcPts val="600"/>
              </a:spcAft>
              <a:buFont typeface="Arial" panose="020B0604020202020204" pitchFamily="34" charset="0"/>
              <a:buChar char="•"/>
            </a:pPr>
            <a:r>
              <a:rPr lang="en-US" sz="1200" kern="1400" dirty="0">
                <a:solidFill>
                  <a:schemeClr val="tx2">
                    <a:lumMod val="75000"/>
                  </a:schemeClr>
                </a:solidFill>
                <a:ea typeface="Times New Roman"/>
              </a:rPr>
              <a:t>Bi plane systems are </a:t>
            </a:r>
            <a:r>
              <a:rPr lang="en-US" sz="1200" kern="1400" dirty="0" smtClean="0">
                <a:solidFill>
                  <a:schemeClr val="tx2">
                    <a:lumMod val="75000"/>
                  </a:schemeClr>
                </a:solidFill>
                <a:ea typeface="Times New Roman"/>
              </a:rPr>
              <a:t>typical</a:t>
            </a:r>
          </a:p>
          <a:p>
            <a:pPr marL="171450" indent="-171450">
              <a:spcAft>
                <a:spcPts val="600"/>
              </a:spcAft>
              <a:buFont typeface="Arial" panose="020B0604020202020204" pitchFamily="34" charset="0"/>
              <a:buChar char="•"/>
            </a:pPr>
            <a:r>
              <a:rPr lang="en-US" sz="1200" kern="1400" dirty="0">
                <a:solidFill>
                  <a:schemeClr val="tx2">
                    <a:lumMod val="75000"/>
                  </a:schemeClr>
                </a:solidFill>
                <a:ea typeface="Times New Roman"/>
              </a:rPr>
              <a:t>FD10/10 </a:t>
            </a:r>
            <a:r>
              <a:rPr lang="en-US" sz="1200" kern="1400" dirty="0" smtClean="0">
                <a:solidFill>
                  <a:schemeClr val="tx2">
                    <a:lumMod val="75000"/>
                  </a:schemeClr>
                </a:solidFill>
                <a:ea typeface="Times New Roman"/>
              </a:rPr>
              <a:t>common</a:t>
            </a:r>
          </a:p>
          <a:p>
            <a:pPr marL="171450" indent="-171450">
              <a:spcAft>
                <a:spcPts val="600"/>
              </a:spcAft>
              <a:buFont typeface="Arial" panose="020B0604020202020204" pitchFamily="34" charset="0"/>
              <a:buChar char="•"/>
            </a:pPr>
            <a:r>
              <a:rPr lang="en-US" sz="1200" kern="1400" dirty="0" smtClean="0">
                <a:solidFill>
                  <a:schemeClr val="tx2">
                    <a:lumMod val="75000"/>
                  </a:schemeClr>
                </a:solidFill>
                <a:ea typeface="Times New Roman"/>
              </a:rPr>
              <a:t>FD20/10 </a:t>
            </a:r>
            <a:r>
              <a:rPr lang="en-US" sz="1200" kern="1400" dirty="0">
                <a:solidFill>
                  <a:schemeClr val="tx2">
                    <a:lumMod val="75000"/>
                  </a:schemeClr>
                </a:solidFill>
                <a:ea typeface="Times New Roman"/>
              </a:rPr>
              <a:t>has value (IR/INR)</a:t>
            </a:r>
          </a:p>
          <a:p>
            <a:pPr marL="171450" indent="-171450">
              <a:spcAft>
                <a:spcPts val="600"/>
              </a:spcAft>
              <a:buFont typeface="Arial" panose="020B0604020202020204" pitchFamily="34" charset="0"/>
              <a:buChar char="•"/>
            </a:pPr>
            <a:r>
              <a:rPr lang="en-US" sz="1200" kern="1400" dirty="0" smtClean="0">
                <a:solidFill>
                  <a:schemeClr val="tx2">
                    <a:lumMod val="75000"/>
                  </a:schemeClr>
                </a:solidFill>
                <a:ea typeface="Times New Roman"/>
              </a:rPr>
              <a:t>Hybrid </a:t>
            </a:r>
            <a:r>
              <a:rPr lang="en-US" sz="1200" kern="1400" dirty="0">
                <a:solidFill>
                  <a:schemeClr val="tx2">
                    <a:lumMod val="75000"/>
                  </a:schemeClr>
                </a:solidFill>
                <a:ea typeface="Times New Roman"/>
              </a:rPr>
              <a:t>requirements are </a:t>
            </a:r>
            <a:r>
              <a:rPr lang="en-US" sz="1200" kern="1400" dirty="0" smtClean="0">
                <a:solidFill>
                  <a:schemeClr val="tx2">
                    <a:lumMod val="75000"/>
                  </a:schemeClr>
                </a:solidFill>
                <a:ea typeface="Times New Roman"/>
              </a:rPr>
              <a:t>growing</a:t>
            </a:r>
          </a:p>
          <a:p>
            <a:pPr marL="171450" indent="-171450">
              <a:spcAft>
                <a:spcPts val="600"/>
              </a:spcAft>
              <a:buFont typeface="Arial" panose="020B0604020202020204" pitchFamily="34" charset="0"/>
              <a:buChar char="•"/>
            </a:pPr>
            <a:r>
              <a:rPr lang="en-US" sz="1200" kern="1400" dirty="0" smtClean="0">
                <a:solidFill>
                  <a:schemeClr val="tx2">
                    <a:lumMod val="75000"/>
                  </a:schemeClr>
                </a:solidFill>
                <a:ea typeface="Times New Roman"/>
              </a:rPr>
              <a:t>Advanced 2D and 3D software tools</a:t>
            </a:r>
          </a:p>
          <a:p>
            <a:pPr marL="171450" indent="-171450">
              <a:spcAft>
                <a:spcPts val="600"/>
              </a:spcAft>
              <a:buFont typeface="Arial" panose="020B0604020202020204" pitchFamily="34" charset="0"/>
              <a:buChar char="•"/>
            </a:pPr>
            <a:r>
              <a:rPr lang="en-US" sz="1200" kern="1400" dirty="0" smtClean="0">
                <a:solidFill>
                  <a:schemeClr val="tx2">
                    <a:lumMod val="75000"/>
                  </a:schemeClr>
                </a:solidFill>
                <a:ea typeface="Times New Roman"/>
              </a:rPr>
              <a:t>Dose </a:t>
            </a:r>
            <a:r>
              <a:rPr lang="en-US" sz="1200" kern="1400" dirty="0">
                <a:solidFill>
                  <a:schemeClr val="tx2">
                    <a:lumMod val="75000"/>
                  </a:schemeClr>
                </a:solidFill>
                <a:ea typeface="Times New Roman"/>
              </a:rPr>
              <a:t>Reduction and Monitoring Tools</a:t>
            </a:r>
          </a:p>
          <a:p>
            <a:pPr marL="171450" indent="-171450">
              <a:spcAft>
                <a:spcPts val="600"/>
              </a:spcAft>
              <a:buFont typeface="Arial" panose="020B0604020202020204" pitchFamily="34" charset="0"/>
              <a:buChar char="•"/>
            </a:pPr>
            <a:r>
              <a:rPr lang="en-US" sz="1200" kern="1400" dirty="0">
                <a:solidFill>
                  <a:schemeClr val="tx2">
                    <a:lumMod val="75000"/>
                  </a:schemeClr>
                </a:solidFill>
                <a:ea typeface="Times New Roman"/>
              </a:rPr>
              <a:t>FlexVision and possibly EP </a:t>
            </a:r>
            <a:r>
              <a:rPr lang="en-US" sz="1200" kern="1400" dirty="0" smtClean="0">
                <a:solidFill>
                  <a:schemeClr val="tx2">
                    <a:lumMod val="75000"/>
                  </a:schemeClr>
                </a:solidFill>
                <a:ea typeface="Times New Roman"/>
              </a:rPr>
              <a:t>Cockpit</a:t>
            </a:r>
            <a:endParaRPr lang="en-US" sz="1200" dirty="0"/>
          </a:p>
        </p:txBody>
      </p:sp>
      <p:pic>
        <p:nvPicPr>
          <p:cNvPr id="27" name="Picture 2" descr="C:\Users\310139281\Pictures\Pediatrics Images\_T9P403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93743" y="432118"/>
            <a:ext cx="2133600" cy="1422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30" name="Text Box 9_"/>
          <p:cNvSpPr txBox="1">
            <a:spLocks noChangeArrowheads="1"/>
          </p:cNvSpPr>
          <p:nvPr/>
        </p:nvSpPr>
        <p:spPr bwMode="auto">
          <a:xfrm>
            <a:off x="3301721" y="3437668"/>
            <a:ext cx="4299894" cy="241926"/>
          </a:xfrm>
          <a:prstGeom prst="rect">
            <a:avLst/>
          </a:prstGeom>
          <a:solidFill>
            <a:schemeClr val="accent1">
              <a:lumMod val="20000"/>
              <a:lumOff val="80000"/>
            </a:schemeClr>
          </a:solidFill>
          <a:ln>
            <a:noFill/>
          </a:ln>
          <a:effectLst/>
          <a:extLst/>
        </p:spPr>
        <p:txBody>
          <a:bodyPr rot="0" vert="horz" wrap="square" lIns="40753" tIns="40753" rIns="40753" bIns="40753" anchor="t" anchorCtr="0" upright="1">
            <a:noAutofit/>
          </a:bodyPr>
          <a:lstStyle/>
          <a:p>
            <a:pPr algn="ctr"/>
            <a:r>
              <a:rPr lang="en-US" sz="1100" b="1" kern="1400" dirty="0" smtClean="0">
                <a:solidFill>
                  <a:srgbClr val="1F497D"/>
                </a:solidFill>
                <a:ea typeface="Times New Roman"/>
              </a:rPr>
              <a:t>We create the SHORTEST PATH to the BEST CARE at the LOWEST COST</a:t>
            </a:r>
            <a:endParaRPr lang="en-US" sz="1100" b="1" kern="1400" dirty="0">
              <a:solidFill>
                <a:srgbClr val="1F497D"/>
              </a:solidFill>
              <a:ea typeface="Times New Roman"/>
            </a:endParaRPr>
          </a:p>
        </p:txBody>
      </p:sp>
      <p:sp>
        <p:nvSpPr>
          <p:cNvPr id="31" name="Text Box 9__"/>
          <p:cNvSpPr txBox="1">
            <a:spLocks noChangeArrowheads="1"/>
          </p:cNvSpPr>
          <p:nvPr/>
        </p:nvSpPr>
        <p:spPr bwMode="auto">
          <a:xfrm>
            <a:off x="187946" y="3439914"/>
            <a:ext cx="3088654" cy="241926"/>
          </a:xfrm>
          <a:prstGeom prst="rect">
            <a:avLst/>
          </a:prstGeom>
          <a:solidFill>
            <a:schemeClr val="accent1">
              <a:lumMod val="20000"/>
              <a:lumOff val="80000"/>
            </a:schemeClr>
          </a:solidFill>
          <a:ln>
            <a:noFill/>
          </a:ln>
          <a:effectLst/>
          <a:extLst/>
        </p:spPr>
        <p:txBody>
          <a:bodyPr rot="0" vert="horz" wrap="square" lIns="40753" tIns="40753" rIns="40753" bIns="40753" anchor="t" anchorCtr="0" upright="1">
            <a:noAutofit/>
          </a:bodyPr>
          <a:lstStyle/>
          <a:p>
            <a:pPr algn="ctr"/>
            <a:r>
              <a:rPr lang="en-US" sz="1100" b="1" kern="1400" cap="all" dirty="0">
                <a:solidFill>
                  <a:srgbClr val="1F497D"/>
                </a:solidFill>
                <a:ea typeface="Times New Roman"/>
              </a:rPr>
              <a:t>Philips IC Products</a:t>
            </a:r>
          </a:p>
        </p:txBody>
      </p:sp>
      <p:cxnSp>
        <p:nvCxnSpPr>
          <p:cNvPr id="35" name="Straight Connector 34"/>
          <p:cNvCxnSpPr/>
          <p:nvPr/>
        </p:nvCxnSpPr>
        <p:spPr>
          <a:xfrm>
            <a:off x="3276600" y="3446476"/>
            <a:ext cx="0" cy="2011680"/>
          </a:xfrm>
          <a:prstGeom prst="line">
            <a:avLst/>
          </a:prstGeom>
        </p:spPr>
        <p:style>
          <a:lnRef idx="3">
            <a:schemeClr val="accent1"/>
          </a:lnRef>
          <a:fillRef idx="0">
            <a:schemeClr val="accent1"/>
          </a:fillRef>
          <a:effectRef idx="2">
            <a:schemeClr val="accent1"/>
          </a:effectRef>
          <a:fontRef idx="minor">
            <a:schemeClr val="tx1"/>
          </a:fontRef>
        </p:style>
      </p:cxnSp>
      <p:sp>
        <p:nvSpPr>
          <p:cNvPr id="36" name="Text Box 10"/>
          <p:cNvSpPr txBox="1">
            <a:spLocks noChangeArrowheads="1"/>
          </p:cNvSpPr>
          <p:nvPr/>
        </p:nvSpPr>
        <p:spPr bwMode="auto">
          <a:xfrm>
            <a:off x="3308910" y="3681840"/>
            <a:ext cx="1461609" cy="1777704"/>
          </a:xfrm>
          <a:prstGeom prst="rect">
            <a:avLst/>
          </a:prstGeom>
          <a:noFill/>
          <a:ln w="9525" algn="in">
            <a:noFill/>
            <a:miter lim="800000"/>
            <a:headEnd/>
            <a:tailEnd/>
          </a:ln>
          <a:effectLst/>
          <a:extLst>
            <a:ext uri="{909E8E84-426E-40DD-AFC4-6F175D3DCCD1}">
              <a14:hiddenFill xmlns:a14="http://schemas.microsoft.com/office/drawing/2010/main">
                <a:solidFill>
                  <a:srgbClr val="FFFFFE"/>
                </a:solidFill>
              </a14:hiddenFill>
            </a:ext>
            <a:ext uri="{AF507438-7753-43E0-B8FC-AC1667EBCBE1}">
              <a14:hiddenEffects xmlns:a14="http://schemas.microsoft.com/office/drawing/2010/main">
                <a:effectLst>
                  <a:outerShdw dist="35921" dir="2700000" algn="ctr" rotWithShape="0">
                    <a:srgbClr val="DCD6D4"/>
                  </a:outerShdw>
                </a:effectLst>
              </a14:hiddenEffects>
            </a:ext>
          </a:extLst>
        </p:spPr>
        <p:txBody>
          <a:bodyPr rot="0" vert="horz" wrap="square" lIns="40753" tIns="40753" rIns="40753" bIns="40753" anchor="t" anchorCtr="0" upright="1">
            <a:noAutofit/>
          </a:bodyPr>
          <a:lstStyle/>
          <a:p>
            <a:pPr algn="ctr"/>
            <a:r>
              <a:rPr lang="en-US" sz="1100" b="1" kern="1400" cap="all" dirty="0">
                <a:solidFill>
                  <a:schemeClr val="tx2">
                    <a:lumMod val="75000"/>
                  </a:schemeClr>
                </a:solidFill>
                <a:ea typeface="Times New Roman"/>
              </a:rPr>
              <a:t>Shortest PATH</a:t>
            </a:r>
          </a:p>
          <a:p>
            <a:pPr marL="112713" indent="-112713">
              <a:buSzPts val="1200"/>
              <a:buFont typeface="Times New Roman"/>
              <a:buChar char="•"/>
            </a:pPr>
            <a:r>
              <a:rPr lang="en-US" sz="1050" kern="1400" dirty="0" smtClean="0">
                <a:solidFill>
                  <a:schemeClr val="tx2">
                    <a:lumMod val="75000"/>
                  </a:schemeClr>
                </a:solidFill>
                <a:ea typeface="Times New Roman"/>
              </a:rPr>
              <a:t>Accommodate all procedure types</a:t>
            </a:r>
            <a:endParaRPr lang="en-US" sz="1050" kern="1400" dirty="0">
              <a:solidFill>
                <a:schemeClr val="tx2">
                  <a:lumMod val="75000"/>
                </a:schemeClr>
              </a:solidFill>
              <a:ea typeface="Times New Roman"/>
            </a:endParaRPr>
          </a:p>
          <a:p>
            <a:pPr marL="112713" indent="-112713">
              <a:buSzPts val="1200"/>
              <a:buFont typeface="Times New Roman"/>
              <a:buChar char="•"/>
            </a:pPr>
            <a:r>
              <a:rPr lang="en-US" sz="1050" kern="1400" dirty="0" smtClean="0">
                <a:solidFill>
                  <a:schemeClr val="tx2">
                    <a:lumMod val="75000"/>
                  </a:schemeClr>
                </a:solidFill>
                <a:ea typeface="Times New Roman"/>
              </a:rPr>
              <a:t>Most integrated solution</a:t>
            </a:r>
          </a:p>
          <a:p>
            <a:pPr marL="112713" indent="-112713">
              <a:buSzPts val="1200"/>
              <a:buFont typeface="Times New Roman"/>
              <a:buChar char="•"/>
            </a:pPr>
            <a:r>
              <a:rPr lang="en-US" sz="1050" kern="1400" dirty="0" smtClean="0">
                <a:solidFill>
                  <a:schemeClr val="tx2">
                    <a:lumMod val="75000"/>
                  </a:schemeClr>
                </a:solidFill>
                <a:ea typeface="Times New Roman"/>
              </a:rPr>
              <a:t>Adapts to clinician preference</a:t>
            </a:r>
          </a:p>
          <a:p>
            <a:pPr marL="112713" indent="-112713">
              <a:buSzPts val="1200"/>
              <a:buFont typeface="Times New Roman"/>
              <a:buChar char="•"/>
            </a:pPr>
            <a:r>
              <a:rPr lang="en-US" sz="1050" kern="1400" dirty="0" smtClean="0">
                <a:solidFill>
                  <a:schemeClr val="tx2">
                    <a:lumMod val="75000"/>
                  </a:schemeClr>
                </a:solidFill>
                <a:ea typeface="Times New Roman"/>
              </a:rPr>
              <a:t>Exceptional patient access</a:t>
            </a:r>
            <a:endParaRPr lang="en-US" sz="1050" kern="1400" dirty="0">
              <a:solidFill>
                <a:schemeClr val="tx2">
                  <a:lumMod val="75000"/>
                </a:schemeClr>
              </a:solidFill>
              <a:ea typeface="Times New Roman"/>
            </a:endParaRPr>
          </a:p>
        </p:txBody>
      </p:sp>
      <p:sp>
        <p:nvSpPr>
          <p:cNvPr id="37" name="Text Box 10_"/>
          <p:cNvSpPr txBox="1">
            <a:spLocks noChangeArrowheads="1"/>
          </p:cNvSpPr>
          <p:nvPr/>
        </p:nvSpPr>
        <p:spPr bwMode="auto">
          <a:xfrm>
            <a:off x="4724401" y="3681840"/>
            <a:ext cx="1395981" cy="1776316"/>
          </a:xfrm>
          <a:prstGeom prst="rect">
            <a:avLst/>
          </a:prstGeom>
          <a:noFill/>
          <a:ln w="9525" algn="in">
            <a:noFill/>
            <a:miter lim="800000"/>
            <a:headEnd/>
            <a:tailEnd/>
          </a:ln>
          <a:effectLst/>
          <a:extLst>
            <a:ext uri="{909E8E84-426E-40DD-AFC4-6F175D3DCCD1}">
              <a14:hiddenFill xmlns:a14="http://schemas.microsoft.com/office/drawing/2010/main">
                <a:solidFill>
                  <a:srgbClr val="FFFFFE"/>
                </a:solidFill>
              </a14:hiddenFill>
            </a:ext>
            <a:ext uri="{AF507438-7753-43E0-B8FC-AC1667EBCBE1}">
              <a14:hiddenEffects xmlns:a14="http://schemas.microsoft.com/office/drawing/2010/main">
                <a:effectLst>
                  <a:outerShdw dist="35921" dir="2700000" algn="ctr" rotWithShape="0">
                    <a:srgbClr val="DCD6D4"/>
                  </a:outerShdw>
                </a:effectLst>
              </a14:hiddenEffects>
            </a:ext>
          </a:extLst>
        </p:spPr>
        <p:txBody>
          <a:bodyPr rot="0" vert="horz" wrap="square" lIns="40753" tIns="40753" rIns="40753" bIns="40753" anchor="t" anchorCtr="0" upright="1">
            <a:noAutofit/>
          </a:bodyPr>
          <a:lstStyle/>
          <a:p>
            <a:pPr algn="ctr"/>
            <a:r>
              <a:rPr lang="en-US" sz="1100" b="1" kern="1400" cap="all" dirty="0">
                <a:solidFill>
                  <a:schemeClr val="tx2">
                    <a:lumMod val="75000"/>
                  </a:schemeClr>
                </a:solidFill>
                <a:ea typeface="Times New Roman"/>
              </a:rPr>
              <a:t>BEST CARE</a:t>
            </a:r>
          </a:p>
          <a:p>
            <a:pPr marL="112713" indent="-112713">
              <a:buSzPts val="1200"/>
              <a:buFont typeface="Times New Roman"/>
              <a:buChar char="•"/>
            </a:pPr>
            <a:r>
              <a:rPr lang="en-US" sz="1050" kern="1400" dirty="0" smtClean="0">
                <a:solidFill>
                  <a:schemeClr val="tx2">
                    <a:lumMod val="75000"/>
                  </a:schemeClr>
                </a:solidFill>
                <a:ea typeface="Times New Roman"/>
              </a:rPr>
              <a:t>Clarity for low dose</a:t>
            </a:r>
          </a:p>
          <a:p>
            <a:pPr marL="112713" indent="-112713">
              <a:buSzPts val="1200"/>
              <a:buFont typeface="Times New Roman"/>
              <a:buChar char="•"/>
            </a:pPr>
            <a:r>
              <a:rPr lang="en-US" sz="1050" kern="1400" dirty="0" smtClean="0">
                <a:solidFill>
                  <a:schemeClr val="tx2">
                    <a:lumMod val="75000"/>
                  </a:schemeClr>
                </a:solidFill>
                <a:ea typeface="Times New Roman"/>
              </a:rPr>
              <a:t>Image </a:t>
            </a:r>
            <a:r>
              <a:rPr lang="en-US" sz="1050" kern="1400" dirty="0">
                <a:solidFill>
                  <a:schemeClr val="tx2">
                    <a:lumMod val="75000"/>
                  </a:schemeClr>
                </a:solidFill>
                <a:ea typeface="Times New Roman"/>
              </a:rPr>
              <a:t>Quality </a:t>
            </a:r>
          </a:p>
          <a:p>
            <a:pPr marL="112713" indent="-112713">
              <a:buSzPts val="1200"/>
              <a:buFont typeface="Times New Roman"/>
              <a:buChar char="•"/>
            </a:pPr>
            <a:r>
              <a:rPr lang="en-US" sz="1050" kern="1400" dirty="0">
                <a:solidFill>
                  <a:schemeClr val="tx2">
                    <a:lumMod val="75000"/>
                  </a:schemeClr>
                </a:solidFill>
                <a:ea typeface="Times New Roman"/>
              </a:rPr>
              <a:t>Seamless integration</a:t>
            </a:r>
          </a:p>
          <a:p>
            <a:pPr marL="112713" indent="-112713">
              <a:buSzPts val="1200"/>
              <a:buFont typeface="Times New Roman"/>
              <a:buChar char="•"/>
            </a:pPr>
            <a:r>
              <a:rPr lang="en-US" sz="1050" kern="1400" dirty="0" err="1">
                <a:solidFill>
                  <a:schemeClr val="tx2">
                    <a:lumMod val="75000"/>
                  </a:schemeClr>
                </a:solidFill>
                <a:ea typeface="Times New Roman"/>
              </a:rPr>
              <a:t>DoseWise</a:t>
            </a:r>
            <a:endParaRPr lang="en-US" sz="1050" kern="1400" dirty="0">
              <a:solidFill>
                <a:schemeClr val="tx2">
                  <a:lumMod val="75000"/>
                </a:schemeClr>
              </a:solidFill>
              <a:ea typeface="Times New Roman"/>
            </a:endParaRPr>
          </a:p>
          <a:p>
            <a:pPr marL="112713" indent="-112713">
              <a:buSzPts val="1200"/>
              <a:buFont typeface="Times New Roman"/>
              <a:buChar char="•"/>
            </a:pPr>
            <a:r>
              <a:rPr lang="en-US" sz="1050" kern="1400" dirty="0" smtClean="0">
                <a:solidFill>
                  <a:schemeClr val="tx2">
                    <a:lumMod val="75000"/>
                  </a:schemeClr>
                </a:solidFill>
                <a:ea typeface="Times New Roman"/>
              </a:rPr>
              <a:t>Treatment planning </a:t>
            </a:r>
            <a:r>
              <a:rPr lang="en-US" sz="1050" kern="1400" dirty="0">
                <a:solidFill>
                  <a:schemeClr val="tx2">
                    <a:lumMod val="75000"/>
                  </a:schemeClr>
                </a:solidFill>
                <a:ea typeface="Times New Roman"/>
              </a:rPr>
              <a:t>precision</a:t>
            </a:r>
          </a:p>
          <a:p>
            <a:pPr marL="112713" indent="-112713">
              <a:buSzPts val="1200"/>
              <a:buFont typeface="Times New Roman"/>
              <a:buChar char="•"/>
            </a:pPr>
            <a:r>
              <a:rPr lang="en-US" sz="1050" kern="1400" dirty="0" smtClean="0">
                <a:solidFill>
                  <a:schemeClr val="tx2">
                    <a:lumMod val="75000"/>
                  </a:schemeClr>
                </a:solidFill>
                <a:ea typeface="Times New Roman"/>
              </a:rPr>
              <a:t>2D </a:t>
            </a:r>
            <a:r>
              <a:rPr lang="en-US" sz="1050" kern="1400" dirty="0">
                <a:solidFill>
                  <a:schemeClr val="tx2">
                    <a:lumMod val="75000"/>
                  </a:schemeClr>
                </a:solidFill>
                <a:ea typeface="Times New Roman"/>
              </a:rPr>
              <a:t>and 3D </a:t>
            </a:r>
            <a:r>
              <a:rPr lang="en-US" sz="1050" kern="1400" dirty="0" smtClean="0">
                <a:solidFill>
                  <a:schemeClr val="tx2">
                    <a:lumMod val="75000"/>
                  </a:schemeClr>
                </a:solidFill>
                <a:ea typeface="Times New Roman"/>
              </a:rPr>
              <a:t>treatment guidance</a:t>
            </a:r>
            <a:endParaRPr lang="en-US" sz="1050" kern="1400" dirty="0">
              <a:solidFill>
                <a:schemeClr val="tx2">
                  <a:lumMod val="75000"/>
                </a:schemeClr>
              </a:solidFill>
              <a:ea typeface="Times New Roman"/>
            </a:endParaRPr>
          </a:p>
          <a:p>
            <a:pPr marL="112713" indent="-112713"/>
            <a:r>
              <a:rPr lang="en-US" sz="1200" kern="1400" dirty="0">
                <a:solidFill>
                  <a:schemeClr val="tx2">
                    <a:lumMod val="75000"/>
                  </a:schemeClr>
                </a:solidFill>
                <a:ea typeface="Times New Roman"/>
              </a:rPr>
              <a:t> </a:t>
            </a:r>
          </a:p>
        </p:txBody>
      </p:sp>
      <p:sp>
        <p:nvSpPr>
          <p:cNvPr id="39" name="Text Box 10__"/>
          <p:cNvSpPr txBox="1">
            <a:spLocks noChangeArrowheads="1"/>
          </p:cNvSpPr>
          <p:nvPr/>
        </p:nvSpPr>
        <p:spPr bwMode="auto">
          <a:xfrm>
            <a:off x="6125260" y="3681840"/>
            <a:ext cx="1502083" cy="1776316"/>
          </a:xfrm>
          <a:prstGeom prst="rect">
            <a:avLst/>
          </a:prstGeom>
          <a:noFill/>
          <a:ln w="9525" algn="in">
            <a:noFill/>
            <a:miter lim="800000"/>
            <a:headEnd/>
            <a:tailEnd/>
          </a:ln>
          <a:effectLst/>
          <a:extLst>
            <a:ext uri="{909E8E84-426E-40DD-AFC4-6F175D3DCCD1}">
              <a14:hiddenFill xmlns:a14="http://schemas.microsoft.com/office/drawing/2010/main">
                <a:solidFill>
                  <a:srgbClr val="FFFFFE"/>
                </a:solidFill>
              </a14:hiddenFill>
            </a:ext>
            <a:ext uri="{AF507438-7753-43E0-B8FC-AC1667EBCBE1}">
              <a14:hiddenEffects xmlns:a14="http://schemas.microsoft.com/office/drawing/2010/main">
                <a:effectLst>
                  <a:outerShdw dist="35921" dir="2700000" algn="ctr" rotWithShape="0">
                    <a:srgbClr val="DCD6D4"/>
                  </a:outerShdw>
                </a:effectLst>
              </a14:hiddenEffects>
            </a:ext>
          </a:extLst>
        </p:spPr>
        <p:txBody>
          <a:bodyPr rot="0" vert="horz" wrap="square" lIns="40753" tIns="40753" rIns="40753" bIns="40753" anchor="t" anchorCtr="0" upright="1">
            <a:noAutofit/>
          </a:bodyPr>
          <a:lstStyle/>
          <a:p>
            <a:pPr algn="ctr"/>
            <a:r>
              <a:rPr lang="en-US" sz="1100" b="1" kern="1400" cap="all" dirty="0">
                <a:solidFill>
                  <a:schemeClr val="tx2">
                    <a:lumMod val="75000"/>
                  </a:schemeClr>
                </a:solidFill>
                <a:ea typeface="Times New Roman"/>
              </a:rPr>
              <a:t>Lowest COST</a:t>
            </a:r>
          </a:p>
          <a:p>
            <a:pPr marL="112713" indent="-112713">
              <a:buSzPts val="1200"/>
              <a:buFont typeface="Times New Roman"/>
              <a:buChar char="•"/>
            </a:pPr>
            <a:r>
              <a:rPr lang="en-US" sz="1050" kern="1400" dirty="0" smtClean="0">
                <a:solidFill>
                  <a:schemeClr val="tx2">
                    <a:lumMod val="75000"/>
                  </a:schemeClr>
                </a:solidFill>
                <a:ea typeface="Times New Roman"/>
              </a:rPr>
              <a:t>Fast diagnosis and treatment</a:t>
            </a:r>
          </a:p>
          <a:p>
            <a:pPr marL="112713" indent="-112713">
              <a:buSzPts val="1200"/>
              <a:buFont typeface="Times New Roman"/>
              <a:buChar char="•"/>
            </a:pPr>
            <a:r>
              <a:rPr lang="en-US" sz="1050" kern="1400" dirty="0" smtClean="0">
                <a:solidFill>
                  <a:schemeClr val="tx2">
                    <a:lumMod val="75000"/>
                  </a:schemeClr>
                </a:solidFill>
                <a:ea typeface="Times New Roman"/>
              </a:rPr>
              <a:t>Enable advanced procedures</a:t>
            </a:r>
          </a:p>
          <a:p>
            <a:pPr marL="112713" indent="-112713">
              <a:buSzPts val="1200"/>
              <a:buFont typeface="Times New Roman"/>
              <a:buChar char="•"/>
            </a:pPr>
            <a:r>
              <a:rPr lang="en-US" sz="1050" kern="1400" dirty="0" smtClean="0">
                <a:solidFill>
                  <a:schemeClr val="tx2">
                    <a:lumMod val="75000"/>
                  </a:schemeClr>
                </a:solidFill>
                <a:ea typeface="Times New Roman"/>
              </a:rPr>
              <a:t>Improve workflow</a:t>
            </a:r>
          </a:p>
          <a:p>
            <a:pPr marL="112713" indent="-112713">
              <a:buSzPts val="1200"/>
              <a:buFont typeface="Times New Roman"/>
              <a:buChar char="•"/>
            </a:pPr>
            <a:r>
              <a:rPr lang="en-US" sz="1050" kern="1400" dirty="0" smtClean="0">
                <a:solidFill>
                  <a:schemeClr val="tx2">
                    <a:lumMod val="75000"/>
                  </a:schemeClr>
                </a:solidFill>
                <a:ea typeface="Times New Roman"/>
              </a:rPr>
              <a:t>Maintain educational advances</a:t>
            </a:r>
          </a:p>
        </p:txBody>
      </p:sp>
    </p:spTree>
    <p:extLst>
      <p:ext uri="{BB962C8B-B14F-4D97-AF65-F5344CB8AC3E}">
        <p14:creationId xmlns:p14="http://schemas.microsoft.com/office/powerpoint/2010/main" val="4290060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custDataLst>
              <p:tags r:id="rId1"/>
            </p:custDataLst>
            <p:extLst>
              <p:ext uri="{D42A27DB-BD31-4B8C-83A1-F6EECF244321}">
                <p14:modId xmlns:p14="http://schemas.microsoft.com/office/powerpoint/2010/main" val="1857797919"/>
              </p:ext>
            </p:extLst>
          </p:nvPr>
        </p:nvGraphicFramePr>
        <p:xfrm>
          <a:off x="172720" y="1045464"/>
          <a:ext cx="7426960" cy="8705088"/>
        </p:xfrm>
        <a:graphic>
          <a:graphicData uri="http://schemas.openxmlformats.org/drawingml/2006/table">
            <a:tbl>
              <a:tblPr firstRow="1" bandRow="1">
                <a:tableStyleId>{5C22544A-7EE6-4342-B048-85BDC9FD1C3A}</a:tableStyleId>
              </a:tblPr>
              <a:tblGrid>
                <a:gridCol w="2159000"/>
                <a:gridCol w="5267960"/>
              </a:tblGrid>
              <a:tr h="304800">
                <a:tc>
                  <a:txBody>
                    <a:bodyPr/>
                    <a:lstStyle/>
                    <a:p>
                      <a:r>
                        <a:rPr lang="en-US" sz="1800" b="1" dirty="0" smtClean="0">
                          <a:solidFill>
                            <a:schemeClr val="tx2">
                              <a:lumMod val="75000"/>
                            </a:schemeClr>
                          </a:solidFill>
                        </a:rPr>
                        <a:t>PHILIPS TOOL</a:t>
                      </a:r>
                      <a:endParaRPr lang="en-US" sz="1800" b="1" dirty="0">
                        <a:solidFill>
                          <a:schemeClr val="tx2">
                            <a:lumMod val="75000"/>
                          </a:schemeClr>
                        </a:solidFill>
                      </a:endParaRPr>
                    </a:p>
                  </a:txBody>
                  <a:tcPr marL="103632" marR="103632" marT="50292" marB="50292">
                    <a:solidFill>
                      <a:schemeClr val="tx2">
                        <a:lumMod val="60000"/>
                        <a:lumOff val="40000"/>
                      </a:schemeClr>
                    </a:solidFill>
                  </a:tcPr>
                </a:tc>
                <a:tc>
                  <a:txBody>
                    <a:bodyPr/>
                    <a:lstStyle/>
                    <a:p>
                      <a:r>
                        <a:rPr lang="en-US" sz="1800" b="1" dirty="0" smtClean="0">
                          <a:solidFill>
                            <a:schemeClr val="tx2">
                              <a:lumMod val="75000"/>
                            </a:schemeClr>
                          </a:solidFill>
                        </a:rPr>
                        <a:t>COMMON PROCEDURES</a:t>
                      </a:r>
                      <a:endParaRPr lang="en-US" sz="1800" b="1" dirty="0">
                        <a:solidFill>
                          <a:schemeClr val="tx2">
                            <a:lumMod val="75000"/>
                          </a:schemeClr>
                        </a:solidFill>
                      </a:endParaRPr>
                    </a:p>
                  </a:txBody>
                  <a:tcPr marL="103632" marR="103632" marT="50292" marB="50292">
                    <a:solidFill>
                      <a:schemeClr val="tx2">
                        <a:lumMod val="60000"/>
                        <a:lumOff val="40000"/>
                      </a:schemeClr>
                    </a:solidFill>
                  </a:tcPr>
                </a:tc>
              </a:tr>
              <a:tr h="1577103">
                <a:tc>
                  <a:txBody>
                    <a:bodyPr/>
                    <a:lstStyle/>
                    <a:p>
                      <a:pPr algn="l"/>
                      <a:r>
                        <a:rPr lang="en-US" sz="1500" b="1" dirty="0" smtClean="0">
                          <a:solidFill>
                            <a:schemeClr val="tx2">
                              <a:lumMod val="75000"/>
                            </a:schemeClr>
                          </a:solidFill>
                        </a:rPr>
                        <a:t>3DRA</a:t>
                      </a:r>
                    </a:p>
                    <a:p>
                      <a:pPr algn="l"/>
                      <a:endParaRPr lang="en-US" sz="1500" b="1" dirty="0" smtClean="0"/>
                    </a:p>
                    <a:p>
                      <a:pPr algn="l"/>
                      <a:endParaRPr lang="en-US" sz="1500" b="1" dirty="0" smtClean="0"/>
                    </a:p>
                    <a:p>
                      <a:pPr algn="l"/>
                      <a:endParaRPr lang="en-US" sz="1500" b="1" dirty="0" smtClean="0"/>
                    </a:p>
                    <a:p>
                      <a:pPr algn="l"/>
                      <a:endParaRPr lang="en-US" sz="1500" b="1" dirty="0"/>
                    </a:p>
                  </a:txBody>
                  <a:tcPr marL="103632" marR="103632" marT="50292" marB="50292"/>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i="1" kern="1200" dirty="0" smtClean="0">
                          <a:solidFill>
                            <a:schemeClr val="dk1"/>
                          </a:solidFill>
                          <a:effectLst/>
                          <a:latin typeface="+mn-lt"/>
                          <a:ea typeface="+mn-ea"/>
                          <a:cs typeface="+mn-cs"/>
                        </a:rPr>
                        <a:t>High speed, high-resolution 3D volumetric view of vessel anatomy throughout body</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1" kern="1200" baseline="0" dirty="0" smtClean="0">
                          <a:solidFill>
                            <a:schemeClr val="dk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1" kern="1200" baseline="0" dirty="0" smtClean="0">
                          <a:solidFill>
                            <a:schemeClr val="dk1"/>
                          </a:solidFill>
                          <a:latin typeface="+mn-lt"/>
                          <a:ea typeface="+mn-ea"/>
                          <a:cs typeface="+mn-cs"/>
                        </a:rPr>
                        <a:t>Congenital Heart Disease and </a:t>
                      </a:r>
                      <a:r>
                        <a:rPr lang="en-US" sz="1100" b="1" kern="1200" baseline="0" dirty="0" err="1" smtClean="0">
                          <a:solidFill>
                            <a:schemeClr val="dk1"/>
                          </a:solidFill>
                          <a:latin typeface="+mn-lt"/>
                          <a:ea typeface="+mn-ea"/>
                          <a:cs typeface="+mn-cs"/>
                        </a:rPr>
                        <a:t>Neuro</a:t>
                      </a:r>
                      <a:endParaRPr lang="en-US" sz="1100" b="1" kern="1200" baseline="0" dirty="0" smtClean="0">
                        <a:solidFill>
                          <a:schemeClr val="dk1"/>
                        </a:solidFill>
                        <a:latin typeface="+mn-lt"/>
                        <a:ea typeface="+mn-ea"/>
                        <a:cs typeface="+mn-cs"/>
                      </a:endParaRPr>
                    </a:p>
                    <a:p>
                      <a:pPr marL="166688" marR="0" indent="-1666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err="1" smtClean="0"/>
                        <a:t>Coarctation</a:t>
                      </a:r>
                      <a:r>
                        <a:rPr lang="en-US" sz="1100" dirty="0" smtClean="0"/>
                        <a:t> of</a:t>
                      </a:r>
                      <a:r>
                        <a:rPr lang="en-US" sz="1100" baseline="0" dirty="0" smtClean="0"/>
                        <a:t> the Aorta – understand 3D anatomy and evaluate procedural requirements. Also visualize secondary vessel geometry.</a:t>
                      </a:r>
                    </a:p>
                    <a:p>
                      <a:pPr marL="166688" marR="0" indent="-1666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aseline="0" dirty="0" err="1" smtClean="0"/>
                        <a:t>Fontan</a:t>
                      </a:r>
                      <a:r>
                        <a:rPr lang="en-US" sz="1100" baseline="0" dirty="0" smtClean="0"/>
                        <a:t> Procedure – Aids treatment planning with 3D anatomical visualization.</a:t>
                      </a:r>
                    </a:p>
                    <a:p>
                      <a:pPr marL="166688" marR="0" indent="-1666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aseline="0" dirty="0" smtClean="0"/>
                        <a:t>Pulmonary Valve – Enables anatomical evaluation right before valve deployment.</a:t>
                      </a:r>
                      <a:endParaRPr lang="en-US" sz="1100" dirty="0" smtClean="0"/>
                    </a:p>
                    <a:p>
                      <a:pPr marL="166688" marR="0" indent="-1666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smtClean="0"/>
                        <a:t>AVM</a:t>
                      </a:r>
                      <a:r>
                        <a:rPr lang="en-US" sz="1100" baseline="0" dirty="0" smtClean="0"/>
                        <a:t> </a:t>
                      </a:r>
                      <a:r>
                        <a:rPr lang="en-US" sz="1100" dirty="0" smtClean="0"/>
                        <a:t>-</a:t>
                      </a:r>
                      <a:r>
                        <a:rPr lang="en-US" sz="1100" baseline="0" dirty="0" smtClean="0"/>
                        <a:t> 3DRA allows better understanding of feeder vessels, relation to soft tissue and vessel structure.</a:t>
                      </a:r>
                    </a:p>
                    <a:p>
                      <a:pPr marL="166688" marR="0" indent="-1666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aseline="0" dirty="0" smtClean="0"/>
                        <a:t>Aneurysms</a:t>
                      </a:r>
                      <a:r>
                        <a:rPr lang="en-US" sz="1100" dirty="0" smtClean="0"/>
                        <a:t>-</a:t>
                      </a:r>
                      <a:r>
                        <a:rPr lang="en-US" sz="1100" baseline="0" dirty="0" smtClean="0"/>
                        <a:t> Understand location, me</a:t>
                      </a:r>
                      <a:r>
                        <a:rPr lang="en-US" sz="1100" dirty="0" smtClean="0"/>
                        <a:t>asure neck and volume of aneurysm and find optimal viewing angle for working view.    </a:t>
                      </a:r>
                      <a:endParaRPr lang="en-US" sz="700" i="1" baseline="0" dirty="0" smtClean="0"/>
                    </a:p>
                  </a:txBody>
                  <a:tcPr marL="103632" marR="103632" marT="50292" marB="50292"/>
                </a:tc>
              </a:tr>
              <a:tr h="1464020">
                <a:tc>
                  <a:txBody>
                    <a:bodyPr/>
                    <a:lstStyle/>
                    <a:p>
                      <a:pPr algn="l"/>
                      <a:r>
                        <a:rPr lang="en-US" sz="1500" b="1" dirty="0" smtClean="0">
                          <a:solidFill>
                            <a:schemeClr val="tx2">
                              <a:lumMod val="75000"/>
                            </a:schemeClr>
                          </a:solidFill>
                        </a:rPr>
                        <a:t>3D or MR/CT Roadmap</a:t>
                      </a:r>
                    </a:p>
                    <a:p>
                      <a:pPr algn="l"/>
                      <a:endParaRPr lang="en-US" sz="1500" b="1" dirty="0" smtClean="0"/>
                    </a:p>
                    <a:p>
                      <a:pPr algn="l"/>
                      <a:endParaRPr lang="en-US" sz="1500" b="1" dirty="0" smtClean="0"/>
                    </a:p>
                    <a:p>
                      <a:pPr algn="l"/>
                      <a:endParaRPr lang="en-US" sz="1500" b="1" dirty="0" smtClean="0"/>
                    </a:p>
                    <a:p>
                      <a:pPr algn="l"/>
                      <a:endParaRPr lang="en-US" sz="1500" b="1" dirty="0" smtClean="0"/>
                    </a:p>
                  </a:txBody>
                  <a:tcPr marL="103632" marR="103632" marT="50292" marB="50292"/>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i="1" kern="1200" dirty="0" smtClean="0">
                          <a:solidFill>
                            <a:schemeClr val="dk1"/>
                          </a:solidFill>
                          <a:effectLst/>
                          <a:latin typeface="+mn-lt"/>
                          <a:ea typeface="+mn-ea"/>
                          <a:cs typeface="+mn-cs"/>
                        </a:rPr>
                        <a:t>Overlays live 2D </a:t>
                      </a:r>
                      <a:r>
                        <a:rPr lang="en-US" sz="1100" i="1" kern="1200" dirty="0" err="1" smtClean="0">
                          <a:solidFill>
                            <a:schemeClr val="dk1"/>
                          </a:solidFill>
                          <a:effectLst/>
                          <a:latin typeface="+mn-lt"/>
                          <a:ea typeface="+mn-ea"/>
                          <a:cs typeface="+mn-cs"/>
                        </a:rPr>
                        <a:t>fluoro</a:t>
                      </a:r>
                      <a:r>
                        <a:rPr lang="en-US" sz="1100" i="1" kern="1200" dirty="0" smtClean="0">
                          <a:solidFill>
                            <a:schemeClr val="dk1"/>
                          </a:solidFill>
                          <a:effectLst/>
                          <a:latin typeface="+mn-lt"/>
                          <a:ea typeface="+mn-ea"/>
                          <a:cs typeface="+mn-cs"/>
                        </a:rPr>
                        <a:t> with 3D vessel tree reconstruction from 3D-RA or previously acquired CT/MR for live</a:t>
                      </a:r>
                      <a:r>
                        <a:rPr lang="en-US" sz="1100" i="1" kern="1200" baseline="0" dirty="0" smtClean="0">
                          <a:solidFill>
                            <a:schemeClr val="dk1"/>
                          </a:solidFill>
                          <a:effectLst/>
                          <a:latin typeface="+mn-lt"/>
                          <a:ea typeface="+mn-ea"/>
                          <a:cs typeface="+mn-cs"/>
                        </a:rPr>
                        <a:t> navigation</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i="1" kern="1200" baseline="0" dirty="0" smtClean="0">
                          <a:solidFill>
                            <a:schemeClr val="dk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1" i="0" kern="1200" baseline="0" dirty="0" smtClean="0">
                          <a:solidFill>
                            <a:schemeClr val="dk1"/>
                          </a:solidFill>
                          <a:effectLst/>
                          <a:latin typeface="+mn-lt"/>
                          <a:ea typeface="+mn-ea"/>
                          <a:cs typeface="+mn-cs"/>
                        </a:rPr>
                        <a:t>Congenital Heart Disease and </a:t>
                      </a:r>
                      <a:r>
                        <a:rPr lang="en-US" sz="1100" b="1" i="0" kern="1200" baseline="0" dirty="0" err="1" smtClean="0">
                          <a:solidFill>
                            <a:schemeClr val="dk1"/>
                          </a:solidFill>
                          <a:effectLst/>
                          <a:latin typeface="+mn-lt"/>
                          <a:ea typeface="+mn-ea"/>
                          <a:cs typeface="+mn-cs"/>
                        </a:rPr>
                        <a:t>Neuro</a:t>
                      </a:r>
                      <a:endParaRPr lang="en-US" sz="1100" b="1" i="0" kern="1200" baseline="0" dirty="0" smtClean="0">
                        <a:solidFill>
                          <a:schemeClr val="dk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smtClean="0"/>
                        <a:t>AVM-</a:t>
                      </a:r>
                      <a:r>
                        <a:rPr lang="en-US" sz="1100" baseline="0" dirty="0" smtClean="0"/>
                        <a:t> Support navigation and embolization (onyx or glue)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smtClean="0"/>
                        <a:t>Ischemic Stroke -</a:t>
                      </a:r>
                      <a:r>
                        <a:rPr lang="en-US" sz="1100" baseline="0" dirty="0" smtClean="0"/>
                        <a:t> Support navigation, compatible with current stroke protocol, reduce contrast and dose by reusing image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i="0" baseline="0" dirty="0" smtClean="0"/>
                        <a:t>Aneurysms- Support navigation and treatment (coiling or stenting)</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i="0" baseline="0" dirty="0" smtClean="0"/>
                        <a:t>Congenital heart procedures typically have </a:t>
                      </a:r>
                      <a:r>
                        <a:rPr lang="en-US" sz="1100" i="0" baseline="0" dirty="0" err="1" smtClean="0"/>
                        <a:t>preop</a:t>
                      </a:r>
                      <a:r>
                        <a:rPr lang="en-US" sz="1100" i="0" baseline="0" dirty="0" smtClean="0"/>
                        <a:t> MR or CT utilized for procedural planning. Overlaying this with </a:t>
                      </a:r>
                      <a:r>
                        <a:rPr lang="en-US" sz="1100" i="0" baseline="0" dirty="0" err="1" smtClean="0"/>
                        <a:t>fluoro</a:t>
                      </a:r>
                      <a:r>
                        <a:rPr lang="en-US" sz="1100" i="0" baseline="0" dirty="0" smtClean="0"/>
                        <a:t> is very useful in PEDS.</a:t>
                      </a:r>
                      <a:endParaRPr lang="en-US" sz="1100" i="1" baseline="0" dirty="0" smtClean="0"/>
                    </a:p>
                  </a:txBody>
                  <a:tcPr marL="103632" marR="103632" marT="50292" marB="50292"/>
                </a:tc>
              </a:tr>
              <a:tr h="954024">
                <a:tc>
                  <a:txBody>
                    <a:bodyPr/>
                    <a:lstStyle/>
                    <a:p>
                      <a:pPr algn="l"/>
                      <a:r>
                        <a:rPr lang="en-US" sz="1500" b="1" dirty="0" err="1" smtClean="0">
                          <a:solidFill>
                            <a:schemeClr val="tx2">
                              <a:lumMod val="75000"/>
                            </a:schemeClr>
                          </a:solidFill>
                        </a:rPr>
                        <a:t>XperCT</a:t>
                      </a:r>
                      <a:endParaRPr lang="en-US" sz="1500" b="1" dirty="0"/>
                    </a:p>
                  </a:txBody>
                  <a:tcPr marL="103632" marR="103632" marT="50292" marB="50292"/>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i="1" kern="1200" dirty="0" smtClean="0">
                          <a:solidFill>
                            <a:schemeClr val="dk1"/>
                          </a:solidFill>
                          <a:effectLst/>
                          <a:latin typeface="+mn-lt"/>
                          <a:ea typeface="+mn-ea"/>
                          <a:cs typeface="+mn-cs"/>
                        </a:rPr>
                        <a:t>Soft tissue,</a:t>
                      </a:r>
                      <a:r>
                        <a:rPr lang="en-US" sz="1100" i="1" kern="1200" baseline="0" dirty="0" smtClean="0">
                          <a:solidFill>
                            <a:schemeClr val="dk1"/>
                          </a:solidFill>
                          <a:effectLst/>
                          <a:latin typeface="+mn-lt"/>
                          <a:ea typeface="+mn-ea"/>
                          <a:cs typeface="+mn-cs"/>
                        </a:rPr>
                        <a:t> CT-like imaging in the interventional suite</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i="1" kern="1200" baseline="0" dirty="0" smtClean="0">
                          <a:solidFill>
                            <a:schemeClr val="dk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1" kern="1200" baseline="0" dirty="0" err="1" smtClean="0">
                          <a:solidFill>
                            <a:schemeClr val="dk1"/>
                          </a:solidFill>
                          <a:latin typeface="+mn-lt"/>
                          <a:ea typeface="+mn-ea"/>
                          <a:cs typeface="+mn-cs"/>
                        </a:rPr>
                        <a:t>Neuro</a:t>
                      </a:r>
                      <a:endParaRPr lang="en-US" sz="1100" b="1" kern="1200" baseline="0" dirty="0" smtClean="0">
                        <a:solidFill>
                          <a:schemeClr val="dk1"/>
                        </a:solidFill>
                        <a:latin typeface="+mn-lt"/>
                        <a:ea typeface="+mn-ea"/>
                        <a:cs typeface="+mn-cs"/>
                      </a:endParaRPr>
                    </a:p>
                    <a:p>
                      <a:pPr marL="166688" indent="-166688">
                        <a:buFont typeface="Arial" panose="020B0604020202020204" pitchFamily="34" charset="0"/>
                        <a:buChar char="•"/>
                      </a:pPr>
                      <a:r>
                        <a:rPr lang="en-US" sz="1100" dirty="0" smtClean="0"/>
                        <a:t>Intracranial Stenting-</a:t>
                      </a:r>
                      <a:r>
                        <a:rPr lang="en-US" sz="1100" baseline="0" dirty="0" smtClean="0"/>
                        <a:t> Ensure proper stent location and deployment</a:t>
                      </a:r>
                    </a:p>
                    <a:p>
                      <a:pPr marL="166688" indent="-166688">
                        <a:buFont typeface="Arial" panose="020B0604020202020204" pitchFamily="34" charset="0"/>
                        <a:buChar char="•"/>
                      </a:pPr>
                      <a:r>
                        <a:rPr lang="en-US" sz="1100" baseline="0" dirty="0" smtClean="0"/>
                        <a:t>Ischemic Stroke- Identify clot location and extent of lesion</a:t>
                      </a:r>
                      <a:endParaRPr lang="en-US" sz="1300" b="1" dirty="0"/>
                    </a:p>
                  </a:txBody>
                  <a:tcPr marL="103632" marR="103632" marT="50292" marB="50292"/>
                </a:tc>
              </a:tr>
              <a:tr h="1066800">
                <a:tc>
                  <a:txBody>
                    <a:bodyPr/>
                    <a:lstStyle/>
                    <a:p>
                      <a:pPr marL="0" algn="l" defTabSz="1018824" rtl="0" eaLnBrk="1" latinLnBrk="0" hangingPunct="1"/>
                      <a:r>
                        <a:rPr lang="en-US" sz="1500" b="1" kern="1200" dirty="0" err="1" smtClean="0">
                          <a:solidFill>
                            <a:schemeClr val="tx2">
                              <a:lumMod val="75000"/>
                            </a:schemeClr>
                          </a:solidFill>
                          <a:latin typeface="+mn-lt"/>
                          <a:ea typeface="+mn-ea"/>
                          <a:cs typeface="+mn-cs"/>
                        </a:rPr>
                        <a:t>EchoNavigator</a:t>
                      </a:r>
                      <a:endParaRPr lang="en-US" sz="1500" b="1" kern="1200" dirty="0">
                        <a:solidFill>
                          <a:schemeClr val="tx2">
                            <a:lumMod val="75000"/>
                          </a:schemeClr>
                        </a:solidFill>
                        <a:latin typeface="+mn-lt"/>
                        <a:ea typeface="+mn-ea"/>
                        <a:cs typeface="+mn-cs"/>
                      </a:endParaRPr>
                    </a:p>
                  </a:txBody>
                  <a:tcPr marL="103632" marR="103632" marT="50292" marB="50292"/>
                </a:tc>
                <a:tc>
                  <a:txBody>
                    <a:bodyPr/>
                    <a:lstStyle/>
                    <a:p>
                      <a:pPr marL="0" indent="0">
                        <a:buFont typeface="Arial" panose="020B0604020202020204" pitchFamily="34" charset="0"/>
                        <a:buNone/>
                      </a:pPr>
                      <a:r>
                        <a:rPr lang="en-US" sz="1100" i="1" kern="1200" baseline="0" dirty="0" smtClean="0">
                          <a:solidFill>
                            <a:schemeClr val="dk1"/>
                          </a:solidFill>
                          <a:effectLst/>
                          <a:latin typeface="+mn-lt"/>
                          <a:ea typeface="+mn-ea"/>
                          <a:cs typeface="+mn-cs"/>
                        </a:rPr>
                        <a:t>A real time imaging product that supports the procedure by combining both X-ray and </a:t>
                      </a:r>
                      <a:r>
                        <a:rPr lang="en-US" sz="1100" i="1" kern="1200" baseline="0" dirty="0" err="1" smtClean="0">
                          <a:solidFill>
                            <a:schemeClr val="dk1"/>
                          </a:solidFill>
                          <a:effectLst/>
                          <a:latin typeface="+mn-lt"/>
                          <a:ea typeface="+mn-ea"/>
                          <a:cs typeface="+mn-cs"/>
                        </a:rPr>
                        <a:t>xPlane</a:t>
                      </a:r>
                      <a:r>
                        <a:rPr lang="en-US" sz="1100" i="1" kern="1200" baseline="0" dirty="0" smtClean="0">
                          <a:solidFill>
                            <a:schemeClr val="dk1"/>
                          </a:solidFill>
                          <a:effectLst/>
                          <a:latin typeface="+mn-lt"/>
                          <a:ea typeface="+mn-ea"/>
                          <a:cs typeface="+mn-cs"/>
                        </a:rPr>
                        <a:t> and 3D Echo in an interactive, intuitive and procedurally relevant way.</a:t>
                      </a:r>
                    </a:p>
                    <a:p>
                      <a:pPr marL="0" indent="0">
                        <a:buFont typeface="Arial" panose="020B0604020202020204" pitchFamily="34" charset="0"/>
                        <a:buNone/>
                      </a:pPr>
                      <a:r>
                        <a:rPr lang="en-US" sz="1100" b="1" dirty="0" smtClean="0"/>
                        <a:t>     </a:t>
                      </a:r>
                    </a:p>
                    <a:p>
                      <a:pPr marL="0" indent="0">
                        <a:buFont typeface="Arial" panose="020B0604020202020204" pitchFamily="34" charset="0"/>
                        <a:buNone/>
                      </a:pPr>
                      <a:r>
                        <a:rPr lang="en-US" sz="1100" b="1" dirty="0" smtClean="0"/>
                        <a:t>Congenital</a:t>
                      </a:r>
                      <a:r>
                        <a:rPr lang="en-US" sz="1100" b="1" baseline="0" dirty="0" smtClean="0"/>
                        <a:t> Heart Disease</a:t>
                      </a:r>
                      <a:endParaRPr lang="en-US" sz="1100" b="1"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kern="1200" dirty="0" smtClean="0">
                          <a:solidFill>
                            <a:schemeClr val="dk1"/>
                          </a:solidFill>
                          <a:latin typeface="+mn-lt"/>
                          <a:ea typeface="+mn-ea"/>
                          <a:cs typeface="+mn-cs"/>
                        </a:rPr>
                        <a:t>Atrial </a:t>
                      </a:r>
                      <a:r>
                        <a:rPr lang="en-US" sz="1100" kern="1200" dirty="0" err="1" smtClean="0">
                          <a:solidFill>
                            <a:schemeClr val="dk1"/>
                          </a:solidFill>
                          <a:latin typeface="+mn-lt"/>
                          <a:ea typeface="+mn-ea"/>
                          <a:cs typeface="+mn-cs"/>
                        </a:rPr>
                        <a:t>Septal</a:t>
                      </a:r>
                      <a:r>
                        <a:rPr lang="en-US" sz="1100" kern="1200" dirty="0" smtClean="0">
                          <a:solidFill>
                            <a:schemeClr val="dk1"/>
                          </a:solidFill>
                          <a:latin typeface="+mn-lt"/>
                          <a:ea typeface="+mn-ea"/>
                          <a:cs typeface="+mn-cs"/>
                        </a:rPr>
                        <a:t> Defect, Patent Foramen </a:t>
                      </a:r>
                      <a:r>
                        <a:rPr lang="en-US" sz="1100" kern="1200" dirty="0" err="1" smtClean="0">
                          <a:solidFill>
                            <a:schemeClr val="dk1"/>
                          </a:solidFill>
                          <a:latin typeface="+mn-lt"/>
                          <a:ea typeface="+mn-ea"/>
                          <a:cs typeface="+mn-cs"/>
                        </a:rPr>
                        <a:t>Ovale</a:t>
                      </a:r>
                      <a:r>
                        <a:rPr lang="en-US" sz="1100" kern="1200" dirty="0" smtClean="0">
                          <a:solidFill>
                            <a:schemeClr val="dk1"/>
                          </a:solidFill>
                          <a:latin typeface="+mn-lt"/>
                          <a:ea typeface="+mn-ea"/>
                          <a:cs typeface="+mn-cs"/>
                        </a:rPr>
                        <a:t>, Ventricular </a:t>
                      </a:r>
                      <a:r>
                        <a:rPr lang="en-US" sz="1100" kern="1200" dirty="0" err="1" smtClean="0">
                          <a:solidFill>
                            <a:schemeClr val="dk1"/>
                          </a:solidFill>
                          <a:latin typeface="+mn-lt"/>
                          <a:ea typeface="+mn-ea"/>
                          <a:cs typeface="+mn-cs"/>
                        </a:rPr>
                        <a:t>Septal</a:t>
                      </a:r>
                      <a:r>
                        <a:rPr lang="en-US" sz="1100" kern="1200" dirty="0" smtClean="0">
                          <a:solidFill>
                            <a:schemeClr val="dk1"/>
                          </a:solidFill>
                          <a:latin typeface="+mn-lt"/>
                          <a:ea typeface="+mn-ea"/>
                          <a:cs typeface="+mn-cs"/>
                        </a:rPr>
                        <a:t> Defect, Pulmonary Valve Replacement, </a:t>
                      </a:r>
                      <a:r>
                        <a:rPr lang="en-US" sz="1100" kern="1200" dirty="0" err="1" smtClean="0">
                          <a:solidFill>
                            <a:schemeClr val="dk1"/>
                          </a:solidFill>
                          <a:latin typeface="+mn-lt"/>
                          <a:ea typeface="+mn-ea"/>
                          <a:cs typeface="+mn-cs"/>
                        </a:rPr>
                        <a:t>Septal</a:t>
                      </a:r>
                      <a:r>
                        <a:rPr lang="en-US" sz="1100" kern="1200" dirty="0" smtClean="0">
                          <a:solidFill>
                            <a:schemeClr val="dk1"/>
                          </a:solidFill>
                          <a:latin typeface="+mn-lt"/>
                          <a:ea typeface="+mn-ea"/>
                          <a:cs typeface="+mn-cs"/>
                        </a:rPr>
                        <a:t> Puncture, </a:t>
                      </a:r>
                      <a:r>
                        <a:rPr lang="en-US" sz="1100" kern="1200" dirty="0" err="1" smtClean="0">
                          <a:solidFill>
                            <a:schemeClr val="dk1"/>
                          </a:solidFill>
                          <a:latin typeface="+mn-lt"/>
                          <a:ea typeface="+mn-ea"/>
                          <a:cs typeface="+mn-cs"/>
                        </a:rPr>
                        <a:t>paravalvular</a:t>
                      </a:r>
                      <a:r>
                        <a:rPr lang="en-US" sz="1100" kern="1200" dirty="0" smtClean="0">
                          <a:solidFill>
                            <a:schemeClr val="dk1"/>
                          </a:solidFill>
                          <a:latin typeface="+mn-lt"/>
                          <a:ea typeface="+mn-ea"/>
                          <a:cs typeface="+mn-cs"/>
                        </a:rPr>
                        <a:t> leak, and Patent </a:t>
                      </a:r>
                      <a:r>
                        <a:rPr lang="en-US" sz="1100" kern="1200" dirty="0" err="1" smtClean="0">
                          <a:solidFill>
                            <a:schemeClr val="dk1"/>
                          </a:solidFill>
                          <a:latin typeface="+mn-lt"/>
                          <a:ea typeface="+mn-ea"/>
                          <a:cs typeface="+mn-cs"/>
                        </a:rPr>
                        <a:t>Ductus</a:t>
                      </a:r>
                      <a:r>
                        <a:rPr lang="en-US" sz="1100" kern="1200" dirty="0" smtClean="0">
                          <a:solidFill>
                            <a:schemeClr val="dk1"/>
                          </a:solidFill>
                          <a:latin typeface="+mn-lt"/>
                          <a:ea typeface="+mn-ea"/>
                          <a:cs typeface="+mn-cs"/>
                        </a:rPr>
                        <a:t> </a:t>
                      </a:r>
                      <a:r>
                        <a:rPr lang="en-US" sz="1100" kern="1200" dirty="0" err="1" smtClean="0">
                          <a:solidFill>
                            <a:schemeClr val="dk1"/>
                          </a:solidFill>
                          <a:latin typeface="+mn-lt"/>
                          <a:ea typeface="+mn-ea"/>
                          <a:cs typeface="+mn-cs"/>
                        </a:rPr>
                        <a:t>Arteriosus</a:t>
                      </a:r>
                      <a:r>
                        <a:rPr lang="en-US" sz="1100" kern="1200" dirty="0" smtClean="0">
                          <a:solidFill>
                            <a:schemeClr val="dk1"/>
                          </a:solidFill>
                          <a:latin typeface="+mn-lt"/>
                          <a:ea typeface="+mn-ea"/>
                          <a:cs typeface="+mn-cs"/>
                        </a:rPr>
                        <a:t>. </a:t>
                      </a:r>
                      <a:endParaRPr lang="en-US" sz="1100" kern="1200" dirty="0">
                        <a:solidFill>
                          <a:schemeClr val="dk1"/>
                        </a:solidFill>
                        <a:latin typeface="+mn-lt"/>
                        <a:ea typeface="+mn-ea"/>
                        <a:cs typeface="+mn-cs"/>
                      </a:endParaRPr>
                    </a:p>
                  </a:txBody>
                  <a:tcPr marL="103632" marR="103632" marT="50292" marB="50292"/>
                </a:tc>
              </a:tr>
              <a:tr h="1295400">
                <a:tc>
                  <a:txBody>
                    <a:bodyPr/>
                    <a:lstStyle/>
                    <a:p>
                      <a:r>
                        <a:rPr lang="en-US" sz="1500" b="1" kern="1200" dirty="0" err="1" smtClean="0">
                          <a:solidFill>
                            <a:schemeClr val="tx2">
                              <a:lumMod val="75000"/>
                            </a:schemeClr>
                          </a:solidFill>
                          <a:latin typeface="+mn-lt"/>
                          <a:ea typeface="+mn-ea"/>
                          <a:cs typeface="+mn-cs"/>
                        </a:rPr>
                        <a:t>HeartNavigator</a:t>
                      </a:r>
                      <a:endParaRPr lang="en-US" sz="1500" b="1" kern="1200" dirty="0">
                        <a:solidFill>
                          <a:schemeClr val="tx2">
                            <a:lumMod val="75000"/>
                          </a:schemeClr>
                        </a:solidFill>
                        <a:latin typeface="+mn-lt"/>
                        <a:ea typeface="+mn-ea"/>
                        <a:cs typeface="+mn-cs"/>
                      </a:endParaRPr>
                    </a:p>
                  </a:txBody>
                  <a:tcPr marL="103632" marR="103632" marT="50292" marB="50292"/>
                </a:tc>
                <a:tc>
                  <a:txBody>
                    <a:bodyPr/>
                    <a:lstStyle/>
                    <a:p>
                      <a:pPr marL="0" indent="0">
                        <a:buFont typeface="Arial" panose="020B0604020202020204" pitchFamily="34" charset="0"/>
                        <a:buNone/>
                      </a:pPr>
                      <a:r>
                        <a:rPr lang="en-US" sz="1100" i="1" kern="1200" baseline="0" dirty="0" smtClean="0">
                          <a:solidFill>
                            <a:schemeClr val="dk1"/>
                          </a:solidFill>
                          <a:effectLst/>
                          <a:latin typeface="+mn-lt"/>
                          <a:ea typeface="+mn-ea"/>
                          <a:cs typeface="+mn-cs"/>
                        </a:rPr>
                        <a:t>Provides support in planning of the procedure and provides additional live image guidance during the procedure.</a:t>
                      </a:r>
                    </a:p>
                    <a:p>
                      <a:pPr marL="0" indent="0">
                        <a:buFont typeface="Arial" panose="020B0604020202020204" pitchFamily="34" charset="0"/>
                        <a:buNone/>
                      </a:pPr>
                      <a:r>
                        <a:rPr lang="en-US" sz="1100" dirty="0" smtClean="0"/>
                        <a:t>     </a:t>
                      </a:r>
                    </a:p>
                    <a:p>
                      <a:pPr marL="0" indent="0">
                        <a:buFont typeface="Arial" panose="020B0604020202020204" pitchFamily="34" charset="0"/>
                        <a:buNone/>
                      </a:pPr>
                      <a:r>
                        <a:rPr lang="en-US" sz="1100" b="1" dirty="0" smtClean="0"/>
                        <a:t>TAVR/TAVI</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kern="1200" dirty="0" smtClean="0">
                          <a:solidFill>
                            <a:schemeClr val="dk1"/>
                          </a:solidFill>
                          <a:latin typeface="+mn-lt"/>
                          <a:ea typeface="+mn-ea"/>
                          <a:cs typeface="+mn-cs"/>
                        </a:rPr>
                        <a:t>Preop evaluation of cardiac CT for determining valve sizing, optimal implantation projection and placement.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kern="1200" dirty="0" err="1" smtClean="0">
                          <a:solidFill>
                            <a:schemeClr val="dk1"/>
                          </a:solidFill>
                          <a:latin typeface="+mn-lt"/>
                          <a:ea typeface="+mn-ea"/>
                          <a:cs typeface="+mn-cs"/>
                        </a:rPr>
                        <a:t>Intraop</a:t>
                      </a:r>
                      <a:r>
                        <a:rPr lang="en-US" sz="1100" kern="1200" dirty="0" smtClean="0">
                          <a:solidFill>
                            <a:schemeClr val="dk1"/>
                          </a:solidFill>
                          <a:latin typeface="+mn-lt"/>
                          <a:ea typeface="+mn-ea"/>
                          <a:cs typeface="+mn-cs"/>
                        </a:rPr>
                        <a:t> utilization of virtual devices provides enhanced catheter guidance for successful deployment.</a:t>
                      </a:r>
                    </a:p>
                  </a:txBody>
                  <a:tcPr marL="103632" marR="103632" marT="50292" marB="50292"/>
                </a:tc>
              </a:tr>
              <a:tr h="1066800">
                <a:tc>
                  <a:txBody>
                    <a:bodyPr/>
                    <a:lstStyle/>
                    <a:p>
                      <a:pPr algn="l"/>
                      <a:r>
                        <a:rPr lang="en-US" sz="1500" b="1" dirty="0" smtClean="0">
                          <a:solidFill>
                            <a:schemeClr val="tx2">
                              <a:lumMod val="75000"/>
                            </a:schemeClr>
                          </a:solidFill>
                        </a:rPr>
                        <a:t>EP Navigator</a:t>
                      </a:r>
                      <a:endParaRPr lang="en-US" sz="1500" b="1" dirty="0">
                        <a:solidFill>
                          <a:schemeClr val="tx2">
                            <a:lumMod val="75000"/>
                          </a:schemeClr>
                        </a:solidFill>
                      </a:endParaRPr>
                    </a:p>
                  </a:txBody>
                  <a:tcPr marL="103632" marR="103632" marT="50292" marB="50292"/>
                </a:tc>
                <a:tc>
                  <a:txBody>
                    <a:bodyPr/>
                    <a:lstStyle/>
                    <a:p>
                      <a:pPr marL="0" indent="0">
                        <a:buFont typeface="Arial" panose="020B0604020202020204" pitchFamily="34" charset="0"/>
                        <a:buNone/>
                      </a:pPr>
                      <a:r>
                        <a:rPr lang="en-US" sz="1100" i="1" kern="1200" baseline="0" dirty="0" smtClean="0">
                          <a:solidFill>
                            <a:schemeClr val="dk1"/>
                          </a:solidFill>
                          <a:effectLst/>
                          <a:latin typeface="+mn-lt"/>
                          <a:ea typeface="+mn-ea"/>
                          <a:cs typeface="+mn-cs"/>
                        </a:rPr>
                        <a:t>EP navigator facilitates intuitive 3D catheter image guidance during AF ablation procedures. </a:t>
                      </a:r>
                    </a:p>
                    <a:p>
                      <a:pPr marL="0" indent="0" algn="l" defTabSz="1018824" rtl="0" eaLnBrk="1" latinLnBrk="0" hangingPunct="1">
                        <a:buFont typeface="Arial" panose="020B0604020202020204" pitchFamily="34" charset="0"/>
                        <a:buNone/>
                      </a:pPr>
                      <a:r>
                        <a:rPr lang="en-US" sz="1100" i="1" kern="1200" baseline="0" dirty="0" smtClean="0">
                          <a:solidFill>
                            <a:schemeClr val="dk1"/>
                          </a:solidFill>
                          <a:effectLst/>
                          <a:latin typeface="+mn-lt"/>
                          <a:ea typeface="+mn-ea"/>
                          <a:cs typeface="+mn-cs"/>
                        </a:rPr>
                        <a:t>     </a:t>
                      </a:r>
                    </a:p>
                    <a:p>
                      <a:pPr marL="0" indent="0" algn="l" defTabSz="1018824" rtl="0" eaLnBrk="1" latinLnBrk="0" hangingPunct="1">
                        <a:buFont typeface="Arial" panose="020B0604020202020204" pitchFamily="34" charset="0"/>
                        <a:buNone/>
                      </a:pPr>
                      <a:r>
                        <a:rPr lang="en-US" sz="1100" b="1" kern="1200" dirty="0" smtClean="0">
                          <a:solidFill>
                            <a:schemeClr val="dk1"/>
                          </a:solidFill>
                          <a:latin typeface="+mn-lt"/>
                          <a:ea typeface="+mn-ea"/>
                          <a:cs typeface="+mn-cs"/>
                        </a:rPr>
                        <a:t>Cardiac Arrhythmias</a:t>
                      </a:r>
                    </a:p>
                    <a:p>
                      <a:pPr marL="171450" indent="-171450" rtl="0" fontAlgn="ctr">
                        <a:buFont typeface="Arial" pitchFamily="34" charset="0"/>
                        <a:buChar char="•"/>
                      </a:pPr>
                      <a:r>
                        <a:rPr lang="en-US" sz="1100" kern="1200" dirty="0" smtClean="0">
                          <a:solidFill>
                            <a:schemeClr val="dk1"/>
                          </a:solidFill>
                          <a:effectLst/>
                          <a:latin typeface="+mn-lt"/>
                          <a:ea typeface="+mn-ea"/>
                          <a:cs typeface="+mn-cs"/>
                        </a:rPr>
                        <a:t>Left Atrial Ablations – EP Navigator provides real time </a:t>
                      </a:r>
                      <a:r>
                        <a:rPr lang="en-US" sz="1100" kern="1200" dirty="0" err="1" smtClean="0">
                          <a:solidFill>
                            <a:schemeClr val="dk1"/>
                          </a:solidFill>
                          <a:effectLst/>
                          <a:latin typeface="+mn-lt"/>
                          <a:ea typeface="+mn-ea"/>
                          <a:cs typeface="+mn-cs"/>
                        </a:rPr>
                        <a:t>fluoro</a:t>
                      </a:r>
                      <a:r>
                        <a:rPr lang="en-US" sz="1100" kern="1200" dirty="0" smtClean="0">
                          <a:solidFill>
                            <a:schemeClr val="dk1"/>
                          </a:solidFill>
                          <a:effectLst/>
                          <a:latin typeface="+mn-lt"/>
                          <a:ea typeface="+mn-ea"/>
                          <a:cs typeface="+mn-cs"/>
                        </a:rPr>
                        <a:t> overlay of 3D , MR or CT for enhanced procedural guidance and point tagging for treatment assistance.</a:t>
                      </a:r>
                      <a:endParaRPr lang="en-US" sz="700" dirty="0"/>
                    </a:p>
                  </a:txBody>
                  <a:tcPr marL="103632" marR="103632" marT="50292" marB="50292"/>
                </a:tc>
              </a:tr>
            </a:tbl>
          </a:graphicData>
        </a:graphic>
      </p:graphicFrame>
      <p:pic>
        <p:nvPicPr>
          <p:cNvPr id="18" name="Picture 9"/>
          <p:cNvPicPr>
            <a:picLocks noChangeAspect="1" noChangeArrowheads="1"/>
          </p:cNvPicPr>
          <p:nvPr/>
        </p:nvPicPr>
        <p:blipFill rotWithShape="1">
          <a:blip r:embed="rId5" cstate="print"/>
          <a:srcRect l="3307" t="3484" r="3553" b="2448"/>
          <a:stretch/>
        </p:blipFill>
        <p:spPr bwMode="auto">
          <a:xfrm>
            <a:off x="800839" y="5400675"/>
            <a:ext cx="669946" cy="65196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2" name="Text Box 24"/>
          <p:cNvSpPr txBox="1">
            <a:spLocks noChangeArrowheads="1"/>
          </p:cNvSpPr>
          <p:nvPr/>
        </p:nvSpPr>
        <p:spPr bwMode="auto">
          <a:xfrm>
            <a:off x="2209969" y="9829800"/>
            <a:ext cx="4114631" cy="228600"/>
          </a:xfrm>
          <a:prstGeom prst="rect">
            <a:avLst/>
          </a:prstGeom>
          <a:noFill/>
          <a:ln>
            <a:noFill/>
          </a:ln>
          <a:extLst/>
        </p:spPr>
        <p:txBody>
          <a:bodyPr rot="0" vert="horz" wrap="square" lIns="101882" tIns="50941" rIns="101882" bIns="50941" anchor="t" anchorCtr="0" upright="1">
            <a:noAutofit/>
          </a:bodyPr>
          <a:lstStyle/>
          <a:p>
            <a:pPr algn="ctr"/>
            <a:r>
              <a:rPr lang="en-US" sz="1000" kern="1400" dirty="0">
                <a:solidFill>
                  <a:schemeClr val="bg1">
                    <a:lumMod val="50000"/>
                  </a:schemeClr>
                </a:solidFill>
                <a:ea typeface="Times New Roman"/>
              </a:rPr>
              <a:t>For Internal Use Only, Sales Training Material</a:t>
            </a:r>
          </a:p>
        </p:txBody>
      </p:sp>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7946" y="200464"/>
            <a:ext cx="1396062" cy="256323"/>
          </a:xfrm>
          <a:prstGeom prst="rect">
            <a:avLst/>
          </a:prstGeom>
        </p:spPr>
      </p:pic>
      <p:sp>
        <p:nvSpPr>
          <p:cNvPr id="11" name="Rounded Rectangle 10">
            <a:hlinkClick r:id="rId7" action="ppaction://hlinkfile"/>
          </p:cNvPr>
          <p:cNvSpPr/>
          <p:nvPr/>
        </p:nvSpPr>
        <p:spPr>
          <a:xfrm>
            <a:off x="396564" y="1905000"/>
            <a:ext cx="1478497" cy="1108821"/>
          </a:xfrm>
          <a:prstGeom prst="roundRect">
            <a:avLst/>
          </a:prstGeom>
          <a:blipFill>
            <a:blip r:embed="rId8">
              <a:extLst>
                <a:ext uri="{28A0092B-C50C-407E-A947-70E740481C1C}">
                  <a14:useLocalDpi xmlns:a14="http://schemas.microsoft.com/office/drawing/2010/main" val="0"/>
                </a:ext>
              </a:extLst>
            </a:blip>
            <a:srcRect/>
            <a:stretch>
              <a:fillRect t="-24000" b="-24000"/>
            </a:stretch>
          </a:blip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pic>
        <p:nvPicPr>
          <p:cNvPr id="19" name="Picture 1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78804" y="6400800"/>
            <a:ext cx="914017" cy="6858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0" name="PA stenting.wmv">
            <a:hlinkClick r:id="" action="ppaction://media"/>
          </p:cNvPr>
          <p:cNvPicPr>
            <a:picLocks noRot="1" noChangeAspect="1"/>
          </p:cNvPicPr>
          <p:nvPr>
            <a:videoFile r:link="rId2"/>
            <p:custDataLst>
              <p:tags r:id="rId3"/>
            </p:custDataLst>
          </p:nvPr>
        </p:nvPicPr>
        <p:blipFill>
          <a:blip r:embed="rId10" cstate="print"/>
          <a:srcRect/>
          <a:stretch>
            <a:fillRect/>
          </a:stretch>
        </p:blipFill>
        <p:spPr bwMode="auto">
          <a:xfrm>
            <a:off x="602702" y="3733800"/>
            <a:ext cx="1066221" cy="10668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1" name="Rounded Rectangle 20">
            <a:hlinkClick r:id="rId11" action="ppaction://hlinkfile"/>
          </p:cNvPr>
          <p:cNvSpPr/>
          <p:nvPr/>
        </p:nvSpPr>
        <p:spPr>
          <a:xfrm>
            <a:off x="581475" y="8949579"/>
            <a:ext cx="1108676" cy="727821"/>
          </a:xfrm>
          <a:prstGeom prst="roundRect">
            <a:avLst/>
          </a:prstGeom>
          <a:blipFill>
            <a:blip r:embed="rId12">
              <a:extLst>
                <a:ext uri="{28A0092B-C50C-407E-A947-70E740481C1C}">
                  <a14:useLocalDpi xmlns:a14="http://schemas.microsoft.com/office/drawing/2010/main" val="0"/>
                </a:ext>
              </a:extLst>
            </a:blip>
            <a:srcRect/>
            <a:stretch>
              <a:fillRect t="-15000" b="-15000"/>
            </a:stretch>
          </a:blip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pic>
        <p:nvPicPr>
          <p:cNvPr id="22" name="Picture 2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43346" y="7536501"/>
            <a:ext cx="1184934" cy="92169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4" name="Text Box 8"/>
          <p:cNvSpPr txBox="1">
            <a:spLocks noChangeArrowheads="1"/>
          </p:cNvSpPr>
          <p:nvPr/>
        </p:nvSpPr>
        <p:spPr bwMode="auto">
          <a:xfrm>
            <a:off x="102909" y="591342"/>
            <a:ext cx="7364691" cy="304008"/>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14:hiddenEffects>
            </a:ext>
          </a:extLst>
        </p:spPr>
        <p:txBody>
          <a:bodyPr rot="0" vert="horz" wrap="square" lIns="40753" tIns="40753" rIns="40753" bIns="40753" anchor="t" anchorCtr="0" upright="1">
            <a:noAutofit/>
          </a:bodyPr>
          <a:lstStyle/>
          <a:p>
            <a:r>
              <a:rPr lang="en-US" sz="1800" b="1" kern="1400" dirty="0" smtClean="0">
                <a:solidFill>
                  <a:schemeClr val="tx2">
                    <a:lumMod val="75000"/>
                  </a:schemeClr>
                </a:solidFill>
                <a:latin typeface="Arial"/>
                <a:ea typeface="Times New Roman"/>
              </a:rPr>
              <a:t>Segment Overview: </a:t>
            </a:r>
            <a:r>
              <a:rPr lang="en-US" sz="1800" b="1" kern="1400" dirty="0" smtClean="0">
                <a:solidFill>
                  <a:schemeClr val="tx2">
                    <a:lumMod val="60000"/>
                    <a:lumOff val="40000"/>
                  </a:schemeClr>
                </a:solidFill>
                <a:latin typeface="Arial"/>
                <a:ea typeface="Times New Roman"/>
              </a:rPr>
              <a:t>Interventional Pediatrics</a:t>
            </a:r>
            <a:endParaRPr lang="en-US" sz="1800" b="1" kern="1400" dirty="0">
              <a:solidFill>
                <a:schemeClr val="tx2">
                  <a:lumMod val="60000"/>
                  <a:lumOff val="40000"/>
                </a:schemeClr>
              </a:solidFill>
              <a:latin typeface="Times New Roman"/>
              <a:ea typeface="Times New Roman"/>
            </a:endParaRPr>
          </a:p>
        </p:txBody>
      </p:sp>
    </p:spTree>
    <p:extLst>
      <p:ext uri="{BB962C8B-B14F-4D97-AF65-F5344CB8AC3E}">
        <p14:creationId xmlns:p14="http://schemas.microsoft.com/office/powerpoint/2010/main" val="3267959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179" fill="hold"/>
                                        <p:tgtEl>
                                          <p:spTgt spid="2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20"/>
                </p:tgtEl>
              </p:cMediaNode>
            </p:vide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161545" y="2140460"/>
            <a:ext cx="2753248" cy="3193542"/>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spcCol="0" rtlCol="0" anchor="ctr"/>
          <a:lstStyle/>
          <a:p>
            <a:pPr algn="ctr"/>
            <a:endParaRPr lang="en-US" dirty="0"/>
          </a:p>
        </p:txBody>
      </p:sp>
      <p:cxnSp>
        <p:nvCxnSpPr>
          <p:cNvPr id="34" name="Straight Connector 33"/>
          <p:cNvCxnSpPr/>
          <p:nvPr/>
        </p:nvCxnSpPr>
        <p:spPr>
          <a:xfrm>
            <a:off x="2902234" y="9220200"/>
            <a:ext cx="4717766" cy="0"/>
          </a:xfrm>
          <a:prstGeom prst="line">
            <a:avLst/>
          </a:prstGeom>
          <a:ln>
            <a:solidFill>
              <a:schemeClr val="tx2">
                <a:lumMod val="60000"/>
                <a:lumOff val="40000"/>
              </a:schemeClr>
            </a:solidFill>
          </a:ln>
          <a:effectLst/>
        </p:spPr>
        <p:style>
          <a:lnRef idx="3">
            <a:schemeClr val="accent1"/>
          </a:lnRef>
          <a:fillRef idx="0">
            <a:schemeClr val="accent1"/>
          </a:fillRef>
          <a:effectRef idx="2">
            <a:schemeClr val="accent1"/>
          </a:effectRef>
          <a:fontRef idx="minor">
            <a:schemeClr val="tx1"/>
          </a:fontRef>
        </p:style>
      </p:cxnSp>
      <p:sp>
        <p:nvSpPr>
          <p:cNvPr id="2" name="TextBox 1"/>
          <p:cNvSpPr txBox="1"/>
          <p:nvPr/>
        </p:nvSpPr>
        <p:spPr>
          <a:xfrm>
            <a:off x="2914793" y="2133600"/>
            <a:ext cx="4713123" cy="261610"/>
          </a:xfrm>
          <a:prstGeom prst="rect">
            <a:avLst/>
          </a:prstGeom>
          <a:solidFill>
            <a:schemeClr val="accent1">
              <a:lumMod val="20000"/>
              <a:lumOff val="80000"/>
            </a:schemeClr>
          </a:solidFill>
          <a:ln>
            <a:noFill/>
          </a:ln>
        </p:spPr>
        <p:txBody>
          <a:bodyPr wrap="square" rtlCol="0">
            <a:spAutoFit/>
          </a:bodyPr>
          <a:lstStyle/>
          <a:p>
            <a:pPr algn="ctr"/>
            <a:r>
              <a:rPr lang="en-US" sz="1100" b="1" dirty="0" smtClean="0">
                <a:solidFill>
                  <a:schemeClr val="tx2">
                    <a:lumMod val="75000"/>
                  </a:schemeClr>
                </a:solidFill>
              </a:rPr>
              <a:t>We create the SHORTEST PATH to the BEST CARE at the LOWEST COST</a:t>
            </a:r>
            <a:endParaRPr lang="en-US" sz="1100" b="1" dirty="0">
              <a:solidFill>
                <a:schemeClr val="tx2">
                  <a:lumMod val="75000"/>
                </a:schemeClr>
              </a:solidFill>
            </a:endParaRPr>
          </a:p>
        </p:txBody>
      </p:sp>
      <p:sp>
        <p:nvSpPr>
          <p:cNvPr id="32" name="Rectangle 31"/>
          <p:cNvSpPr/>
          <p:nvPr/>
        </p:nvSpPr>
        <p:spPr>
          <a:xfrm>
            <a:off x="161545" y="5181600"/>
            <a:ext cx="2753247" cy="4630607"/>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spcCol="0" rtlCol="0" anchor="ctr"/>
          <a:lstStyle/>
          <a:p>
            <a:pPr algn="ctr"/>
            <a:endParaRPr lang="en-US" dirty="0"/>
          </a:p>
        </p:txBody>
      </p:sp>
      <p:sp>
        <p:nvSpPr>
          <p:cNvPr id="7" name="Text Box 5"/>
          <p:cNvSpPr txBox="1">
            <a:spLocks noChangeArrowheads="1"/>
          </p:cNvSpPr>
          <p:nvPr/>
        </p:nvSpPr>
        <p:spPr bwMode="auto">
          <a:xfrm>
            <a:off x="259080" y="2390776"/>
            <a:ext cx="1748790" cy="1571625"/>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14:hiddenEffects>
            </a:ext>
          </a:extLst>
        </p:spPr>
        <p:txBody>
          <a:bodyPr rot="0" vert="horz" wrap="square" lIns="40753" tIns="40753" rIns="40753" bIns="40753" anchor="t" anchorCtr="0" upright="1">
            <a:noAutofit/>
          </a:bodyPr>
          <a:lstStyle/>
          <a:p>
            <a:pPr>
              <a:lnSpc>
                <a:spcPts val="1560"/>
              </a:lnSpc>
            </a:pPr>
            <a:r>
              <a:rPr lang="en-US" sz="1200" kern="1400" dirty="0" smtClean="0">
                <a:solidFill>
                  <a:schemeClr val="bg1"/>
                </a:solidFill>
                <a:ea typeface="Times New Roman"/>
              </a:rPr>
              <a:t>Clarity FD20</a:t>
            </a:r>
            <a:endParaRPr lang="en-US" sz="1300" kern="1400" dirty="0">
              <a:solidFill>
                <a:schemeClr val="bg1"/>
              </a:solidFill>
              <a:ea typeface="Times New Roman"/>
            </a:endParaRPr>
          </a:p>
          <a:p>
            <a:pPr>
              <a:lnSpc>
                <a:spcPts val="1560"/>
              </a:lnSpc>
            </a:pPr>
            <a:r>
              <a:rPr lang="en-US" sz="1200" kern="1400" dirty="0" err="1" smtClean="0">
                <a:solidFill>
                  <a:schemeClr val="bg1"/>
                </a:solidFill>
                <a:ea typeface="Times New Roman"/>
              </a:rPr>
              <a:t>Xper</a:t>
            </a:r>
            <a:r>
              <a:rPr lang="en-US" sz="1200" kern="1400" dirty="0" smtClean="0">
                <a:solidFill>
                  <a:schemeClr val="bg1"/>
                </a:solidFill>
                <a:ea typeface="Times New Roman"/>
              </a:rPr>
              <a:t> FD20</a:t>
            </a:r>
          </a:p>
          <a:p>
            <a:pPr>
              <a:lnSpc>
                <a:spcPts val="1560"/>
              </a:lnSpc>
            </a:pPr>
            <a:r>
              <a:rPr lang="en-US" sz="1200" kern="1400" dirty="0" smtClean="0">
                <a:solidFill>
                  <a:schemeClr val="bg1"/>
                </a:solidFill>
                <a:ea typeface="Times New Roman"/>
              </a:rPr>
              <a:t>DSA</a:t>
            </a:r>
          </a:p>
          <a:p>
            <a:pPr>
              <a:lnSpc>
                <a:spcPts val="1560"/>
              </a:lnSpc>
            </a:pPr>
            <a:r>
              <a:rPr lang="en-US" sz="1200" kern="1400" dirty="0" smtClean="0">
                <a:solidFill>
                  <a:schemeClr val="bg1"/>
                </a:solidFill>
                <a:ea typeface="Times New Roman"/>
              </a:rPr>
              <a:t>Roadmap </a:t>
            </a:r>
            <a:r>
              <a:rPr lang="en-US" sz="1200" kern="1400" dirty="0">
                <a:solidFill>
                  <a:schemeClr val="bg1"/>
                </a:solidFill>
                <a:ea typeface="Times New Roman"/>
              </a:rPr>
              <a:t>Pro</a:t>
            </a:r>
            <a:endParaRPr lang="en-US" sz="1300" kern="1400" dirty="0">
              <a:solidFill>
                <a:schemeClr val="bg1"/>
              </a:solidFill>
              <a:ea typeface="Times New Roman"/>
            </a:endParaRPr>
          </a:p>
          <a:p>
            <a:pPr>
              <a:lnSpc>
                <a:spcPts val="1560"/>
              </a:lnSpc>
            </a:pPr>
            <a:r>
              <a:rPr lang="en-US" sz="1200" kern="1400" dirty="0" smtClean="0">
                <a:solidFill>
                  <a:schemeClr val="bg1"/>
                </a:solidFill>
                <a:ea typeface="Times New Roman"/>
              </a:rPr>
              <a:t>3DRA</a:t>
            </a:r>
            <a:endParaRPr lang="en-US" sz="1300" kern="1400" dirty="0">
              <a:solidFill>
                <a:schemeClr val="bg1"/>
              </a:solidFill>
              <a:ea typeface="Times New Roman"/>
            </a:endParaRPr>
          </a:p>
        </p:txBody>
      </p:sp>
      <p:sp>
        <p:nvSpPr>
          <p:cNvPr id="9" name="Text Box 8"/>
          <p:cNvSpPr txBox="1">
            <a:spLocks noChangeArrowheads="1"/>
          </p:cNvSpPr>
          <p:nvPr/>
        </p:nvSpPr>
        <p:spPr bwMode="auto">
          <a:xfrm>
            <a:off x="102909" y="457200"/>
            <a:ext cx="4469091" cy="774419"/>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14:hiddenEffects>
            </a:ext>
          </a:extLst>
        </p:spPr>
        <p:txBody>
          <a:bodyPr rot="0" vert="horz" wrap="square" lIns="40753" tIns="40753" rIns="40753" bIns="40753" anchor="t" anchorCtr="0" upright="1">
            <a:noAutofit/>
          </a:bodyPr>
          <a:lstStyle/>
          <a:p>
            <a:r>
              <a:rPr lang="en-US" sz="1900" b="1" kern="1400" dirty="0" smtClean="0">
                <a:solidFill>
                  <a:schemeClr val="tx2">
                    <a:lumMod val="75000"/>
                  </a:schemeClr>
                </a:solidFill>
                <a:latin typeface="Arial"/>
                <a:ea typeface="Times New Roman"/>
              </a:rPr>
              <a:t>Segment Overview:</a:t>
            </a:r>
          </a:p>
          <a:p>
            <a:r>
              <a:rPr lang="en-US" sz="1600" b="1" kern="1400" dirty="0" smtClean="0">
                <a:solidFill>
                  <a:schemeClr val="tx2">
                    <a:lumMod val="60000"/>
                    <a:lumOff val="40000"/>
                  </a:schemeClr>
                </a:solidFill>
                <a:latin typeface="Arial"/>
                <a:ea typeface="Times New Roman"/>
              </a:rPr>
              <a:t>Interventional </a:t>
            </a:r>
            <a:r>
              <a:rPr lang="en-US" sz="1600" b="1" kern="1400" dirty="0">
                <a:solidFill>
                  <a:schemeClr val="tx2">
                    <a:lumMod val="60000"/>
                    <a:lumOff val="40000"/>
                  </a:schemeClr>
                </a:solidFill>
                <a:latin typeface="Arial"/>
                <a:ea typeface="Times New Roman"/>
              </a:rPr>
              <a:t>R</a:t>
            </a:r>
            <a:r>
              <a:rPr lang="en-US" sz="1600" b="1" kern="1400" dirty="0" smtClean="0">
                <a:solidFill>
                  <a:schemeClr val="tx2">
                    <a:lumMod val="60000"/>
                    <a:lumOff val="40000"/>
                  </a:schemeClr>
                </a:solidFill>
                <a:latin typeface="Arial"/>
                <a:ea typeface="Times New Roman"/>
              </a:rPr>
              <a:t>adiology</a:t>
            </a:r>
            <a:endParaRPr lang="en-US" sz="1600" b="1" kern="1400" dirty="0">
              <a:solidFill>
                <a:schemeClr val="tx2">
                  <a:lumMod val="60000"/>
                  <a:lumOff val="40000"/>
                </a:schemeClr>
              </a:solidFill>
              <a:latin typeface="Times New Roman"/>
              <a:ea typeface="Times New Roman"/>
            </a:endParaRPr>
          </a:p>
        </p:txBody>
      </p:sp>
      <p:sp>
        <p:nvSpPr>
          <p:cNvPr id="10" name="Text Box 9"/>
          <p:cNvSpPr txBox="1">
            <a:spLocks noChangeArrowheads="1"/>
          </p:cNvSpPr>
          <p:nvPr/>
        </p:nvSpPr>
        <p:spPr bwMode="auto">
          <a:xfrm>
            <a:off x="274193" y="2133601"/>
            <a:ext cx="3821430" cy="499428"/>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14:hiddenEffects>
            </a:ext>
          </a:extLst>
        </p:spPr>
        <p:txBody>
          <a:bodyPr rot="0" vert="horz" wrap="square" lIns="40753" tIns="40753" rIns="40753" bIns="40753" anchor="t" anchorCtr="0" upright="1">
            <a:noAutofit/>
          </a:bodyPr>
          <a:lstStyle/>
          <a:p>
            <a:pPr>
              <a:lnSpc>
                <a:spcPts val="2117"/>
              </a:lnSpc>
            </a:pPr>
            <a:r>
              <a:rPr lang="en-US" sz="1400" b="1" kern="1400" cap="all" spc="111" dirty="0">
                <a:solidFill>
                  <a:schemeClr val="tx1">
                    <a:lumMod val="95000"/>
                    <a:lumOff val="5000"/>
                  </a:schemeClr>
                </a:solidFill>
                <a:ea typeface="Times New Roman"/>
              </a:rPr>
              <a:t>Philips INR Products</a:t>
            </a:r>
            <a:endParaRPr lang="en-US" sz="1400" b="1" kern="1400" dirty="0">
              <a:solidFill>
                <a:schemeClr val="tx1">
                  <a:lumMod val="95000"/>
                  <a:lumOff val="5000"/>
                </a:schemeClr>
              </a:solidFill>
              <a:ea typeface="Times New Roman"/>
            </a:endParaRPr>
          </a:p>
        </p:txBody>
      </p:sp>
      <p:sp>
        <p:nvSpPr>
          <p:cNvPr id="16" name="Text Box 22"/>
          <p:cNvSpPr txBox="1">
            <a:spLocks noChangeArrowheads="1"/>
          </p:cNvSpPr>
          <p:nvPr/>
        </p:nvSpPr>
        <p:spPr bwMode="auto">
          <a:xfrm>
            <a:off x="259080" y="3505201"/>
            <a:ext cx="3821430" cy="499428"/>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14:hiddenEffects>
            </a:ext>
          </a:extLst>
        </p:spPr>
        <p:txBody>
          <a:bodyPr rot="0" vert="horz" wrap="square" lIns="40753" tIns="40753" rIns="40753" bIns="40753" anchor="t" anchorCtr="0" upright="1">
            <a:noAutofit/>
          </a:bodyPr>
          <a:lstStyle/>
          <a:p>
            <a:pPr>
              <a:lnSpc>
                <a:spcPts val="2117"/>
              </a:lnSpc>
            </a:pPr>
            <a:r>
              <a:rPr lang="en-US" sz="1400" b="1" kern="1400" cap="all" spc="111" dirty="0">
                <a:solidFill>
                  <a:schemeClr val="tx1">
                    <a:lumMod val="95000"/>
                    <a:lumOff val="5000"/>
                  </a:schemeClr>
                </a:solidFill>
                <a:ea typeface="Times New Roman"/>
              </a:rPr>
              <a:t>INR Clinical procedures </a:t>
            </a:r>
            <a:endParaRPr lang="en-US" sz="1400" b="1" kern="1400" dirty="0">
              <a:solidFill>
                <a:schemeClr val="tx1">
                  <a:lumMod val="95000"/>
                  <a:lumOff val="5000"/>
                </a:schemeClr>
              </a:solidFill>
              <a:ea typeface="Times New Roman"/>
            </a:endParaRPr>
          </a:p>
        </p:txBody>
      </p:sp>
      <p:sp>
        <p:nvSpPr>
          <p:cNvPr id="17" name="Text Box 23"/>
          <p:cNvSpPr txBox="1">
            <a:spLocks noChangeArrowheads="1"/>
          </p:cNvSpPr>
          <p:nvPr/>
        </p:nvSpPr>
        <p:spPr bwMode="auto">
          <a:xfrm>
            <a:off x="106278" y="990600"/>
            <a:ext cx="4742906" cy="1033852"/>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14:hiddenEffects>
            </a:ext>
          </a:extLst>
        </p:spPr>
        <p:txBody>
          <a:bodyPr rot="0" vert="horz" wrap="square" lIns="40753" tIns="40753" rIns="40753" bIns="40753" anchor="t" anchorCtr="0" upright="1">
            <a:noAutofit/>
          </a:bodyPr>
          <a:lstStyle/>
          <a:p>
            <a:pPr>
              <a:lnSpc>
                <a:spcPct val="115000"/>
              </a:lnSpc>
            </a:pPr>
            <a:r>
              <a:rPr lang="en-US" sz="1200" kern="1400" dirty="0">
                <a:solidFill>
                  <a:schemeClr val="tx1">
                    <a:lumMod val="75000"/>
                    <a:lumOff val="25000"/>
                  </a:schemeClr>
                </a:solidFill>
                <a:ea typeface="Times New Roman"/>
              </a:rPr>
              <a:t>Interventional Radiology is a clinical specialty focusing on the minimally invasive treatment of diseases throughout the body, with the exception of the heart and head. As this specialty evolves there has been significant growth in interventional oncology treatment. IR physicians relay heavily on 2D and 3D imaging for diagnosis, navigation, and treatment. </a:t>
            </a:r>
            <a:endParaRPr lang="en-US" sz="1300" kern="1400" dirty="0">
              <a:solidFill>
                <a:schemeClr val="tx1">
                  <a:lumMod val="75000"/>
                  <a:lumOff val="25000"/>
                </a:schemeClr>
              </a:solidFill>
              <a:ea typeface="Times New Roman"/>
            </a:endParaRPr>
          </a:p>
        </p:txBody>
      </p:sp>
      <p:sp>
        <p:nvSpPr>
          <p:cNvPr id="18" name="Text Box 24"/>
          <p:cNvSpPr txBox="1">
            <a:spLocks noChangeArrowheads="1"/>
          </p:cNvSpPr>
          <p:nvPr/>
        </p:nvSpPr>
        <p:spPr bwMode="auto">
          <a:xfrm>
            <a:off x="0" y="9829800"/>
            <a:ext cx="7772400" cy="228600"/>
          </a:xfrm>
          <a:prstGeom prst="rect">
            <a:avLst/>
          </a:prstGeom>
          <a:noFill/>
          <a:ln>
            <a:noFill/>
          </a:ln>
          <a:extLst/>
        </p:spPr>
        <p:txBody>
          <a:bodyPr rot="0" vert="horz" wrap="square" lIns="101882" tIns="50941" rIns="101882" bIns="50941" anchor="t" anchorCtr="0" upright="1">
            <a:noAutofit/>
          </a:bodyPr>
          <a:lstStyle/>
          <a:p>
            <a:pPr algn="ctr"/>
            <a:r>
              <a:rPr lang="en-US" sz="1000" kern="1400" dirty="0">
                <a:solidFill>
                  <a:schemeClr val="bg1">
                    <a:lumMod val="50000"/>
                  </a:schemeClr>
                </a:solidFill>
                <a:ea typeface="Times New Roman"/>
              </a:rPr>
              <a:t>For Internal Use Only, Sales Training Material</a:t>
            </a:r>
          </a:p>
        </p:txBody>
      </p:sp>
      <p:sp>
        <p:nvSpPr>
          <p:cNvPr id="19" name="Text Box 25"/>
          <p:cNvSpPr txBox="1">
            <a:spLocks noChangeArrowheads="1"/>
          </p:cNvSpPr>
          <p:nvPr/>
        </p:nvSpPr>
        <p:spPr bwMode="auto">
          <a:xfrm>
            <a:off x="2971800" y="9288081"/>
            <a:ext cx="1877384" cy="541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101882" tIns="50941" rIns="101882" bIns="50941" anchor="t" anchorCtr="0" upright="1">
            <a:noAutofit/>
          </a:bodyPr>
          <a:lstStyle/>
          <a:p>
            <a:pPr algn="r"/>
            <a:r>
              <a:rPr lang="en-US" sz="1100" kern="1400" dirty="0">
                <a:solidFill>
                  <a:schemeClr val="tx1">
                    <a:lumMod val="75000"/>
                    <a:lumOff val="25000"/>
                  </a:schemeClr>
                </a:solidFill>
                <a:ea typeface="Times New Roman"/>
              </a:rPr>
              <a:t>Sales Support </a:t>
            </a:r>
            <a:r>
              <a:rPr lang="en-US" sz="1100" kern="1400" dirty="0" smtClean="0">
                <a:solidFill>
                  <a:schemeClr val="tx1">
                    <a:lumMod val="75000"/>
                    <a:lumOff val="25000"/>
                  </a:schemeClr>
                </a:solidFill>
                <a:ea typeface="Times New Roman"/>
              </a:rPr>
              <a:t>Rep:</a:t>
            </a:r>
            <a:endParaRPr lang="en-US" sz="1100" kern="1400" dirty="0">
              <a:solidFill>
                <a:schemeClr val="tx1">
                  <a:lumMod val="75000"/>
                  <a:lumOff val="25000"/>
                </a:schemeClr>
              </a:solidFill>
              <a:ea typeface="Times New Roman"/>
            </a:endParaRPr>
          </a:p>
          <a:p>
            <a:pPr algn="r"/>
            <a:r>
              <a:rPr lang="en-US" sz="1100" b="1" kern="1400" dirty="0">
                <a:solidFill>
                  <a:schemeClr val="tx1">
                    <a:lumMod val="75000"/>
                    <a:lumOff val="25000"/>
                  </a:schemeClr>
                </a:solidFill>
                <a:ea typeface="Times New Roman"/>
              </a:rPr>
              <a:t>Sherry </a:t>
            </a:r>
            <a:r>
              <a:rPr lang="en-US" sz="1100" b="1" kern="1400" dirty="0" smtClean="0">
                <a:solidFill>
                  <a:schemeClr val="tx1">
                    <a:lumMod val="75000"/>
                    <a:lumOff val="25000"/>
                  </a:schemeClr>
                </a:solidFill>
                <a:ea typeface="Times New Roman"/>
              </a:rPr>
              <a:t>Fobes</a:t>
            </a:r>
            <a:endParaRPr lang="en-US" sz="1100" b="1" kern="1400" dirty="0">
              <a:solidFill>
                <a:schemeClr val="tx1">
                  <a:lumMod val="75000"/>
                  <a:lumOff val="25000"/>
                </a:schemeClr>
              </a:solidFill>
              <a:ea typeface="Times New Roman"/>
            </a:endParaRPr>
          </a:p>
        </p:txBody>
      </p:sp>
      <p:sp>
        <p:nvSpPr>
          <p:cNvPr id="23" name="Text Box 9_"/>
          <p:cNvSpPr txBox="1">
            <a:spLocks noChangeArrowheads="1"/>
          </p:cNvSpPr>
          <p:nvPr/>
        </p:nvSpPr>
        <p:spPr bwMode="auto">
          <a:xfrm>
            <a:off x="3124200" y="5721858"/>
            <a:ext cx="4299597" cy="678942"/>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14:hiddenEffects>
            </a:ext>
          </a:extLst>
        </p:spPr>
        <p:txBody>
          <a:bodyPr rot="0" vert="horz" wrap="square" lIns="40753" tIns="40753" rIns="40753" bIns="40753" anchor="t" anchorCtr="0" upright="1">
            <a:noAutofit/>
          </a:bodyPr>
          <a:lstStyle/>
          <a:p>
            <a:r>
              <a:rPr lang="en-US" sz="1400" b="1" kern="1400" cap="all" spc="111" dirty="0">
                <a:solidFill>
                  <a:srgbClr val="1F497D"/>
                </a:solidFill>
                <a:ea typeface="Times New Roman"/>
              </a:rPr>
              <a:t>What do </a:t>
            </a:r>
            <a:r>
              <a:rPr lang="en-US" sz="1400" b="1" kern="1400" cap="all" spc="111" dirty="0" smtClean="0">
                <a:solidFill>
                  <a:srgbClr val="1F497D"/>
                </a:solidFill>
                <a:ea typeface="Times New Roman"/>
              </a:rPr>
              <a:t>IR’s </a:t>
            </a:r>
            <a:r>
              <a:rPr lang="en-US" sz="1400" b="1" kern="1400" cap="all" spc="111" dirty="0" err="1">
                <a:solidFill>
                  <a:srgbClr val="1F497D"/>
                </a:solidFill>
                <a:ea typeface="Times New Roman"/>
              </a:rPr>
              <a:t>CAre</a:t>
            </a:r>
            <a:r>
              <a:rPr lang="en-US" sz="1400" b="1" kern="1400" cap="all" spc="111" dirty="0">
                <a:solidFill>
                  <a:srgbClr val="1F497D"/>
                </a:solidFill>
                <a:ea typeface="Times New Roman"/>
              </a:rPr>
              <a:t> </a:t>
            </a:r>
            <a:r>
              <a:rPr lang="en-US" sz="1400" b="1" kern="1400" cap="all" spc="111" dirty="0" smtClean="0">
                <a:solidFill>
                  <a:srgbClr val="1F497D"/>
                </a:solidFill>
                <a:ea typeface="Times New Roman"/>
              </a:rPr>
              <a:t>about</a:t>
            </a:r>
            <a:r>
              <a:rPr lang="en-US" sz="1400" b="1" kern="1400" cap="all" spc="111" dirty="0">
                <a:solidFill>
                  <a:srgbClr val="1F497D"/>
                </a:solidFill>
                <a:ea typeface="Times New Roman"/>
              </a:rPr>
              <a:t>?</a:t>
            </a:r>
            <a:endParaRPr lang="en-US" sz="1400" b="1" kern="1400" dirty="0">
              <a:solidFill>
                <a:srgbClr val="212120"/>
              </a:solidFill>
              <a:ea typeface="Times New Roman"/>
            </a:endParaRPr>
          </a:p>
        </p:txBody>
      </p:sp>
      <p:sp>
        <p:nvSpPr>
          <p:cNvPr id="25" name="Text Box 5_"/>
          <p:cNvSpPr txBox="1">
            <a:spLocks noChangeArrowheads="1"/>
          </p:cNvSpPr>
          <p:nvPr/>
        </p:nvSpPr>
        <p:spPr bwMode="auto">
          <a:xfrm>
            <a:off x="1371600" y="2390776"/>
            <a:ext cx="1374424" cy="1114425"/>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14:hiddenEffects>
            </a:ext>
          </a:extLst>
        </p:spPr>
        <p:txBody>
          <a:bodyPr rot="0" vert="horz" wrap="square" lIns="40753" tIns="40753" rIns="40753" bIns="40753" anchor="t" anchorCtr="0" upright="1">
            <a:noAutofit/>
          </a:bodyPr>
          <a:lstStyle/>
          <a:p>
            <a:pPr>
              <a:lnSpc>
                <a:spcPts val="1560"/>
              </a:lnSpc>
            </a:pPr>
            <a:r>
              <a:rPr lang="en-US" sz="1200" kern="1400" dirty="0">
                <a:solidFill>
                  <a:schemeClr val="bg1"/>
                </a:solidFill>
                <a:ea typeface="Times New Roman"/>
              </a:rPr>
              <a:t>3D Roadmap</a:t>
            </a:r>
            <a:endParaRPr lang="en-US" sz="1300" kern="1400" dirty="0">
              <a:solidFill>
                <a:schemeClr val="bg1"/>
              </a:solidFill>
              <a:ea typeface="Times New Roman"/>
            </a:endParaRPr>
          </a:p>
          <a:p>
            <a:pPr>
              <a:lnSpc>
                <a:spcPts val="1560"/>
              </a:lnSpc>
            </a:pPr>
            <a:r>
              <a:rPr lang="en-US" sz="1200" kern="1400" dirty="0" smtClean="0">
                <a:solidFill>
                  <a:schemeClr val="bg1"/>
                </a:solidFill>
                <a:ea typeface="Times New Roman"/>
              </a:rPr>
              <a:t>MR/CT </a:t>
            </a:r>
            <a:r>
              <a:rPr lang="en-US" sz="1200" kern="1400" dirty="0">
                <a:solidFill>
                  <a:schemeClr val="bg1"/>
                </a:solidFill>
                <a:ea typeface="Times New Roman"/>
              </a:rPr>
              <a:t>Roadmap</a:t>
            </a:r>
            <a:endParaRPr lang="en-US" sz="1300" kern="1400" dirty="0">
              <a:solidFill>
                <a:schemeClr val="bg1"/>
              </a:solidFill>
              <a:ea typeface="Times New Roman"/>
            </a:endParaRPr>
          </a:p>
          <a:p>
            <a:pPr>
              <a:lnSpc>
                <a:spcPts val="1560"/>
              </a:lnSpc>
            </a:pPr>
            <a:r>
              <a:rPr lang="en-US" sz="1200" kern="1400" dirty="0" err="1" smtClean="0">
                <a:solidFill>
                  <a:schemeClr val="bg1"/>
                </a:solidFill>
                <a:ea typeface="Times New Roman"/>
              </a:rPr>
              <a:t>XperCT</a:t>
            </a:r>
            <a:endParaRPr lang="en-US" sz="1200" kern="1400" dirty="0" smtClean="0">
              <a:solidFill>
                <a:schemeClr val="bg1"/>
              </a:solidFill>
              <a:ea typeface="Times New Roman"/>
            </a:endParaRPr>
          </a:p>
          <a:p>
            <a:pPr>
              <a:lnSpc>
                <a:spcPts val="1560"/>
              </a:lnSpc>
            </a:pPr>
            <a:r>
              <a:rPr lang="en-US" sz="1300" kern="1400" dirty="0" err="1">
                <a:solidFill>
                  <a:schemeClr val="bg1"/>
                </a:solidFill>
                <a:ea typeface="Times New Roman"/>
              </a:rPr>
              <a:t>XperGuide</a:t>
            </a:r>
            <a:endParaRPr lang="en-US" sz="1300" kern="1400" dirty="0">
              <a:solidFill>
                <a:schemeClr val="bg1"/>
              </a:solidFill>
              <a:ea typeface="Times New Roman"/>
            </a:endParaRPr>
          </a:p>
          <a:p>
            <a:pPr>
              <a:lnSpc>
                <a:spcPts val="1560"/>
              </a:lnSpc>
            </a:pPr>
            <a:r>
              <a:rPr lang="en-US" sz="1200" kern="1400" dirty="0" err="1" smtClean="0">
                <a:solidFill>
                  <a:schemeClr val="bg1"/>
                </a:solidFill>
                <a:ea typeface="Times New Roman"/>
              </a:rPr>
              <a:t>XperGuide</a:t>
            </a:r>
            <a:r>
              <a:rPr lang="en-US" sz="1200" kern="1400" dirty="0" smtClean="0">
                <a:solidFill>
                  <a:schemeClr val="bg1"/>
                </a:solidFill>
                <a:ea typeface="Times New Roman"/>
              </a:rPr>
              <a:t> Ablation</a:t>
            </a:r>
            <a:endParaRPr lang="en-US" sz="1300" kern="1400" dirty="0">
              <a:solidFill>
                <a:schemeClr val="bg1"/>
              </a:solidFill>
              <a:ea typeface="Times New Roman"/>
            </a:endParaRPr>
          </a:p>
        </p:txBody>
      </p:sp>
      <p:sp>
        <p:nvSpPr>
          <p:cNvPr id="26" name="Text Box 10"/>
          <p:cNvSpPr txBox="1">
            <a:spLocks noChangeArrowheads="1"/>
          </p:cNvSpPr>
          <p:nvPr/>
        </p:nvSpPr>
        <p:spPr bwMode="auto">
          <a:xfrm>
            <a:off x="4495800" y="2569771"/>
            <a:ext cx="1447800" cy="1836017"/>
          </a:xfrm>
          <a:prstGeom prst="rect">
            <a:avLst/>
          </a:prstGeom>
          <a:noFill/>
          <a:ln w="9525" algn="in">
            <a:noFill/>
            <a:miter lim="800000"/>
            <a:headEnd/>
            <a:tailEnd/>
          </a:ln>
          <a:effectLst/>
          <a:extLst>
            <a:ext uri="{909E8E84-426E-40DD-AFC4-6F175D3DCCD1}">
              <a14:hiddenFill xmlns:a14="http://schemas.microsoft.com/office/drawing/2010/main">
                <a:solidFill>
                  <a:srgbClr val="FFFFFE"/>
                </a:solidFill>
              </a14:hiddenFill>
            </a:ext>
            <a:ext uri="{AF507438-7753-43E0-B8FC-AC1667EBCBE1}">
              <a14:hiddenEffects xmlns:a14="http://schemas.microsoft.com/office/drawing/2010/main">
                <a:effectLst>
                  <a:outerShdw dist="35921" dir="2700000" algn="ctr" rotWithShape="0">
                    <a:srgbClr val="DCD6D4"/>
                  </a:outerShdw>
                </a:effectLst>
              </a14:hiddenEffects>
            </a:ext>
          </a:extLst>
        </p:spPr>
        <p:txBody>
          <a:bodyPr rot="0" vert="horz" wrap="square" lIns="40753" tIns="40753" rIns="40753" bIns="40753" anchor="t" anchorCtr="0" upright="1">
            <a:noAutofit/>
          </a:bodyPr>
          <a:lstStyle/>
          <a:p>
            <a:r>
              <a:rPr lang="en-US" sz="1200" b="1" kern="1400" cap="all" dirty="0" smtClean="0">
                <a:solidFill>
                  <a:schemeClr val="accent1">
                    <a:lumMod val="75000"/>
                  </a:schemeClr>
                </a:solidFill>
                <a:ea typeface="Times New Roman"/>
              </a:rPr>
              <a:t>BEST CARE</a:t>
            </a:r>
            <a:endParaRPr lang="en-US" sz="1200" b="1" kern="1400" dirty="0">
              <a:solidFill>
                <a:schemeClr val="accent1">
                  <a:lumMod val="75000"/>
                </a:schemeClr>
              </a:solidFill>
              <a:ea typeface="Times New Roman"/>
            </a:endParaRPr>
          </a:p>
          <a:p>
            <a:pPr>
              <a:buSzPts val="1200"/>
            </a:pPr>
            <a:endParaRPr lang="en-US" sz="1200" kern="1400" dirty="0" smtClean="0">
              <a:ea typeface="Times New Roman"/>
            </a:endParaRPr>
          </a:p>
          <a:p>
            <a:pPr marL="112713" indent="-112713">
              <a:buSzPts val="1200"/>
              <a:buFont typeface="Times New Roman"/>
              <a:buChar char="•"/>
            </a:pPr>
            <a:r>
              <a:rPr lang="en-US" sz="1050" kern="1400" dirty="0" smtClean="0">
                <a:solidFill>
                  <a:schemeClr val="tx1">
                    <a:lumMod val="75000"/>
                    <a:lumOff val="25000"/>
                  </a:schemeClr>
                </a:solidFill>
                <a:ea typeface="Times New Roman"/>
              </a:rPr>
              <a:t>Image </a:t>
            </a:r>
            <a:r>
              <a:rPr lang="en-US" sz="1050" kern="1400" dirty="0">
                <a:solidFill>
                  <a:schemeClr val="tx1">
                    <a:lumMod val="75000"/>
                    <a:lumOff val="25000"/>
                  </a:schemeClr>
                </a:solidFill>
                <a:ea typeface="Times New Roman"/>
              </a:rPr>
              <a:t>Quality </a:t>
            </a:r>
          </a:p>
          <a:p>
            <a:pPr marL="112713" indent="-112713">
              <a:buSzPts val="1200"/>
              <a:buFont typeface="Times New Roman"/>
              <a:buChar char="•"/>
            </a:pPr>
            <a:r>
              <a:rPr lang="en-US" sz="1050" kern="1400" dirty="0">
                <a:solidFill>
                  <a:schemeClr val="tx1">
                    <a:lumMod val="75000"/>
                    <a:lumOff val="25000"/>
                  </a:schemeClr>
                </a:solidFill>
                <a:ea typeface="Times New Roman"/>
              </a:rPr>
              <a:t>2D and 3D navigation support</a:t>
            </a:r>
          </a:p>
          <a:p>
            <a:pPr marL="112713" indent="-112713">
              <a:buSzPts val="1200"/>
              <a:buFont typeface="Times New Roman"/>
              <a:buChar char="•"/>
            </a:pPr>
            <a:r>
              <a:rPr lang="en-US" sz="1050" kern="1400" dirty="0">
                <a:solidFill>
                  <a:schemeClr val="tx1">
                    <a:lumMod val="75000"/>
                    <a:lumOff val="25000"/>
                  </a:schemeClr>
                </a:solidFill>
                <a:ea typeface="Times New Roman"/>
              </a:rPr>
              <a:t>Treatment planning </a:t>
            </a:r>
            <a:r>
              <a:rPr lang="en-US" sz="1050" kern="1400" dirty="0" smtClean="0">
                <a:solidFill>
                  <a:schemeClr val="tx1">
                    <a:lumMod val="75000"/>
                    <a:lumOff val="25000"/>
                  </a:schemeClr>
                </a:solidFill>
                <a:ea typeface="Times New Roman"/>
              </a:rPr>
              <a:t>tools </a:t>
            </a:r>
          </a:p>
          <a:p>
            <a:pPr marL="112713" indent="-112713">
              <a:buSzPts val="1200"/>
              <a:buFont typeface="Times New Roman"/>
              <a:buChar char="•"/>
            </a:pPr>
            <a:r>
              <a:rPr lang="en-US" sz="1050" kern="1400" dirty="0" smtClean="0">
                <a:solidFill>
                  <a:schemeClr val="tx1">
                    <a:lumMod val="75000"/>
                    <a:lumOff val="25000"/>
                  </a:schemeClr>
                </a:solidFill>
                <a:ea typeface="Times New Roman"/>
              </a:rPr>
              <a:t>Dose and contrast management for lengthy </a:t>
            </a:r>
            <a:r>
              <a:rPr lang="en-US" sz="1050" kern="1400" dirty="0">
                <a:solidFill>
                  <a:schemeClr val="tx1">
                    <a:lumMod val="75000"/>
                    <a:lumOff val="25000"/>
                  </a:schemeClr>
                </a:solidFill>
                <a:ea typeface="Times New Roman"/>
              </a:rPr>
              <a:t>procedures </a:t>
            </a:r>
          </a:p>
          <a:p>
            <a:pPr marL="112713" indent="-112713">
              <a:buSzPts val="1200"/>
              <a:buFont typeface="Times New Roman"/>
              <a:buChar char="•"/>
            </a:pPr>
            <a:r>
              <a:rPr lang="en-US" sz="1050" kern="1400" dirty="0" smtClean="0">
                <a:solidFill>
                  <a:schemeClr val="tx1">
                    <a:lumMod val="75000"/>
                    <a:lumOff val="25000"/>
                  </a:schemeClr>
                </a:solidFill>
                <a:ea typeface="Times New Roman"/>
              </a:rPr>
              <a:t>In-depth training </a:t>
            </a:r>
            <a:endParaRPr lang="en-US" sz="1050" kern="1400" dirty="0">
              <a:solidFill>
                <a:schemeClr val="tx1">
                  <a:lumMod val="75000"/>
                  <a:lumOff val="25000"/>
                </a:schemeClr>
              </a:solidFill>
              <a:ea typeface="Times New Roman"/>
            </a:endParaRPr>
          </a:p>
          <a:p>
            <a:pPr marL="112713" indent="-112713"/>
            <a:r>
              <a:rPr lang="en-US" sz="1200" kern="1400" dirty="0">
                <a:ea typeface="Times New Roman"/>
              </a:rPr>
              <a:t> </a:t>
            </a:r>
          </a:p>
        </p:txBody>
      </p:sp>
      <p:sp>
        <p:nvSpPr>
          <p:cNvPr id="27" name="Text Box 10_"/>
          <p:cNvSpPr txBox="1">
            <a:spLocks noChangeArrowheads="1"/>
          </p:cNvSpPr>
          <p:nvPr/>
        </p:nvSpPr>
        <p:spPr bwMode="auto">
          <a:xfrm>
            <a:off x="5943600" y="2569772"/>
            <a:ext cx="1676400" cy="1836016"/>
          </a:xfrm>
          <a:prstGeom prst="rect">
            <a:avLst/>
          </a:prstGeom>
          <a:noFill/>
          <a:ln w="9525" algn="in">
            <a:noFill/>
            <a:miter lim="800000"/>
            <a:headEnd/>
            <a:tailEnd/>
          </a:ln>
          <a:effectLst/>
          <a:extLst>
            <a:ext uri="{909E8E84-426E-40DD-AFC4-6F175D3DCCD1}">
              <a14:hiddenFill xmlns:a14="http://schemas.microsoft.com/office/drawing/2010/main">
                <a:solidFill>
                  <a:srgbClr val="FFFFFE"/>
                </a:solidFill>
              </a14:hiddenFill>
            </a:ext>
            <a:ext uri="{AF507438-7753-43E0-B8FC-AC1667EBCBE1}">
              <a14:hiddenEffects xmlns:a14="http://schemas.microsoft.com/office/drawing/2010/main">
                <a:effectLst>
                  <a:outerShdw dist="35921" dir="2700000" algn="ctr" rotWithShape="0">
                    <a:srgbClr val="DCD6D4"/>
                  </a:outerShdw>
                </a:effectLst>
              </a14:hiddenEffects>
            </a:ext>
          </a:extLst>
        </p:spPr>
        <p:txBody>
          <a:bodyPr rot="0" vert="horz" wrap="square" lIns="40753" tIns="40753" rIns="40753" bIns="40753" anchor="t" anchorCtr="0" upright="1">
            <a:noAutofit/>
          </a:bodyPr>
          <a:lstStyle/>
          <a:p>
            <a:r>
              <a:rPr lang="en-US" sz="1200" b="1" kern="1400" cap="all" dirty="0" smtClean="0">
                <a:solidFill>
                  <a:schemeClr val="accent1">
                    <a:lumMod val="75000"/>
                  </a:schemeClr>
                </a:solidFill>
                <a:ea typeface="Times New Roman"/>
              </a:rPr>
              <a:t>Lowest COST</a:t>
            </a:r>
          </a:p>
          <a:p>
            <a:endParaRPr lang="en-US" sz="1200" b="1" kern="1400" dirty="0">
              <a:solidFill>
                <a:srgbClr val="212120"/>
              </a:solidFill>
              <a:ea typeface="Times New Roman"/>
            </a:endParaRPr>
          </a:p>
          <a:p>
            <a:pPr marL="112713" indent="-112713">
              <a:buSzPts val="1200"/>
              <a:buFont typeface="Times New Roman"/>
              <a:buChar char="•"/>
            </a:pPr>
            <a:r>
              <a:rPr lang="en-US" sz="1050" kern="1400" dirty="0">
                <a:solidFill>
                  <a:schemeClr val="tx1">
                    <a:lumMod val="75000"/>
                    <a:lumOff val="25000"/>
                  </a:schemeClr>
                </a:solidFill>
                <a:ea typeface="Times New Roman"/>
              </a:rPr>
              <a:t>C</a:t>
            </a:r>
            <a:r>
              <a:rPr lang="en-US" sz="1050" kern="1400" dirty="0" smtClean="0">
                <a:solidFill>
                  <a:schemeClr val="tx1">
                    <a:lumMod val="75000"/>
                    <a:lumOff val="25000"/>
                  </a:schemeClr>
                </a:solidFill>
                <a:ea typeface="Times New Roman"/>
              </a:rPr>
              <a:t>ost efficient upgrades</a:t>
            </a:r>
          </a:p>
          <a:p>
            <a:pPr marL="112713" indent="-112713">
              <a:buSzPts val="1200"/>
              <a:buFont typeface="Times New Roman"/>
              <a:buChar char="•"/>
            </a:pPr>
            <a:r>
              <a:rPr lang="en-US" sz="1050" kern="1400" dirty="0" smtClean="0">
                <a:solidFill>
                  <a:schemeClr val="tx1">
                    <a:lumMod val="75000"/>
                    <a:lumOff val="25000"/>
                  </a:schemeClr>
                </a:solidFill>
                <a:ea typeface="Times New Roman"/>
              </a:rPr>
              <a:t>Improve workflow</a:t>
            </a:r>
          </a:p>
          <a:p>
            <a:pPr marL="112713" indent="-112713">
              <a:buSzPts val="1200"/>
              <a:buFont typeface="Times New Roman"/>
              <a:buChar char="•"/>
            </a:pPr>
            <a:r>
              <a:rPr lang="en-US" sz="1050" kern="1400" dirty="0" smtClean="0">
                <a:solidFill>
                  <a:schemeClr val="tx1">
                    <a:lumMod val="75000"/>
                    <a:lumOff val="25000"/>
                  </a:schemeClr>
                </a:solidFill>
                <a:ea typeface="Times New Roman"/>
              </a:rPr>
              <a:t>Reduce repeat procedures</a:t>
            </a:r>
          </a:p>
          <a:p>
            <a:pPr marL="112713" indent="-112713">
              <a:buSzPts val="1200"/>
              <a:buFont typeface="Times New Roman"/>
              <a:buChar char="•"/>
            </a:pPr>
            <a:r>
              <a:rPr lang="en-US" sz="1050" kern="1400" dirty="0" smtClean="0">
                <a:solidFill>
                  <a:schemeClr val="tx1">
                    <a:lumMod val="75000"/>
                    <a:lumOff val="25000"/>
                  </a:schemeClr>
                </a:solidFill>
                <a:ea typeface="Times New Roman"/>
              </a:rPr>
              <a:t>Free </a:t>
            </a:r>
            <a:r>
              <a:rPr lang="en-US" sz="1050" kern="1400" dirty="0">
                <a:solidFill>
                  <a:schemeClr val="tx1">
                    <a:lumMod val="75000"/>
                    <a:lumOff val="25000"/>
                  </a:schemeClr>
                </a:solidFill>
                <a:ea typeface="Times New Roman"/>
              </a:rPr>
              <a:t>up diagnostic imaging equipment (</a:t>
            </a:r>
            <a:r>
              <a:rPr lang="en-US" sz="1050" kern="1400" dirty="0" err="1">
                <a:solidFill>
                  <a:schemeClr val="tx1">
                    <a:lumMod val="75000"/>
                    <a:lumOff val="25000"/>
                  </a:schemeClr>
                </a:solidFill>
                <a:ea typeface="Times New Roman"/>
              </a:rPr>
              <a:t>XperCT</a:t>
            </a:r>
            <a:r>
              <a:rPr lang="en-US" sz="1050" kern="1400" dirty="0">
                <a:solidFill>
                  <a:schemeClr val="tx1">
                    <a:lumMod val="75000"/>
                    <a:lumOff val="25000"/>
                  </a:schemeClr>
                </a:solidFill>
                <a:ea typeface="Times New Roman"/>
              </a:rPr>
              <a:t>) </a:t>
            </a:r>
            <a:endParaRPr lang="en-US" sz="1050" kern="1400" dirty="0" smtClean="0">
              <a:solidFill>
                <a:schemeClr val="tx1">
                  <a:lumMod val="75000"/>
                  <a:lumOff val="25000"/>
                </a:schemeClr>
              </a:solidFill>
              <a:ea typeface="Times New Roman"/>
            </a:endParaRPr>
          </a:p>
          <a:p>
            <a:pPr marL="112713" indent="-112713">
              <a:buSzPts val="1200"/>
              <a:buFont typeface="Times New Roman"/>
              <a:buChar char="•"/>
            </a:pPr>
            <a:r>
              <a:rPr lang="en-US" sz="1050" kern="1400" dirty="0" smtClean="0">
                <a:solidFill>
                  <a:schemeClr val="tx1">
                    <a:lumMod val="75000"/>
                    <a:lumOff val="25000"/>
                  </a:schemeClr>
                </a:solidFill>
                <a:ea typeface="Times New Roman"/>
              </a:rPr>
              <a:t>Biopsy </a:t>
            </a:r>
            <a:r>
              <a:rPr lang="en-US" sz="1050" kern="1400" dirty="0">
                <a:solidFill>
                  <a:schemeClr val="tx1">
                    <a:lumMod val="75000"/>
                    <a:lumOff val="25000"/>
                  </a:schemeClr>
                </a:solidFill>
                <a:ea typeface="Times New Roman"/>
              </a:rPr>
              <a:t>without interrupting diagnostic CT schedule (</a:t>
            </a:r>
            <a:r>
              <a:rPr lang="en-US" sz="1050" kern="1400" dirty="0" err="1">
                <a:solidFill>
                  <a:schemeClr val="tx1">
                    <a:lumMod val="75000"/>
                    <a:lumOff val="25000"/>
                  </a:schemeClr>
                </a:solidFill>
                <a:ea typeface="Times New Roman"/>
              </a:rPr>
              <a:t>XperGuide</a:t>
            </a:r>
            <a:r>
              <a:rPr lang="en-US" sz="1050" kern="1400" dirty="0">
                <a:solidFill>
                  <a:schemeClr val="tx1">
                    <a:lumMod val="75000"/>
                    <a:lumOff val="25000"/>
                  </a:schemeClr>
                </a:solidFill>
                <a:ea typeface="Times New Roman"/>
              </a:rPr>
              <a:t>)</a:t>
            </a:r>
          </a:p>
          <a:p>
            <a:pPr marL="112713" indent="-112713">
              <a:buSzPts val="1200"/>
              <a:buFont typeface="Times New Roman"/>
              <a:buChar char="•"/>
            </a:pPr>
            <a:endParaRPr lang="en-US" sz="1050" kern="1400" dirty="0">
              <a:solidFill>
                <a:schemeClr val="tx1">
                  <a:lumMod val="75000"/>
                  <a:lumOff val="25000"/>
                </a:schemeClr>
              </a:solidFill>
              <a:ea typeface="Times New Roman"/>
            </a:endParaRPr>
          </a:p>
          <a:p>
            <a:pPr>
              <a:buSzPts val="1200"/>
            </a:pPr>
            <a:endParaRPr lang="en-US" sz="1050" kern="1400" dirty="0" smtClean="0">
              <a:solidFill>
                <a:schemeClr val="tx1">
                  <a:lumMod val="75000"/>
                  <a:lumOff val="25000"/>
                </a:schemeClr>
              </a:solidFill>
              <a:ea typeface="Times New Roman"/>
            </a:endParaRPr>
          </a:p>
          <a:p>
            <a:pPr marL="112713" indent="-112713">
              <a:buSzPts val="1200"/>
              <a:buFont typeface="Times New Roman"/>
              <a:buChar char="•"/>
            </a:pPr>
            <a:endParaRPr lang="en-US" sz="1050" kern="1400" dirty="0">
              <a:solidFill>
                <a:schemeClr val="tx1">
                  <a:lumMod val="75000"/>
                  <a:lumOff val="25000"/>
                </a:schemeClr>
              </a:solidFill>
              <a:ea typeface="Times New Roman"/>
            </a:endParaRPr>
          </a:p>
        </p:txBody>
      </p:sp>
      <p:sp>
        <p:nvSpPr>
          <p:cNvPr id="4" name="Rectangle 25"/>
          <p:cNvSpPr>
            <a:spLocks noChangeArrowheads="1"/>
          </p:cNvSpPr>
          <p:nvPr/>
        </p:nvSpPr>
        <p:spPr bwMode="auto">
          <a:xfrm>
            <a:off x="0" y="46133"/>
            <a:ext cx="205819" cy="410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1882" tIns="50941" rIns="101882" bIns="50941" numCol="1" anchor="ctr" anchorCtr="0" compatLnSpc="1">
            <a:prstTxWarp prst="textNoShape">
              <a:avLst/>
            </a:prstTxWarp>
            <a:spAutoFit/>
          </a:bodyPr>
          <a:lstStyle/>
          <a:p>
            <a:endParaRPr lang="en-US" dirty="0"/>
          </a:p>
        </p:txBody>
      </p:sp>
      <p:sp>
        <p:nvSpPr>
          <p:cNvPr id="5" name="Rectangle 26"/>
          <p:cNvSpPr>
            <a:spLocks noChangeArrowheads="1"/>
          </p:cNvSpPr>
          <p:nvPr/>
        </p:nvSpPr>
        <p:spPr bwMode="auto">
          <a:xfrm>
            <a:off x="0" y="1649191"/>
            <a:ext cx="205819" cy="410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1882" tIns="50941" rIns="101882" bIns="50941" numCol="1" anchor="ctr" anchorCtr="0" compatLnSpc="1">
            <a:prstTxWarp prst="textNoShape">
              <a:avLst/>
            </a:prstTxWarp>
            <a:spAutoFit/>
          </a:bodyPr>
          <a:lstStyle/>
          <a:p>
            <a:endParaRPr lang="en-US" dirty="0"/>
          </a:p>
        </p:txBody>
      </p:sp>
      <p:sp>
        <p:nvSpPr>
          <p:cNvPr id="22" name="Text Box 28"/>
          <p:cNvSpPr txBox="1">
            <a:spLocks noChangeArrowheads="1"/>
          </p:cNvSpPr>
          <p:nvPr/>
        </p:nvSpPr>
        <p:spPr bwMode="auto">
          <a:xfrm>
            <a:off x="291466" y="5507228"/>
            <a:ext cx="2558416" cy="2341372"/>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14:hiddenEffects>
            </a:ext>
          </a:extLst>
        </p:spPr>
        <p:txBody>
          <a:bodyPr rot="0" vert="horz" wrap="square" lIns="40753" tIns="40753" rIns="40753" bIns="40753" anchor="t" anchorCtr="0" upright="1">
            <a:noAutofit/>
          </a:bodyPr>
          <a:lstStyle/>
          <a:p>
            <a:pPr>
              <a:lnSpc>
                <a:spcPts val="1560"/>
              </a:lnSpc>
            </a:pPr>
            <a:r>
              <a:rPr lang="en-US" sz="1200" kern="1400" dirty="0">
                <a:solidFill>
                  <a:schemeClr val="bg1"/>
                </a:solidFill>
                <a:ea typeface="Times New Roman"/>
              </a:rPr>
              <a:t>Siemens </a:t>
            </a:r>
            <a:r>
              <a:rPr lang="en-US" sz="1200" kern="1400" dirty="0" smtClean="0">
                <a:solidFill>
                  <a:schemeClr val="bg1"/>
                </a:solidFill>
                <a:ea typeface="Times New Roman"/>
              </a:rPr>
              <a:t>and Philips have competed fiercely for years, with GE a distant 3</a:t>
            </a:r>
            <a:r>
              <a:rPr lang="en-US" sz="1200" kern="1400" baseline="30000" dirty="0" smtClean="0">
                <a:solidFill>
                  <a:schemeClr val="bg1"/>
                </a:solidFill>
                <a:ea typeface="Times New Roman"/>
              </a:rPr>
              <a:t>rd</a:t>
            </a:r>
            <a:r>
              <a:rPr lang="en-US" sz="1200" kern="1400" dirty="0" smtClean="0">
                <a:solidFill>
                  <a:schemeClr val="bg1"/>
                </a:solidFill>
                <a:ea typeface="Times New Roman"/>
              </a:rPr>
              <a:t> and Toshiba competing </a:t>
            </a:r>
            <a:r>
              <a:rPr lang="en-US" sz="1200" kern="1400" dirty="0">
                <a:solidFill>
                  <a:schemeClr val="bg1"/>
                </a:solidFill>
                <a:ea typeface="Times New Roman"/>
              </a:rPr>
              <a:t> </a:t>
            </a:r>
            <a:r>
              <a:rPr lang="en-US" sz="1200" kern="1400" dirty="0" smtClean="0">
                <a:solidFill>
                  <a:schemeClr val="bg1"/>
                </a:solidFill>
                <a:ea typeface="Times New Roman"/>
              </a:rPr>
              <a:t>on price. (Market Share: SMS- 38%, PH 35%, GE 19%, TOSH- 8%) </a:t>
            </a:r>
            <a:endParaRPr lang="en-US" sz="1200" kern="1400" dirty="0">
              <a:solidFill>
                <a:schemeClr val="bg1"/>
              </a:solidFill>
              <a:ea typeface="Times New Roman"/>
            </a:endParaRPr>
          </a:p>
        </p:txBody>
      </p:sp>
      <p:sp>
        <p:nvSpPr>
          <p:cNvPr id="20" name="Text Box 26"/>
          <p:cNvSpPr txBox="1">
            <a:spLocks noChangeArrowheads="1"/>
          </p:cNvSpPr>
          <p:nvPr/>
        </p:nvSpPr>
        <p:spPr bwMode="auto">
          <a:xfrm>
            <a:off x="291465" y="5257800"/>
            <a:ext cx="3821430" cy="499428"/>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14:hiddenEffects>
            </a:ext>
          </a:extLst>
        </p:spPr>
        <p:txBody>
          <a:bodyPr rot="0" vert="horz" wrap="square" lIns="40753" tIns="40753" rIns="40753" bIns="40753" anchor="t" anchorCtr="0" upright="1">
            <a:noAutofit/>
          </a:bodyPr>
          <a:lstStyle/>
          <a:p>
            <a:pPr>
              <a:lnSpc>
                <a:spcPts val="2117"/>
              </a:lnSpc>
            </a:pPr>
            <a:r>
              <a:rPr lang="en-US" sz="1400" b="1" kern="1400" cap="all" spc="111" dirty="0">
                <a:ea typeface="Times New Roman"/>
              </a:rPr>
              <a:t>Primary Competitors </a:t>
            </a:r>
            <a:endParaRPr lang="en-US" sz="1400" b="1" kern="1400" dirty="0">
              <a:ea typeface="Times New Roman"/>
            </a:endParaRPr>
          </a:p>
        </p:txBody>
      </p:sp>
      <p:sp>
        <p:nvSpPr>
          <p:cNvPr id="37" name="Text Box 26_"/>
          <p:cNvSpPr txBox="1">
            <a:spLocks noChangeArrowheads="1"/>
          </p:cNvSpPr>
          <p:nvPr/>
        </p:nvSpPr>
        <p:spPr bwMode="auto">
          <a:xfrm>
            <a:off x="274193" y="6629400"/>
            <a:ext cx="3821430" cy="499428"/>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14:hiddenEffects>
            </a:ext>
          </a:extLst>
        </p:spPr>
        <p:txBody>
          <a:bodyPr rot="0" vert="horz" wrap="square" lIns="40753" tIns="40753" rIns="40753" bIns="40753" anchor="t" anchorCtr="0" upright="1">
            <a:noAutofit/>
          </a:bodyPr>
          <a:lstStyle/>
          <a:p>
            <a:pPr>
              <a:lnSpc>
                <a:spcPts val="2117"/>
              </a:lnSpc>
            </a:pPr>
            <a:r>
              <a:rPr lang="en-US" sz="1400" b="1" kern="1400" cap="all" spc="111" dirty="0" smtClean="0">
                <a:ea typeface="Times New Roman"/>
              </a:rPr>
              <a:t>Key Differentiators</a:t>
            </a:r>
            <a:endParaRPr lang="en-US" sz="1400" b="1" kern="1400" dirty="0">
              <a:ea typeface="Times New Roman"/>
            </a:endParaRPr>
          </a:p>
        </p:txBody>
      </p:sp>
      <p:sp>
        <p:nvSpPr>
          <p:cNvPr id="38" name="Text Box 28_"/>
          <p:cNvSpPr txBox="1">
            <a:spLocks noChangeArrowheads="1"/>
          </p:cNvSpPr>
          <p:nvPr/>
        </p:nvSpPr>
        <p:spPr bwMode="auto">
          <a:xfrm>
            <a:off x="228600" y="6922376"/>
            <a:ext cx="2558416" cy="2678824"/>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14:hiddenEffects>
            </a:ext>
          </a:extLst>
        </p:spPr>
        <p:txBody>
          <a:bodyPr rot="0" vert="horz" wrap="square" lIns="40753" tIns="40753" rIns="40753" bIns="40753" anchor="t" anchorCtr="0" upright="1">
            <a:noAutofit/>
          </a:bodyPr>
          <a:lstStyle/>
          <a:p>
            <a:pPr marL="171450" indent="-171450">
              <a:lnSpc>
                <a:spcPts val="1560"/>
              </a:lnSpc>
              <a:buFont typeface="Arial" panose="020B0604020202020204" pitchFamily="34" charset="0"/>
              <a:buChar char="•"/>
            </a:pPr>
            <a:r>
              <a:rPr lang="en-US" sz="1200" kern="1400" dirty="0" err="1">
                <a:solidFill>
                  <a:schemeClr val="bg1"/>
                </a:solidFill>
                <a:ea typeface="Times New Roman"/>
              </a:rPr>
              <a:t>AlluraClarity</a:t>
            </a:r>
            <a:r>
              <a:rPr lang="en-US" sz="1200" kern="1400" dirty="0">
                <a:solidFill>
                  <a:schemeClr val="bg1"/>
                </a:solidFill>
                <a:ea typeface="Times New Roman"/>
              </a:rPr>
              <a:t>- high quality, low-dose imaging.  Automatic pixel shifting and noise reduction for superior imaging . Clinical proof. SMS claims low dose- but no proof, no data. </a:t>
            </a:r>
          </a:p>
          <a:p>
            <a:pPr marL="171450" indent="-171450">
              <a:lnSpc>
                <a:spcPts val="1560"/>
              </a:lnSpc>
              <a:buFont typeface="Arial" panose="020B0604020202020204" pitchFamily="34" charset="0"/>
              <a:buChar char="•"/>
            </a:pPr>
            <a:r>
              <a:rPr lang="en-US" sz="1200" kern="1400" dirty="0" err="1">
                <a:solidFill>
                  <a:schemeClr val="bg1"/>
                </a:solidFill>
                <a:ea typeface="Times New Roman"/>
              </a:rPr>
              <a:t>XperCT</a:t>
            </a:r>
            <a:r>
              <a:rPr lang="en-US" sz="1200" kern="1400" dirty="0">
                <a:solidFill>
                  <a:schemeClr val="bg1"/>
                </a:solidFill>
                <a:ea typeface="Times New Roman"/>
              </a:rPr>
              <a:t> with metal artifact reduction and ultrafast reconstruction times. Only vendor with MAR, fastest reconstruction times in market. </a:t>
            </a:r>
          </a:p>
          <a:p>
            <a:pPr marL="171450" indent="-171450">
              <a:lnSpc>
                <a:spcPts val="1560"/>
              </a:lnSpc>
              <a:buFont typeface="Arial" panose="020B0604020202020204" pitchFamily="34" charset="0"/>
              <a:buChar char="•"/>
            </a:pPr>
            <a:r>
              <a:rPr lang="en-US" sz="1200" kern="1400" dirty="0" err="1">
                <a:solidFill>
                  <a:schemeClr val="bg1"/>
                </a:solidFill>
                <a:ea typeface="Times New Roman"/>
              </a:rPr>
              <a:t>XperGuide</a:t>
            </a:r>
            <a:r>
              <a:rPr lang="en-US" sz="1200" kern="1400" dirty="0">
                <a:solidFill>
                  <a:schemeClr val="bg1"/>
                </a:solidFill>
                <a:ea typeface="Times New Roman"/>
              </a:rPr>
              <a:t>, live </a:t>
            </a:r>
            <a:r>
              <a:rPr lang="en-US" sz="1200" kern="1400" dirty="0" err="1">
                <a:solidFill>
                  <a:schemeClr val="bg1"/>
                </a:solidFill>
                <a:ea typeface="Times New Roman"/>
              </a:rPr>
              <a:t>fluoro</a:t>
            </a:r>
            <a:r>
              <a:rPr lang="en-US" sz="1200" kern="1400" dirty="0">
                <a:solidFill>
                  <a:schemeClr val="bg1"/>
                </a:solidFill>
                <a:ea typeface="Times New Roman"/>
              </a:rPr>
              <a:t> overlay on </a:t>
            </a:r>
            <a:r>
              <a:rPr lang="en-US" sz="1200" kern="1400" dirty="0" err="1">
                <a:solidFill>
                  <a:schemeClr val="bg1"/>
                </a:solidFill>
                <a:ea typeface="Times New Roman"/>
              </a:rPr>
              <a:t>XperCT</a:t>
            </a:r>
            <a:r>
              <a:rPr lang="en-US" sz="1200" kern="1400" dirty="0">
                <a:solidFill>
                  <a:schemeClr val="bg1"/>
                </a:solidFill>
                <a:ea typeface="Times New Roman"/>
              </a:rPr>
              <a:t> image. Only vendor with ablation planning tool (</a:t>
            </a:r>
            <a:r>
              <a:rPr lang="en-US" sz="1200" kern="1400" dirty="0" err="1">
                <a:solidFill>
                  <a:schemeClr val="bg1"/>
                </a:solidFill>
                <a:ea typeface="Times New Roman"/>
              </a:rPr>
              <a:t>XperGuide</a:t>
            </a:r>
            <a:r>
              <a:rPr lang="en-US" sz="1200" kern="1400" dirty="0">
                <a:solidFill>
                  <a:schemeClr val="bg1"/>
                </a:solidFill>
                <a:ea typeface="Times New Roman"/>
              </a:rPr>
              <a:t> Ablation). </a:t>
            </a:r>
          </a:p>
          <a:p>
            <a:pPr marL="171450" indent="-171450">
              <a:lnSpc>
                <a:spcPts val="1560"/>
              </a:lnSpc>
              <a:buFont typeface="Arial" panose="020B0604020202020204" pitchFamily="34" charset="0"/>
              <a:buChar char="•"/>
            </a:pPr>
            <a:r>
              <a:rPr lang="en-US" sz="1200" kern="1400" dirty="0">
                <a:solidFill>
                  <a:schemeClr val="bg1"/>
                </a:solidFill>
                <a:ea typeface="Times New Roman"/>
              </a:rPr>
              <a:t>Ease of use and in-depth training. </a:t>
            </a:r>
          </a:p>
          <a:p>
            <a:pPr marL="171450" indent="-171450">
              <a:lnSpc>
                <a:spcPts val="1560"/>
              </a:lnSpc>
              <a:buFont typeface="Arial" panose="020B0604020202020204" pitchFamily="34" charset="0"/>
              <a:buChar char="•"/>
            </a:pPr>
            <a:endParaRPr lang="en-US" sz="1200" kern="1400" dirty="0">
              <a:solidFill>
                <a:schemeClr val="bg1"/>
              </a:solidFill>
              <a:ea typeface="Times New Roman"/>
            </a:endParaRPr>
          </a:p>
        </p:txBody>
      </p:sp>
      <p:pic>
        <p:nvPicPr>
          <p:cNvPr id="2050" name="Picture 204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7946" y="200464"/>
            <a:ext cx="1396062" cy="256323"/>
          </a:xfrm>
          <a:prstGeom prst="rect">
            <a:avLst/>
          </a:prstGeom>
        </p:spPr>
      </p:pic>
      <p:sp>
        <p:nvSpPr>
          <p:cNvPr id="33" name="Rectangle 32"/>
          <p:cNvSpPr/>
          <p:nvPr/>
        </p:nvSpPr>
        <p:spPr>
          <a:xfrm>
            <a:off x="161545" y="2133600"/>
            <a:ext cx="7466371" cy="7678607"/>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__"/>
          <p:cNvSpPr txBox="1">
            <a:spLocks noChangeArrowheads="1"/>
          </p:cNvSpPr>
          <p:nvPr/>
        </p:nvSpPr>
        <p:spPr bwMode="auto">
          <a:xfrm>
            <a:off x="2971800" y="2569772"/>
            <a:ext cx="1461609" cy="1773628"/>
          </a:xfrm>
          <a:prstGeom prst="rect">
            <a:avLst/>
          </a:prstGeom>
          <a:noFill/>
          <a:ln w="9525" algn="in">
            <a:noFill/>
            <a:miter lim="800000"/>
            <a:headEnd/>
            <a:tailEnd/>
          </a:ln>
          <a:effectLst/>
          <a:extLst>
            <a:ext uri="{909E8E84-426E-40DD-AFC4-6F175D3DCCD1}">
              <a14:hiddenFill xmlns:a14="http://schemas.microsoft.com/office/drawing/2010/main">
                <a:solidFill>
                  <a:srgbClr val="FFFFFE"/>
                </a:solidFill>
              </a14:hiddenFill>
            </a:ext>
            <a:ext uri="{AF507438-7753-43E0-B8FC-AC1667EBCBE1}">
              <a14:hiddenEffects xmlns:a14="http://schemas.microsoft.com/office/drawing/2010/main">
                <a:effectLst>
                  <a:outerShdw dist="35921" dir="2700000" algn="ctr" rotWithShape="0">
                    <a:srgbClr val="DCD6D4"/>
                  </a:outerShdw>
                </a:effectLst>
              </a14:hiddenEffects>
            </a:ext>
          </a:extLst>
        </p:spPr>
        <p:txBody>
          <a:bodyPr rot="0" vert="horz" wrap="square" lIns="40753" tIns="40753" rIns="40753" bIns="40753" anchor="t" anchorCtr="0" upright="1">
            <a:noAutofit/>
          </a:bodyPr>
          <a:lstStyle/>
          <a:p>
            <a:r>
              <a:rPr lang="en-US" sz="1200" b="1" kern="1400" cap="all" dirty="0" smtClean="0">
                <a:solidFill>
                  <a:schemeClr val="accent1">
                    <a:lumMod val="75000"/>
                  </a:schemeClr>
                </a:solidFill>
                <a:ea typeface="Times New Roman"/>
              </a:rPr>
              <a:t>Shortest PATH</a:t>
            </a:r>
          </a:p>
          <a:p>
            <a:endParaRPr lang="en-US" sz="1200" b="1" kern="1400" dirty="0">
              <a:solidFill>
                <a:schemeClr val="tx1">
                  <a:lumMod val="75000"/>
                  <a:lumOff val="25000"/>
                </a:schemeClr>
              </a:solidFill>
              <a:ea typeface="Times New Roman"/>
            </a:endParaRPr>
          </a:p>
          <a:p>
            <a:pPr marL="112713" indent="-112713">
              <a:buSzPts val="1200"/>
              <a:buFont typeface="Times New Roman"/>
              <a:buChar char="•"/>
            </a:pPr>
            <a:r>
              <a:rPr lang="en-US" sz="1050" kern="1400" dirty="0" smtClean="0">
                <a:solidFill>
                  <a:schemeClr val="tx1">
                    <a:lumMod val="75000"/>
                    <a:lumOff val="25000"/>
                  </a:schemeClr>
                </a:solidFill>
                <a:ea typeface="Times New Roman"/>
              </a:rPr>
              <a:t>Flexibility </a:t>
            </a:r>
            <a:r>
              <a:rPr lang="en-US" sz="1050" kern="1400" dirty="0">
                <a:solidFill>
                  <a:schemeClr val="tx1">
                    <a:lumMod val="75000"/>
                    <a:lumOff val="25000"/>
                  </a:schemeClr>
                </a:solidFill>
                <a:ea typeface="Times New Roman"/>
              </a:rPr>
              <a:t>for procedure range and shared labs</a:t>
            </a:r>
          </a:p>
          <a:p>
            <a:pPr marL="112713" indent="-112713">
              <a:buSzPts val="1200"/>
              <a:buFont typeface="Times New Roman"/>
              <a:buChar char="•"/>
            </a:pPr>
            <a:r>
              <a:rPr lang="en-US" sz="1050" kern="1400" dirty="0" smtClean="0">
                <a:solidFill>
                  <a:schemeClr val="tx1">
                    <a:lumMod val="75000"/>
                    <a:lumOff val="25000"/>
                  </a:schemeClr>
                </a:solidFill>
                <a:ea typeface="Times New Roman"/>
              </a:rPr>
              <a:t>Emphasis </a:t>
            </a:r>
            <a:r>
              <a:rPr lang="en-US" sz="1050" kern="1400" dirty="0">
                <a:solidFill>
                  <a:schemeClr val="tx1">
                    <a:lumMod val="75000"/>
                    <a:lumOff val="25000"/>
                  </a:schemeClr>
                </a:solidFill>
                <a:ea typeface="Times New Roman"/>
              </a:rPr>
              <a:t>on workflow efficiency (CX50 integrated </a:t>
            </a:r>
            <a:r>
              <a:rPr lang="en-US" sz="1050" kern="1400" dirty="0" smtClean="0">
                <a:solidFill>
                  <a:schemeClr val="tx1">
                    <a:lumMod val="75000"/>
                    <a:lumOff val="25000"/>
                  </a:schemeClr>
                </a:solidFill>
                <a:ea typeface="Times New Roman"/>
              </a:rPr>
              <a:t>ultrasound)</a:t>
            </a:r>
          </a:p>
          <a:p>
            <a:pPr marL="112713" indent="-112713">
              <a:buSzPts val="1200"/>
              <a:buFont typeface="Times New Roman"/>
              <a:buChar char="•"/>
            </a:pPr>
            <a:r>
              <a:rPr lang="en-US" sz="1050" kern="1400" dirty="0" smtClean="0">
                <a:solidFill>
                  <a:schemeClr val="tx1">
                    <a:lumMod val="75000"/>
                    <a:lumOff val="25000"/>
                  </a:schemeClr>
                </a:solidFill>
                <a:ea typeface="Times New Roman"/>
              </a:rPr>
              <a:t>Acquire soft tissue  images in the </a:t>
            </a:r>
            <a:r>
              <a:rPr lang="en-US" sz="1050" kern="1400" dirty="0" err="1" smtClean="0">
                <a:solidFill>
                  <a:schemeClr val="tx1">
                    <a:lumMod val="75000"/>
                    <a:lumOff val="25000"/>
                  </a:schemeClr>
                </a:solidFill>
                <a:ea typeface="Times New Roman"/>
              </a:rPr>
              <a:t>angio</a:t>
            </a:r>
            <a:r>
              <a:rPr lang="en-US" sz="1050" kern="1400" dirty="0" smtClean="0">
                <a:solidFill>
                  <a:schemeClr val="tx1">
                    <a:lumMod val="75000"/>
                    <a:lumOff val="25000"/>
                  </a:schemeClr>
                </a:solidFill>
                <a:ea typeface="Times New Roman"/>
              </a:rPr>
              <a:t> lab</a:t>
            </a:r>
          </a:p>
        </p:txBody>
      </p:sp>
      <p:sp>
        <p:nvSpPr>
          <p:cNvPr id="42" name="Text Box 25_"/>
          <p:cNvSpPr txBox="1">
            <a:spLocks noChangeArrowheads="1"/>
          </p:cNvSpPr>
          <p:nvPr/>
        </p:nvSpPr>
        <p:spPr bwMode="auto">
          <a:xfrm>
            <a:off x="5209216" y="9288081"/>
            <a:ext cx="1877384" cy="541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101882" tIns="50941" rIns="101882" bIns="50941" anchor="t" anchorCtr="0" upright="1">
            <a:noAutofit/>
          </a:bodyPr>
          <a:lstStyle/>
          <a:p>
            <a:r>
              <a:rPr lang="en-US" sz="1100" kern="1400" dirty="0">
                <a:solidFill>
                  <a:schemeClr val="tx1">
                    <a:lumMod val="75000"/>
                    <a:lumOff val="25000"/>
                  </a:schemeClr>
                </a:solidFill>
                <a:ea typeface="Times New Roman"/>
              </a:rPr>
              <a:t>509-844-5630</a:t>
            </a:r>
          </a:p>
          <a:p>
            <a:r>
              <a:rPr lang="en-US" sz="1100" kern="1400" dirty="0" smtClean="0">
                <a:solidFill>
                  <a:schemeClr val="tx1">
                    <a:lumMod val="75000"/>
                    <a:lumOff val="25000"/>
                  </a:schemeClr>
                </a:solidFill>
                <a:ea typeface="Times New Roman"/>
                <a:hlinkClick r:id="rId3"/>
              </a:rPr>
              <a:t>sherry.fobes@philips.com</a:t>
            </a:r>
            <a:endParaRPr lang="en-US" sz="1100" kern="1400" dirty="0" smtClean="0">
              <a:solidFill>
                <a:schemeClr val="tx1">
                  <a:lumMod val="75000"/>
                  <a:lumOff val="25000"/>
                </a:schemeClr>
              </a:solidFill>
              <a:ea typeface="Times New Roman"/>
            </a:endParaRPr>
          </a:p>
        </p:txBody>
      </p:sp>
      <p:pic>
        <p:nvPicPr>
          <p:cNvPr id="35" name="Picture 34"/>
          <p:cNvPicPr/>
          <p:nvPr/>
        </p:nvPicPr>
        <p:blipFill rotWithShape="1">
          <a:blip r:embed="rId4" cstate="print">
            <a:extLst>
              <a:ext uri="{28A0092B-C50C-407E-A947-70E740481C1C}">
                <a14:useLocalDpi xmlns:a14="http://schemas.microsoft.com/office/drawing/2010/main" val="0"/>
              </a:ext>
            </a:extLst>
          </a:blip>
          <a:srcRect t="2315" b="2953"/>
          <a:stretch/>
        </p:blipFill>
        <p:spPr bwMode="auto">
          <a:xfrm>
            <a:off x="4953000" y="251460"/>
            <a:ext cx="2639120" cy="1701427"/>
          </a:xfrm>
          <a:prstGeom prst="rect">
            <a:avLst/>
          </a:prstGeom>
          <a:noFill/>
          <a:ln>
            <a:noFill/>
          </a:ln>
          <a:effectLst/>
          <a:extLst>
            <a:ext uri="{53640926-AAD7-44D8-BBD7-CCE9431645EC}">
              <a14:shadowObscured xmlns:a14="http://schemas.microsoft.com/office/drawing/2010/main"/>
            </a:ext>
          </a:extLst>
        </p:spPr>
      </p:pic>
      <p:sp>
        <p:nvSpPr>
          <p:cNvPr id="36" name="Text Box 15"/>
          <p:cNvSpPr txBox="1">
            <a:spLocks noChangeArrowheads="1"/>
          </p:cNvSpPr>
          <p:nvPr/>
        </p:nvSpPr>
        <p:spPr bwMode="auto">
          <a:xfrm>
            <a:off x="228600" y="3782378"/>
            <a:ext cx="1080135" cy="1246823"/>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14:hiddenEffects>
            </a:ext>
          </a:extLst>
        </p:spPr>
        <p:txBody>
          <a:bodyPr rot="0" vert="horz" wrap="square" lIns="40753" tIns="40753" rIns="40753" bIns="40753" anchor="t" anchorCtr="0" upright="1">
            <a:noAutofit/>
          </a:bodyPr>
          <a:lstStyle/>
          <a:p>
            <a:pPr>
              <a:lnSpc>
                <a:spcPts val="1560"/>
              </a:lnSpc>
            </a:pPr>
            <a:r>
              <a:rPr lang="en-US" sz="1200" kern="1400" dirty="0">
                <a:solidFill>
                  <a:schemeClr val="bg1"/>
                </a:solidFill>
                <a:ea typeface="Times New Roman"/>
              </a:rPr>
              <a:t>Angioplasty </a:t>
            </a:r>
          </a:p>
          <a:p>
            <a:pPr>
              <a:lnSpc>
                <a:spcPts val="1560"/>
              </a:lnSpc>
            </a:pPr>
            <a:r>
              <a:rPr lang="en-US" sz="1200" kern="1400" dirty="0">
                <a:solidFill>
                  <a:schemeClr val="bg1"/>
                </a:solidFill>
                <a:ea typeface="Times New Roman"/>
              </a:rPr>
              <a:t>Stenting </a:t>
            </a:r>
          </a:p>
          <a:p>
            <a:pPr>
              <a:lnSpc>
                <a:spcPts val="1560"/>
              </a:lnSpc>
            </a:pPr>
            <a:r>
              <a:rPr lang="en-US" sz="1200" kern="1400" dirty="0">
                <a:solidFill>
                  <a:schemeClr val="bg1"/>
                </a:solidFill>
                <a:ea typeface="Times New Roman"/>
              </a:rPr>
              <a:t>TACE</a:t>
            </a:r>
          </a:p>
          <a:p>
            <a:pPr>
              <a:lnSpc>
                <a:spcPts val="1560"/>
              </a:lnSpc>
            </a:pPr>
            <a:r>
              <a:rPr lang="en-US" sz="1200" kern="1400" dirty="0">
                <a:solidFill>
                  <a:schemeClr val="bg1"/>
                </a:solidFill>
                <a:ea typeface="Times New Roman"/>
              </a:rPr>
              <a:t>TEVAR</a:t>
            </a:r>
          </a:p>
          <a:p>
            <a:pPr>
              <a:lnSpc>
                <a:spcPts val="1560"/>
              </a:lnSpc>
            </a:pPr>
            <a:r>
              <a:rPr lang="en-US" sz="1200" kern="1400" dirty="0">
                <a:solidFill>
                  <a:schemeClr val="bg1"/>
                </a:solidFill>
                <a:ea typeface="Times New Roman"/>
              </a:rPr>
              <a:t>TIPS </a:t>
            </a:r>
          </a:p>
          <a:p>
            <a:pPr>
              <a:lnSpc>
                <a:spcPts val="1560"/>
              </a:lnSpc>
            </a:pPr>
            <a:r>
              <a:rPr lang="en-US" sz="1200" kern="1400" dirty="0">
                <a:solidFill>
                  <a:schemeClr val="bg1"/>
                </a:solidFill>
                <a:ea typeface="Times New Roman"/>
              </a:rPr>
              <a:t>Thrombolysis</a:t>
            </a:r>
          </a:p>
        </p:txBody>
      </p:sp>
      <p:sp>
        <p:nvSpPr>
          <p:cNvPr id="40" name="Text Box 15_"/>
          <p:cNvSpPr txBox="1">
            <a:spLocks noChangeArrowheads="1"/>
          </p:cNvSpPr>
          <p:nvPr/>
        </p:nvSpPr>
        <p:spPr bwMode="auto">
          <a:xfrm>
            <a:off x="1352407" y="3810000"/>
            <a:ext cx="1695593" cy="1246823"/>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14:hiddenEffects>
            </a:ext>
          </a:extLst>
        </p:spPr>
        <p:txBody>
          <a:bodyPr rot="0" vert="horz" wrap="square" lIns="40753" tIns="40753" rIns="40753" bIns="40753" anchor="t" anchorCtr="0" upright="1">
            <a:noAutofit/>
          </a:bodyPr>
          <a:lstStyle/>
          <a:p>
            <a:pPr>
              <a:lnSpc>
                <a:spcPts val="1560"/>
              </a:lnSpc>
            </a:pPr>
            <a:r>
              <a:rPr lang="en-US" sz="1200" kern="1400" dirty="0">
                <a:solidFill>
                  <a:schemeClr val="bg1"/>
                </a:solidFill>
                <a:ea typeface="Times New Roman"/>
              </a:rPr>
              <a:t>AVM Embolization </a:t>
            </a:r>
          </a:p>
          <a:p>
            <a:pPr>
              <a:lnSpc>
                <a:spcPts val="1560"/>
              </a:lnSpc>
            </a:pPr>
            <a:r>
              <a:rPr lang="en-US" sz="1200" kern="1400" dirty="0">
                <a:solidFill>
                  <a:schemeClr val="bg1"/>
                </a:solidFill>
                <a:ea typeface="Times New Roman"/>
              </a:rPr>
              <a:t>Tumor Biopsy/Ablation</a:t>
            </a:r>
          </a:p>
          <a:p>
            <a:pPr>
              <a:lnSpc>
                <a:spcPts val="1560"/>
              </a:lnSpc>
            </a:pPr>
            <a:r>
              <a:rPr lang="en-US" sz="1200" kern="1400" dirty="0">
                <a:solidFill>
                  <a:schemeClr val="bg1"/>
                </a:solidFill>
                <a:ea typeface="Times New Roman"/>
              </a:rPr>
              <a:t>Aneurysm Repair</a:t>
            </a:r>
          </a:p>
          <a:p>
            <a:pPr>
              <a:lnSpc>
                <a:spcPts val="1560"/>
              </a:lnSpc>
            </a:pPr>
            <a:r>
              <a:rPr lang="en-US" sz="1200" kern="1400" dirty="0" smtClean="0">
                <a:solidFill>
                  <a:schemeClr val="bg1"/>
                </a:solidFill>
                <a:ea typeface="Times New Roman"/>
              </a:rPr>
              <a:t>RF/Cryo/MW Ablation </a:t>
            </a:r>
            <a:endParaRPr lang="en-US" sz="1200" kern="1400" dirty="0">
              <a:solidFill>
                <a:schemeClr val="bg1"/>
              </a:solidFill>
              <a:ea typeface="Times New Roman"/>
            </a:endParaRPr>
          </a:p>
          <a:p>
            <a:pPr>
              <a:lnSpc>
                <a:spcPts val="1560"/>
              </a:lnSpc>
            </a:pPr>
            <a:r>
              <a:rPr lang="en-US" sz="1200" kern="1400" dirty="0">
                <a:solidFill>
                  <a:schemeClr val="bg1"/>
                </a:solidFill>
                <a:ea typeface="Times New Roman"/>
              </a:rPr>
              <a:t>Line Insertions </a:t>
            </a:r>
          </a:p>
          <a:p>
            <a:pPr>
              <a:lnSpc>
                <a:spcPts val="1560"/>
              </a:lnSpc>
            </a:pPr>
            <a:r>
              <a:rPr lang="en-US" sz="1200" kern="1400" dirty="0">
                <a:solidFill>
                  <a:schemeClr val="bg1"/>
                </a:solidFill>
                <a:ea typeface="Times New Roman"/>
              </a:rPr>
              <a:t>Drain Insertions</a:t>
            </a:r>
          </a:p>
        </p:txBody>
      </p:sp>
      <p:sp>
        <p:nvSpPr>
          <p:cNvPr id="41" name="Text Box 15__"/>
          <p:cNvSpPr txBox="1">
            <a:spLocks noChangeArrowheads="1"/>
          </p:cNvSpPr>
          <p:nvPr/>
        </p:nvSpPr>
        <p:spPr bwMode="auto">
          <a:xfrm>
            <a:off x="3141354" y="5997892"/>
            <a:ext cx="4371975" cy="1545908"/>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14:hiddenEffects>
            </a:ext>
          </a:extLst>
        </p:spPr>
        <p:txBody>
          <a:bodyPr rot="0" vert="horz" wrap="square" lIns="40753" tIns="40753" rIns="40753" bIns="40753" anchor="t" anchorCtr="0" upright="1">
            <a:noAutofit/>
          </a:bodyPr>
          <a:lstStyle/>
          <a:p>
            <a:pPr>
              <a:lnSpc>
                <a:spcPts val="1560"/>
              </a:lnSpc>
            </a:pPr>
            <a:r>
              <a:rPr lang="en-US" sz="1200" kern="1400" dirty="0">
                <a:solidFill>
                  <a:schemeClr val="tx1">
                    <a:lumMod val="75000"/>
                    <a:lumOff val="25000"/>
                  </a:schemeClr>
                </a:solidFill>
                <a:ea typeface="Times New Roman"/>
              </a:rPr>
              <a:t>IR’s are concerned with image quality and dose. They look for advanced tools to support the entire treatment process from diagnosis and planning to navigation, and follow-up. Since they perform a wide range of procedures flexibility, workflow and ease of use are important. Flexibility is also important for IR’s who share their labs with cardiac or neuro physicians. </a:t>
            </a:r>
          </a:p>
          <a:p>
            <a:pPr>
              <a:lnSpc>
                <a:spcPts val="1560"/>
              </a:lnSpc>
            </a:pPr>
            <a:r>
              <a:rPr lang="en-US" sz="1200" kern="1400" dirty="0">
                <a:solidFill>
                  <a:srgbClr val="212120"/>
                </a:solidFill>
                <a:ea typeface="Times New Roman"/>
              </a:rPr>
              <a:t> </a:t>
            </a:r>
          </a:p>
          <a:p>
            <a:pPr>
              <a:lnSpc>
                <a:spcPts val="1560"/>
              </a:lnSpc>
            </a:pPr>
            <a:r>
              <a:rPr lang="en-US" sz="1200" kern="1400" dirty="0">
                <a:solidFill>
                  <a:srgbClr val="212120"/>
                </a:solidFill>
                <a:ea typeface="Times New Roman"/>
              </a:rPr>
              <a:t> </a:t>
            </a:r>
          </a:p>
        </p:txBody>
      </p:sp>
      <p:sp>
        <p:nvSpPr>
          <p:cNvPr id="43" name="Text Box 15___"/>
          <p:cNvSpPr txBox="1">
            <a:spLocks noChangeArrowheads="1"/>
          </p:cNvSpPr>
          <p:nvPr/>
        </p:nvSpPr>
        <p:spPr bwMode="auto">
          <a:xfrm>
            <a:off x="3120468" y="7196586"/>
            <a:ext cx="4303330" cy="2404614"/>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14:hiddenEffects>
            </a:ext>
          </a:extLst>
        </p:spPr>
        <p:txBody>
          <a:bodyPr rot="0" vert="horz" wrap="square" lIns="40753" tIns="40753" rIns="40753" bIns="40753" anchor="t" anchorCtr="0" upright="1">
            <a:noAutofit/>
          </a:bodyPr>
          <a:lstStyle/>
          <a:p>
            <a:pPr>
              <a:lnSpc>
                <a:spcPts val="1560"/>
              </a:lnSpc>
            </a:pPr>
            <a:endParaRPr lang="en-US" sz="1200" kern="1400" dirty="0">
              <a:solidFill>
                <a:schemeClr val="tx1">
                  <a:lumMod val="75000"/>
                  <a:lumOff val="25000"/>
                </a:schemeClr>
              </a:solidFill>
              <a:ea typeface="Times New Roman"/>
            </a:endParaRPr>
          </a:p>
          <a:p>
            <a:pPr>
              <a:lnSpc>
                <a:spcPts val="1560"/>
              </a:lnSpc>
            </a:pPr>
            <a:r>
              <a:rPr lang="en-US" sz="1200" kern="1400" dirty="0">
                <a:solidFill>
                  <a:schemeClr val="tx1">
                    <a:lumMod val="75000"/>
                    <a:lumOff val="25000"/>
                  </a:schemeClr>
                </a:solidFill>
                <a:ea typeface="Times New Roman"/>
              </a:rPr>
              <a:t>IR’s are typically not looking for fully-loaded systems, but want a balance of value and functionality from their interventional lab.</a:t>
            </a:r>
          </a:p>
        </p:txBody>
      </p:sp>
      <p:pic>
        <p:nvPicPr>
          <p:cNvPr id="44" name="Picture 43" descr="snapshot5"/>
          <p:cNvPicPr/>
          <p:nvPr/>
        </p:nvPicPr>
        <p:blipFill>
          <a:blip r:embed="rId5" cstate="print"/>
          <a:srcRect/>
          <a:stretch>
            <a:fillRect/>
          </a:stretch>
        </p:blipFill>
        <p:spPr bwMode="auto">
          <a:xfrm>
            <a:off x="3200400" y="7946708"/>
            <a:ext cx="1087644" cy="1087644"/>
          </a:xfrm>
          <a:prstGeom prst="rect">
            <a:avLst/>
          </a:prstGeom>
          <a:noFill/>
        </p:spPr>
      </p:pic>
      <p:pic>
        <p:nvPicPr>
          <p:cNvPr id="45" name="Picture 44" descr="Abdomen XperCT snapshot 3"/>
          <p:cNvPicPr/>
          <p:nvPr/>
        </p:nvPicPr>
        <p:blipFill>
          <a:blip r:embed="rId6" cstate="print"/>
          <a:srcRect/>
          <a:stretch>
            <a:fillRect/>
          </a:stretch>
        </p:blipFill>
        <p:spPr bwMode="auto">
          <a:xfrm>
            <a:off x="4572000" y="8050212"/>
            <a:ext cx="1143000" cy="984140"/>
          </a:xfrm>
          <a:prstGeom prst="rect">
            <a:avLst/>
          </a:prstGeom>
          <a:noFill/>
          <a:ln w="9525">
            <a:noFill/>
            <a:miter lim="800000"/>
            <a:headEnd/>
            <a:tailEnd/>
          </a:ln>
        </p:spPr>
      </p:pic>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65816" y="7946708"/>
            <a:ext cx="1196984" cy="1087644"/>
          </a:xfrm>
          <a:prstGeom prst="rect">
            <a:avLst/>
          </a:prstGeom>
        </p:spPr>
      </p:pic>
      <p:sp>
        <p:nvSpPr>
          <p:cNvPr id="46" name="Rectangle 45"/>
          <p:cNvSpPr/>
          <p:nvPr/>
        </p:nvSpPr>
        <p:spPr>
          <a:xfrm>
            <a:off x="3124200" y="4572000"/>
            <a:ext cx="4299598" cy="99745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 Box 12"/>
          <p:cNvSpPr txBox="1">
            <a:spLocks noChangeArrowheads="1"/>
          </p:cNvSpPr>
          <p:nvPr/>
        </p:nvSpPr>
        <p:spPr bwMode="auto">
          <a:xfrm>
            <a:off x="3173202" y="4613528"/>
            <a:ext cx="4218198" cy="914402"/>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14:hiddenEffects>
            </a:ext>
          </a:extLst>
        </p:spPr>
        <p:txBody>
          <a:bodyPr rot="0" vert="horz" wrap="square" lIns="40753" tIns="40753" rIns="40753" bIns="40753" anchor="t" anchorCtr="0" upright="1">
            <a:noAutofit/>
          </a:bodyPr>
          <a:lstStyle/>
          <a:p>
            <a:pPr>
              <a:lnSpc>
                <a:spcPts val="1560"/>
              </a:lnSpc>
            </a:pPr>
            <a:r>
              <a:rPr lang="en-US" sz="1400" i="1" kern="1400" dirty="0">
                <a:solidFill>
                  <a:schemeClr val="tx2">
                    <a:lumMod val="60000"/>
                    <a:lumOff val="40000"/>
                  </a:schemeClr>
                </a:solidFill>
                <a:ea typeface="Times New Roman"/>
              </a:rPr>
              <a:t>“The ability to match an MR with XperCT and XperGuide is a great way to limit radiation dose and to be sure that we are accurately treating these patients</a:t>
            </a:r>
            <a:r>
              <a:rPr lang="en-US" sz="1400" i="1" kern="1400" dirty="0" smtClean="0">
                <a:solidFill>
                  <a:schemeClr val="tx2">
                    <a:lumMod val="60000"/>
                    <a:lumOff val="40000"/>
                  </a:schemeClr>
                </a:solidFill>
                <a:ea typeface="Times New Roman"/>
              </a:rPr>
              <a:t>.”</a:t>
            </a:r>
            <a:endParaRPr lang="en-US" sz="1400" i="1" kern="1400" dirty="0">
              <a:solidFill>
                <a:schemeClr val="tx2">
                  <a:lumMod val="60000"/>
                  <a:lumOff val="40000"/>
                </a:schemeClr>
              </a:solidFill>
              <a:ea typeface="Times New Roman"/>
            </a:endParaRPr>
          </a:p>
          <a:p>
            <a:pPr>
              <a:lnSpc>
                <a:spcPts val="1560"/>
              </a:lnSpc>
            </a:pPr>
            <a:r>
              <a:rPr lang="en-US" sz="1200" i="1" kern="1400" dirty="0">
                <a:solidFill>
                  <a:schemeClr val="tx2">
                    <a:lumMod val="60000"/>
                    <a:lumOff val="40000"/>
                  </a:schemeClr>
                </a:solidFill>
                <a:ea typeface="Times New Roman"/>
              </a:rPr>
              <a:t>- Dr. Tong, Children’s Hospital of Atlanta</a:t>
            </a:r>
          </a:p>
        </p:txBody>
      </p:sp>
    </p:spTree>
    <p:extLst>
      <p:ext uri="{BB962C8B-B14F-4D97-AF65-F5344CB8AC3E}">
        <p14:creationId xmlns:p14="http://schemas.microsoft.com/office/powerpoint/2010/main" val="36239718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custDataLst>
              <p:tags r:id="rId1"/>
            </p:custDataLst>
            <p:extLst>
              <p:ext uri="{D42A27DB-BD31-4B8C-83A1-F6EECF244321}">
                <p14:modId xmlns:p14="http://schemas.microsoft.com/office/powerpoint/2010/main" val="924180429"/>
              </p:ext>
            </p:extLst>
          </p:nvPr>
        </p:nvGraphicFramePr>
        <p:xfrm>
          <a:off x="172720" y="875249"/>
          <a:ext cx="7426960" cy="9030751"/>
        </p:xfrm>
        <a:graphic>
          <a:graphicData uri="http://schemas.openxmlformats.org/drawingml/2006/table">
            <a:tbl>
              <a:tblPr firstRow="1" bandRow="1">
                <a:tableStyleId>{5C22544A-7EE6-4342-B048-85BDC9FD1C3A}</a:tableStyleId>
              </a:tblPr>
              <a:tblGrid>
                <a:gridCol w="2159000"/>
                <a:gridCol w="5267960"/>
              </a:tblGrid>
              <a:tr h="374720">
                <a:tc>
                  <a:txBody>
                    <a:bodyPr/>
                    <a:lstStyle/>
                    <a:p>
                      <a:r>
                        <a:rPr lang="en-US" sz="1800" b="1" dirty="0" smtClean="0">
                          <a:solidFill>
                            <a:schemeClr val="tx2">
                              <a:lumMod val="75000"/>
                            </a:schemeClr>
                          </a:solidFill>
                        </a:rPr>
                        <a:t>PHILIPS TOOL</a:t>
                      </a:r>
                      <a:endParaRPr lang="en-US" sz="1800" b="1" dirty="0">
                        <a:solidFill>
                          <a:schemeClr val="tx2">
                            <a:lumMod val="75000"/>
                          </a:schemeClr>
                        </a:solidFill>
                      </a:endParaRPr>
                    </a:p>
                  </a:txBody>
                  <a:tcPr marL="103632" marR="103632" marT="50292" marB="50292"/>
                </a:tc>
                <a:tc>
                  <a:txBody>
                    <a:bodyPr/>
                    <a:lstStyle/>
                    <a:p>
                      <a:r>
                        <a:rPr lang="en-US" sz="1800" b="1" dirty="0" smtClean="0">
                          <a:solidFill>
                            <a:schemeClr val="tx2">
                              <a:lumMod val="75000"/>
                            </a:schemeClr>
                          </a:solidFill>
                        </a:rPr>
                        <a:t>COMMON PROCEDURES</a:t>
                      </a:r>
                      <a:endParaRPr lang="en-US" sz="1800" b="1" dirty="0">
                        <a:solidFill>
                          <a:schemeClr val="tx2">
                            <a:lumMod val="75000"/>
                          </a:schemeClr>
                        </a:solidFill>
                      </a:endParaRPr>
                    </a:p>
                  </a:txBody>
                  <a:tcPr marL="103632" marR="103632" marT="50292" marB="50292"/>
                </a:tc>
              </a:tr>
              <a:tr h="1655224">
                <a:tc>
                  <a:txBody>
                    <a:bodyPr/>
                    <a:lstStyle/>
                    <a:p>
                      <a:pPr algn="l"/>
                      <a:r>
                        <a:rPr lang="en-US" sz="1500" b="1" dirty="0" smtClean="0"/>
                        <a:t>3DRA</a:t>
                      </a:r>
                    </a:p>
                    <a:p>
                      <a:pPr algn="l"/>
                      <a:endParaRPr lang="en-US" sz="1500" b="1" dirty="0" smtClean="0"/>
                    </a:p>
                    <a:p>
                      <a:pPr algn="l"/>
                      <a:endParaRPr lang="en-US" sz="1500" b="1" dirty="0" smtClean="0"/>
                    </a:p>
                    <a:p>
                      <a:pPr algn="l"/>
                      <a:endParaRPr lang="en-US" sz="1500" b="1" dirty="0" smtClean="0"/>
                    </a:p>
                    <a:p>
                      <a:pPr algn="l"/>
                      <a:endParaRPr lang="en-US" sz="1500" b="1" dirty="0"/>
                    </a:p>
                  </a:txBody>
                  <a:tcPr marL="103632" marR="103632" marT="50292" marB="50292"/>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i="1" kern="1200" baseline="0" dirty="0" smtClean="0">
                          <a:solidFill>
                            <a:schemeClr val="dk1"/>
                          </a:solidFill>
                          <a:effectLst/>
                          <a:latin typeface="+mn-lt"/>
                          <a:ea typeface="+mn-ea"/>
                          <a:cs typeface="+mn-cs"/>
                        </a:rPr>
                        <a:t>Hig</a:t>
                      </a:r>
                      <a:r>
                        <a:rPr lang="en-US" sz="1100" i="1" kern="1200" dirty="0" smtClean="0">
                          <a:solidFill>
                            <a:schemeClr val="dk1"/>
                          </a:solidFill>
                          <a:effectLst/>
                          <a:latin typeface="+mn-lt"/>
                          <a:ea typeface="+mn-ea"/>
                          <a:cs typeface="+mn-cs"/>
                        </a:rPr>
                        <a:t>h speed, high-resolution 3D volumetric view of vessel anatomy throughout body.</a:t>
                      </a:r>
                      <a:r>
                        <a:rPr lang="en-US" sz="1100" i="1" kern="1200" baseline="0" dirty="0" smtClean="0">
                          <a:solidFill>
                            <a:schemeClr val="dk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300" i="0" kern="1200" baseline="0" dirty="0" smtClean="0">
                        <a:solidFill>
                          <a:schemeClr val="dk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300" i="0" kern="1200" baseline="0" dirty="0" smtClean="0">
                          <a:solidFill>
                            <a:schemeClr val="dk1"/>
                          </a:solidFill>
                          <a:effectLst/>
                          <a:latin typeface="+mn-lt"/>
                          <a:ea typeface="+mn-ea"/>
                          <a:cs typeface="+mn-cs"/>
                        </a:rPr>
                        <a:t>T</a:t>
                      </a:r>
                      <a:r>
                        <a:rPr lang="en-US" sz="1300" dirty="0" smtClean="0"/>
                        <a:t>reatment planning and better understanding</a:t>
                      </a:r>
                      <a:r>
                        <a:rPr lang="en-US" sz="1300" baseline="0" dirty="0" smtClean="0"/>
                        <a:t> of </a:t>
                      </a:r>
                      <a:r>
                        <a:rPr lang="en-US" sz="1300" dirty="0" smtClean="0"/>
                        <a:t>location, size,</a:t>
                      </a:r>
                      <a:r>
                        <a:rPr lang="en-US" sz="1300" baseline="0" dirty="0" smtClean="0"/>
                        <a:t> and surrounding anatomy. Determine optimal viewing angle. </a:t>
                      </a:r>
                      <a:endParaRPr lang="en-US" sz="1300" dirty="0" smtClean="0"/>
                    </a:p>
                    <a:p>
                      <a:pPr marL="233363" marR="0" lvl="0" indent="-1206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dirty="0" smtClean="0"/>
                        <a:t>AVM</a:t>
                      </a:r>
                      <a:r>
                        <a:rPr lang="en-US" sz="1300" baseline="0" dirty="0" smtClean="0"/>
                        <a:t>: </a:t>
                      </a:r>
                      <a:r>
                        <a:rPr lang="en-US" sz="900" i="0" baseline="0" dirty="0" smtClean="0"/>
                        <a:t>T</a:t>
                      </a:r>
                      <a:r>
                        <a:rPr lang="en-US" sz="900" i="0" dirty="0" smtClean="0"/>
                        <a:t>angle of arteries and veins that interferes with normal blood flow</a:t>
                      </a:r>
                      <a:endParaRPr lang="en-US" sz="900" dirty="0" smtClean="0"/>
                    </a:p>
                    <a:p>
                      <a:pPr marL="233363" marR="0" lvl="0" indent="-1206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baseline="0" dirty="0" smtClean="0"/>
                        <a:t>EVAR: </a:t>
                      </a:r>
                      <a:r>
                        <a:rPr lang="en-US" sz="900" baseline="0" dirty="0" smtClean="0"/>
                        <a:t>Endovascular Aneurysm Repair- Treatment of abdominal aortic aneurysms through stenting </a:t>
                      </a:r>
                      <a:endParaRPr lang="en-US" sz="900" dirty="0" smtClean="0"/>
                    </a:p>
                    <a:p>
                      <a:pPr marL="233363" marR="0" lvl="0" indent="-1206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i="0" baseline="0" dirty="0" smtClean="0"/>
                        <a:t>UFE: </a:t>
                      </a:r>
                      <a:r>
                        <a:rPr lang="en-US" sz="900" baseline="0" dirty="0" smtClean="0"/>
                        <a:t>Uterine Fibroid Embolization-  Cutting off blood flow to non-cancerous growths.</a:t>
                      </a:r>
                    </a:p>
                    <a:p>
                      <a:pPr marL="233363" marR="0" lvl="0" indent="-1206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baseline="0" dirty="0" smtClean="0"/>
                        <a:t>Aneurysm Repair</a:t>
                      </a:r>
                      <a:endParaRPr lang="en-US" sz="900" dirty="0" smtClean="0"/>
                    </a:p>
                  </a:txBody>
                  <a:tcPr marL="103632" marR="103632" marT="50292" marB="50292"/>
                </a:tc>
              </a:tr>
              <a:tr h="1756739">
                <a:tc>
                  <a:txBody>
                    <a:bodyPr/>
                    <a:lstStyle/>
                    <a:p>
                      <a:pPr algn="l"/>
                      <a:r>
                        <a:rPr lang="en-US" sz="1500" b="1" dirty="0" smtClean="0"/>
                        <a:t>3D or MR/CT Roadmap</a:t>
                      </a:r>
                    </a:p>
                    <a:p>
                      <a:pPr algn="l"/>
                      <a:endParaRPr lang="en-US" sz="1500" b="1" dirty="0" smtClean="0"/>
                    </a:p>
                    <a:p>
                      <a:pPr algn="l"/>
                      <a:endParaRPr lang="en-US" sz="1500" b="1" dirty="0" smtClean="0"/>
                    </a:p>
                    <a:p>
                      <a:pPr algn="l"/>
                      <a:endParaRPr lang="en-US" sz="1500" b="1" dirty="0" smtClean="0"/>
                    </a:p>
                    <a:p>
                      <a:pPr algn="l"/>
                      <a:endParaRPr lang="en-US" sz="1500" b="1" dirty="0" smtClean="0"/>
                    </a:p>
                  </a:txBody>
                  <a:tcPr marL="103632" marR="103632" marT="50292" marB="50292"/>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i="1" kern="1200" dirty="0" smtClean="0">
                          <a:solidFill>
                            <a:schemeClr val="dk1"/>
                          </a:solidFill>
                          <a:effectLst/>
                          <a:latin typeface="+mn-lt"/>
                          <a:ea typeface="+mn-ea"/>
                          <a:cs typeface="+mn-cs"/>
                        </a:rPr>
                        <a:t>Overlays live 2D </a:t>
                      </a:r>
                      <a:r>
                        <a:rPr lang="en-US" sz="1100" i="1" kern="1200" dirty="0" err="1" smtClean="0">
                          <a:solidFill>
                            <a:schemeClr val="dk1"/>
                          </a:solidFill>
                          <a:effectLst/>
                          <a:latin typeface="+mn-lt"/>
                          <a:ea typeface="+mn-ea"/>
                          <a:cs typeface="+mn-cs"/>
                        </a:rPr>
                        <a:t>fluoro</a:t>
                      </a:r>
                      <a:r>
                        <a:rPr lang="en-US" sz="1100" i="1" kern="1200" dirty="0" smtClean="0">
                          <a:solidFill>
                            <a:schemeClr val="dk1"/>
                          </a:solidFill>
                          <a:effectLst/>
                          <a:latin typeface="+mn-lt"/>
                          <a:ea typeface="+mn-ea"/>
                          <a:cs typeface="+mn-cs"/>
                        </a:rPr>
                        <a:t> with 3D vessel tree reconstruction from 3D-RA or previously acquired CT/MR for live</a:t>
                      </a:r>
                      <a:r>
                        <a:rPr lang="en-US" sz="1100" i="1" kern="1200" baseline="0" dirty="0" smtClean="0">
                          <a:solidFill>
                            <a:schemeClr val="dk1"/>
                          </a:solidFill>
                          <a:effectLst/>
                          <a:latin typeface="+mn-lt"/>
                          <a:ea typeface="+mn-ea"/>
                          <a:cs typeface="+mn-cs"/>
                        </a:rPr>
                        <a:t> navigation</a:t>
                      </a:r>
                    </a:p>
                    <a:p>
                      <a:pPr marL="0" indent="0">
                        <a:buFont typeface="Arial" panose="020B0604020202020204" pitchFamily="34" charset="0"/>
                        <a:buNone/>
                      </a:pPr>
                      <a:endParaRPr lang="en-US" sz="1300" dirty="0" smtClean="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300" dirty="0" smtClean="0"/>
                        <a:t>Navigation support and visualization during treatment delivery.</a:t>
                      </a:r>
                      <a:r>
                        <a:rPr lang="en-US" sz="1300" baseline="0" dirty="0" smtClean="0"/>
                        <a:t> </a:t>
                      </a:r>
                      <a:endParaRPr lang="en-US" sz="1300" dirty="0" smtClean="0"/>
                    </a:p>
                    <a:p>
                      <a:pPr marL="233363" marR="0" indent="-1206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dirty="0" smtClean="0"/>
                        <a:t>TACE:</a:t>
                      </a:r>
                      <a:r>
                        <a:rPr lang="en-US" sz="1300" baseline="0" dirty="0" smtClean="0"/>
                        <a:t> </a:t>
                      </a:r>
                      <a:r>
                        <a:rPr lang="en-US" sz="900" dirty="0" smtClean="0"/>
                        <a:t>Cut off blood supply to tumor with beads coated with chemotherapeutic agents </a:t>
                      </a:r>
                    </a:p>
                    <a:p>
                      <a:pPr marL="233363" marR="0" indent="-1206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i="0" baseline="0" dirty="0" smtClean="0"/>
                        <a:t>Aneurysm Treatment: </a:t>
                      </a:r>
                      <a:r>
                        <a:rPr lang="en-US" sz="900" i="0" baseline="0" dirty="0" smtClean="0"/>
                        <a:t>Coiling and/or stenting</a:t>
                      </a:r>
                    </a:p>
                    <a:p>
                      <a:pPr marL="233363" marR="0" indent="-1206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baseline="0" dirty="0" smtClean="0"/>
                        <a:t>Angioplasty/stenting</a:t>
                      </a:r>
                    </a:p>
                    <a:p>
                      <a:pPr marL="233363" marR="0" indent="-1206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baseline="0" dirty="0" smtClean="0"/>
                        <a:t>UFE</a:t>
                      </a:r>
                    </a:p>
                    <a:p>
                      <a:pPr marL="233363" marR="0" indent="-1206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baseline="0" dirty="0" smtClean="0"/>
                        <a:t>AVM</a:t>
                      </a:r>
                    </a:p>
                  </a:txBody>
                  <a:tcPr marL="103632" marR="103632" marT="50292" marB="50292"/>
                </a:tc>
              </a:tr>
              <a:tr h="1655224">
                <a:tc>
                  <a:txBody>
                    <a:bodyPr/>
                    <a:lstStyle/>
                    <a:p>
                      <a:pPr algn="l"/>
                      <a:r>
                        <a:rPr lang="en-US" sz="1500" b="1" dirty="0" err="1" smtClean="0"/>
                        <a:t>XperCT</a:t>
                      </a:r>
                      <a:endParaRPr lang="en-US" sz="1500" b="1" dirty="0" smtClean="0"/>
                    </a:p>
                    <a:p>
                      <a:pPr algn="l"/>
                      <a:endParaRPr lang="en-US" sz="1500" b="1" dirty="0" smtClean="0"/>
                    </a:p>
                    <a:p>
                      <a:pPr algn="l"/>
                      <a:endParaRPr lang="en-US" sz="1500" b="1" dirty="0" smtClean="0"/>
                    </a:p>
                    <a:p>
                      <a:pPr algn="l"/>
                      <a:endParaRPr lang="en-US" sz="1500" b="1" dirty="0"/>
                    </a:p>
                  </a:txBody>
                  <a:tcPr marL="103632" marR="103632" marT="50292" marB="50292"/>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i="1" kern="1200" dirty="0" smtClean="0">
                          <a:solidFill>
                            <a:schemeClr val="dk1"/>
                          </a:solidFill>
                          <a:effectLst/>
                          <a:latin typeface="+mn-lt"/>
                          <a:ea typeface="+mn-ea"/>
                          <a:cs typeface="+mn-cs"/>
                        </a:rPr>
                        <a:t>Soft tissue,</a:t>
                      </a:r>
                      <a:r>
                        <a:rPr lang="en-US" sz="1100" i="1" kern="1200" baseline="0" dirty="0" smtClean="0">
                          <a:solidFill>
                            <a:schemeClr val="dk1"/>
                          </a:solidFill>
                          <a:effectLst/>
                          <a:latin typeface="+mn-lt"/>
                          <a:ea typeface="+mn-ea"/>
                          <a:cs typeface="+mn-cs"/>
                        </a:rPr>
                        <a:t> CT-like imaging in the interventional suite</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300" i="1" kern="1200" baseline="0" dirty="0" smtClean="0">
                        <a:solidFill>
                          <a:schemeClr val="dk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300" i="0" kern="1200" baseline="0" dirty="0" smtClean="0">
                          <a:solidFill>
                            <a:schemeClr val="dk1"/>
                          </a:solidFill>
                          <a:effectLst/>
                          <a:latin typeface="+mn-lt"/>
                          <a:ea typeface="+mn-ea"/>
                          <a:cs typeface="+mn-cs"/>
                        </a:rPr>
                        <a:t>Supports soft tissue and fluid visualization.</a:t>
                      </a:r>
                    </a:p>
                    <a:p>
                      <a:pPr marL="233363" marR="0" indent="-1206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b="0" dirty="0" smtClean="0"/>
                        <a:t>Tumor enhancement</a:t>
                      </a:r>
                    </a:p>
                    <a:p>
                      <a:pPr marL="233363" marR="0" indent="-1206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b="0" dirty="0" smtClean="0"/>
                        <a:t>TACE: </a:t>
                      </a:r>
                      <a:r>
                        <a:rPr lang="en-US" sz="900" baseline="0" dirty="0" smtClean="0"/>
                        <a:t>Combine with 3DRA view of feeder vessels</a:t>
                      </a:r>
                    </a:p>
                    <a:p>
                      <a:pPr marL="233363" marR="0" indent="-1206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b="0" dirty="0" err="1" smtClean="0"/>
                        <a:t>Endoleaks</a:t>
                      </a:r>
                      <a:r>
                        <a:rPr lang="en-US" sz="1300" b="0" baseline="0" dirty="0" smtClean="0"/>
                        <a:t>: </a:t>
                      </a:r>
                      <a:r>
                        <a:rPr lang="en-US" sz="900" b="0" dirty="0" smtClean="0"/>
                        <a:t>Persistent</a:t>
                      </a:r>
                      <a:r>
                        <a:rPr lang="en-US" sz="900" b="0" baseline="0" dirty="0" smtClean="0"/>
                        <a:t> blood flow into the aneurysm sac after EVAR procedure</a:t>
                      </a:r>
                    </a:p>
                    <a:p>
                      <a:pPr marL="233363" marR="0" indent="-1206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b="0" dirty="0" smtClean="0"/>
                        <a:t>Hemorrhages/Fluid collections</a:t>
                      </a:r>
                    </a:p>
                    <a:p>
                      <a:pPr marL="233363" marR="0" indent="-1206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b="0" baseline="0" dirty="0" smtClean="0"/>
                        <a:t>UFE</a:t>
                      </a:r>
                      <a:endParaRPr lang="en-US" sz="1300" b="0" dirty="0" smtClean="0"/>
                    </a:p>
                  </a:txBody>
                  <a:tcPr marL="103632" marR="103632" marT="50292" marB="50292"/>
                </a:tc>
              </a:tr>
              <a:tr h="2065751">
                <a:tc>
                  <a:txBody>
                    <a:bodyPr/>
                    <a:lstStyle/>
                    <a:p>
                      <a:pPr algn="l"/>
                      <a:r>
                        <a:rPr lang="en-US" sz="1500" b="1" dirty="0" err="1" smtClean="0"/>
                        <a:t>XperGuide</a:t>
                      </a:r>
                      <a:endParaRPr lang="en-US" sz="1500" b="1" dirty="0" smtClean="0"/>
                    </a:p>
                    <a:p>
                      <a:pPr algn="l"/>
                      <a:endParaRPr lang="en-US" sz="1500" b="1" dirty="0" smtClean="0"/>
                    </a:p>
                    <a:p>
                      <a:pPr algn="l"/>
                      <a:endParaRPr lang="en-US" sz="1500" b="1" dirty="0" smtClean="0"/>
                    </a:p>
                    <a:p>
                      <a:pPr algn="l"/>
                      <a:endParaRPr lang="en-US" sz="1500" b="1" dirty="0" smtClean="0"/>
                    </a:p>
                    <a:p>
                      <a:pPr algn="l"/>
                      <a:endParaRPr lang="en-US" sz="1500" b="1" dirty="0"/>
                    </a:p>
                  </a:txBody>
                  <a:tcPr marL="103632" marR="103632" marT="50292" marB="50292"/>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i="1" kern="1200" dirty="0" smtClean="0">
                          <a:solidFill>
                            <a:schemeClr val="dk1"/>
                          </a:solidFill>
                          <a:effectLst/>
                          <a:latin typeface="+mn-lt"/>
                          <a:ea typeface="+mn-ea"/>
                          <a:cs typeface="+mn-cs"/>
                        </a:rPr>
                        <a:t>3D image needle path planning and  live guidance</a:t>
                      </a:r>
                    </a:p>
                    <a:p>
                      <a:pPr marL="0" indent="0">
                        <a:buFont typeface="Arial" panose="020B0604020202020204" pitchFamily="34" charset="0"/>
                        <a:buNone/>
                      </a:pPr>
                      <a:endParaRPr lang="en-US" sz="1300" dirty="0" smtClean="0"/>
                    </a:p>
                    <a:p>
                      <a:pPr marL="0" indent="0">
                        <a:buFont typeface="Arial" panose="020B0604020202020204" pitchFamily="34" charset="0"/>
                        <a:buNone/>
                      </a:pPr>
                      <a:r>
                        <a:rPr lang="en-US" sz="1300" dirty="0" smtClean="0"/>
                        <a:t>Supports needle guidance and treatment delivery.</a:t>
                      </a:r>
                    </a:p>
                    <a:p>
                      <a:pPr marL="233363" marR="0" indent="-1206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baseline="0" dirty="0" smtClean="0"/>
                        <a:t>TIPS: </a:t>
                      </a:r>
                      <a:r>
                        <a:rPr lang="en-US" sz="900" baseline="0" dirty="0" smtClean="0"/>
                        <a:t>Shunt placement for patients with critical end-stage liver disease </a:t>
                      </a:r>
                    </a:p>
                    <a:p>
                      <a:pPr marL="233363" marR="0" indent="-1206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baseline="0" dirty="0" err="1" smtClean="0"/>
                        <a:t>Sclerotherapy</a:t>
                      </a:r>
                      <a:r>
                        <a:rPr lang="en-US" sz="1300" baseline="0" dirty="0" smtClean="0"/>
                        <a:t>: </a:t>
                      </a:r>
                      <a:r>
                        <a:rPr lang="en-US" sz="900" baseline="0" dirty="0" smtClean="0"/>
                        <a:t>Injection of treatment solution into varicose veins</a:t>
                      </a:r>
                    </a:p>
                    <a:p>
                      <a:pPr marL="233363" marR="0" indent="-1206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baseline="0" dirty="0" err="1" smtClean="0"/>
                        <a:t>Endoleak</a:t>
                      </a:r>
                      <a:r>
                        <a:rPr lang="en-US" sz="1300" baseline="0" dirty="0" smtClean="0"/>
                        <a:t> Repairs</a:t>
                      </a:r>
                    </a:p>
                    <a:p>
                      <a:pPr marL="233363" marR="0" indent="-1206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baseline="0" dirty="0" smtClean="0"/>
                        <a:t>Line Placement and Drain Insertion </a:t>
                      </a:r>
                    </a:p>
                    <a:p>
                      <a:pPr marL="233363" marR="0" indent="-1206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baseline="0" dirty="0" smtClean="0"/>
                        <a:t>Tumor Biopsy, TACE, Y90</a:t>
                      </a:r>
                    </a:p>
                    <a:p>
                      <a:pPr marL="233363" marR="0" indent="-1206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baseline="0" dirty="0" smtClean="0"/>
                        <a:t>AVM Embolization</a:t>
                      </a:r>
                    </a:p>
                    <a:p>
                      <a:pPr marL="233363" marR="0" indent="-1206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baseline="0" dirty="0" smtClean="0"/>
                        <a:t>UFE</a:t>
                      </a:r>
                    </a:p>
                  </a:txBody>
                  <a:tcPr marL="103632" marR="103632" marT="50292" marB="50292"/>
                </a:tc>
              </a:tr>
              <a:tr h="1420063">
                <a:tc>
                  <a:txBody>
                    <a:bodyPr/>
                    <a:lstStyle/>
                    <a:p>
                      <a:pPr algn="l"/>
                      <a:r>
                        <a:rPr lang="en-US" sz="1500" b="1" dirty="0" err="1" smtClean="0"/>
                        <a:t>XperGuide</a:t>
                      </a:r>
                      <a:r>
                        <a:rPr lang="en-US" sz="1500" b="1" dirty="0" smtClean="0"/>
                        <a:t> Ablation</a:t>
                      </a:r>
                      <a:endParaRPr lang="en-US" sz="1500" b="1" dirty="0"/>
                    </a:p>
                  </a:txBody>
                  <a:tcPr marL="103632" marR="103632" marT="50292" marB="50292"/>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0" i="1" dirty="0" smtClean="0"/>
                        <a:t>Facilitate successful tumor coverage through precise ablation needle planning on CT, MR or </a:t>
                      </a:r>
                      <a:r>
                        <a:rPr lang="en-US" sz="1200" b="0" i="1" dirty="0" err="1" smtClean="0"/>
                        <a:t>XperCT</a:t>
                      </a:r>
                      <a:endParaRPr lang="en-US" sz="1200" b="0" i="1" dirty="0" smtClean="0"/>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300" b="0" dirty="0" smtClean="0"/>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300" b="0" dirty="0" smtClean="0"/>
                        <a:t>Plan treatment path, support navigation,</a:t>
                      </a:r>
                      <a:r>
                        <a:rPr lang="en-US" sz="1300" b="0" baseline="0" dirty="0" smtClean="0"/>
                        <a:t> and</a:t>
                      </a:r>
                      <a:r>
                        <a:rPr lang="en-US" sz="1300" b="0" dirty="0" smtClean="0"/>
                        <a:t> reassess ablation needle locations</a:t>
                      </a:r>
                      <a:r>
                        <a:rPr lang="en-US" sz="1300" b="0" baseline="0" dirty="0" smtClean="0"/>
                        <a:t> during procedure.</a:t>
                      </a:r>
                      <a:endParaRPr lang="en-US" sz="1300" b="0" dirty="0" smtClean="0"/>
                    </a:p>
                    <a:p>
                      <a:pPr marL="233363" marR="0" indent="-1206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300" b="0" dirty="0" smtClean="0"/>
                        <a:t>Tumor ablation through RF, </a:t>
                      </a:r>
                      <a:r>
                        <a:rPr lang="en-US" sz="1300" b="0" dirty="0" err="1" smtClean="0"/>
                        <a:t>cryo</a:t>
                      </a:r>
                      <a:r>
                        <a:rPr lang="en-US" sz="1300" b="0" dirty="0" smtClean="0"/>
                        <a:t>, and microwave</a:t>
                      </a:r>
                    </a:p>
                    <a:p>
                      <a:pPr marL="233363" marR="0" indent="-1206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300" b="0" baseline="0" dirty="0" smtClean="0"/>
                        <a:t>Commonly kidney, lung, and liver ablations</a:t>
                      </a:r>
                    </a:p>
                  </a:txBody>
                  <a:tcPr marL="103632" marR="103632" marT="50292" marB="50292"/>
                </a:tc>
              </a:tr>
            </a:tbl>
          </a:graphicData>
        </a:graphic>
      </p:graphicFrame>
      <p:pic>
        <p:nvPicPr>
          <p:cNvPr id="10" name="Picture 2"/>
          <p:cNvPicPr>
            <a:picLocks noChangeAspect="1" noChangeArrowheads="1"/>
          </p:cNvPicPr>
          <p:nvPr>
            <p:custDataLst>
              <p:tags r:id="rId2"/>
            </p:custDataLst>
          </p:nvPr>
        </p:nvPicPr>
        <p:blipFill>
          <a:blip r:embed="rId8" cstate="print">
            <a:extLst>
              <a:ext uri="{28A0092B-C50C-407E-A947-70E740481C1C}">
                <a14:useLocalDpi xmlns:a14="http://schemas.microsoft.com/office/drawing/2010/main" val="0"/>
              </a:ext>
            </a:extLst>
          </a:blip>
          <a:srcRect/>
          <a:stretch>
            <a:fillRect/>
          </a:stretch>
        </p:blipFill>
        <p:spPr bwMode="auto">
          <a:xfrm>
            <a:off x="518161" y="1600200"/>
            <a:ext cx="1157747" cy="11091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3"/>
          <p:cNvPicPr>
            <a:picLocks noChangeAspect="1" noChangeArrowheads="1"/>
          </p:cNvPicPr>
          <p:nvPr>
            <p:custDataLst>
              <p:tags r:id="rId3"/>
            </p:custDataLst>
          </p:nvPr>
        </p:nvPicPr>
        <p:blipFill>
          <a:blip r:embed="rId9" cstate="print">
            <a:extLst>
              <a:ext uri="{28A0092B-C50C-407E-A947-70E740481C1C}">
                <a14:useLocalDpi xmlns:a14="http://schemas.microsoft.com/office/drawing/2010/main" val="0"/>
              </a:ext>
            </a:extLst>
          </a:blip>
          <a:srcRect/>
          <a:stretch>
            <a:fillRect/>
          </a:stretch>
        </p:blipFill>
        <p:spPr bwMode="auto">
          <a:xfrm>
            <a:off x="518160" y="3352312"/>
            <a:ext cx="1206009" cy="11355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3_"/>
          <p:cNvPicPr>
            <a:picLocks noChangeAspect="1" noChangeArrowheads="1"/>
          </p:cNvPicPr>
          <p:nvPr>
            <p:custDataLst>
              <p:tags r:id="rId4"/>
            </p:custDataLst>
          </p:nvPr>
        </p:nvPicPr>
        <p:blipFill>
          <a:blip r:embed="rId10" cstate="print">
            <a:extLst>
              <a:ext uri="{28A0092B-C50C-407E-A947-70E740481C1C}">
                <a14:useLocalDpi xmlns:a14="http://schemas.microsoft.com/office/drawing/2010/main" val="0"/>
              </a:ext>
            </a:extLst>
          </a:blip>
          <a:srcRect/>
          <a:stretch>
            <a:fillRect/>
          </a:stretch>
        </p:blipFill>
        <p:spPr bwMode="auto">
          <a:xfrm>
            <a:off x="518161" y="6835019"/>
            <a:ext cx="1206007" cy="11659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3__"/>
          <p:cNvPicPr>
            <a:picLocks noChangeAspect="1" noChangeArrowheads="1"/>
          </p:cNvPicPr>
          <p:nvPr>
            <p:custDataLst>
              <p:tags r:id="rId5"/>
            </p:custDataLst>
          </p:nvPr>
        </p:nvPicPr>
        <p:blipFill>
          <a:blip r:embed="rId11" cstate="print">
            <a:extLst>
              <a:ext uri="{28A0092B-C50C-407E-A947-70E740481C1C}">
                <a14:useLocalDpi xmlns:a14="http://schemas.microsoft.com/office/drawing/2010/main" val="0"/>
              </a:ext>
            </a:extLst>
          </a:blip>
          <a:srcRect/>
          <a:stretch>
            <a:fillRect/>
          </a:stretch>
        </p:blipFill>
        <p:spPr bwMode="auto">
          <a:xfrm>
            <a:off x="500832" y="5025092"/>
            <a:ext cx="1223337" cy="11471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4" descr="iceball+ablationareas_postTx.PNG"/>
          <p:cNvPicPr>
            <a:picLocks noChangeAspect="1"/>
          </p:cNvPicPr>
          <p:nvPr>
            <p:custDataLst>
              <p:tags r:id="rId6"/>
            </p:custDataLst>
          </p:nvPr>
        </p:nvPicPr>
        <p:blipFill>
          <a:blip r:embed="rId12" cstate="print">
            <a:extLst>
              <a:ext uri="{28A0092B-C50C-407E-A947-70E740481C1C}">
                <a14:useLocalDpi xmlns:a14="http://schemas.microsoft.com/office/drawing/2010/main" val="0"/>
              </a:ext>
            </a:extLst>
          </a:blip>
          <a:srcRect/>
          <a:stretch>
            <a:fillRect/>
          </a:stretch>
        </p:blipFill>
        <p:spPr bwMode="auto">
          <a:xfrm>
            <a:off x="605765" y="8810931"/>
            <a:ext cx="1070143" cy="1018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Box 24"/>
          <p:cNvSpPr txBox="1">
            <a:spLocks noChangeArrowheads="1"/>
          </p:cNvSpPr>
          <p:nvPr/>
        </p:nvSpPr>
        <p:spPr bwMode="auto">
          <a:xfrm>
            <a:off x="0" y="9829800"/>
            <a:ext cx="7772400" cy="228600"/>
          </a:xfrm>
          <a:prstGeom prst="rect">
            <a:avLst/>
          </a:prstGeom>
          <a:noFill/>
          <a:ln>
            <a:noFill/>
          </a:ln>
          <a:extLst/>
        </p:spPr>
        <p:txBody>
          <a:bodyPr rot="0" vert="horz" wrap="square" lIns="101882" tIns="50941" rIns="101882" bIns="50941" anchor="t" anchorCtr="0" upright="1">
            <a:noAutofit/>
          </a:bodyPr>
          <a:lstStyle/>
          <a:p>
            <a:pPr algn="ctr"/>
            <a:r>
              <a:rPr lang="en-US" sz="1000" kern="1400" dirty="0">
                <a:solidFill>
                  <a:schemeClr val="bg1">
                    <a:lumMod val="50000"/>
                  </a:schemeClr>
                </a:solidFill>
                <a:ea typeface="Times New Roman"/>
              </a:rPr>
              <a:t>For Internal Use Only, Sales Training Material</a:t>
            </a:r>
          </a:p>
        </p:txBody>
      </p:sp>
      <p:pic>
        <p:nvPicPr>
          <p:cNvPr id="15" name="Picture 1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87946" y="200464"/>
            <a:ext cx="1396062" cy="256323"/>
          </a:xfrm>
          <a:prstGeom prst="rect">
            <a:avLst/>
          </a:prstGeom>
        </p:spPr>
      </p:pic>
      <p:sp>
        <p:nvSpPr>
          <p:cNvPr id="16" name="Text Box 8"/>
          <p:cNvSpPr txBox="1">
            <a:spLocks noChangeArrowheads="1"/>
          </p:cNvSpPr>
          <p:nvPr/>
        </p:nvSpPr>
        <p:spPr bwMode="auto">
          <a:xfrm>
            <a:off x="102909" y="533401"/>
            <a:ext cx="7364691" cy="304800"/>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14:hiddenEffects>
            </a:ext>
          </a:extLst>
        </p:spPr>
        <p:txBody>
          <a:bodyPr rot="0" vert="horz" wrap="square" lIns="40753" tIns="40753" rIns="40753" bIns="40753" anchor="t" anchorCtr="0" upright="1">
            <a:noAutofit/>
          </a:bodyPr>
          <a:lstStyle/>
          <a:p>
            <a:r>
              <a:rPr lang="en-US" sz="1800" b="1" kern="1400" dirty="0" smtClean="0">
                <a:solidFill>
                  <a:schemeClr val="tx2">
                    <a:lumMod val="75000"/>
                  </a:schemeClr>
                </a:solidFill>
                <a:latin typeface="Arial"/>
                <a:ea typeface="Times New Roman"/>
              </a:rPr>
              <a:t>Segment Overview: </a:t>
            </a:r>
            <a:r>
              <a:rPr lang="en-US" sz="1800" b="1" kern="1400" dirty="0" smtClean="0">
                <a:solidFill>
                  <a:schemeClr val="tx2">
                    <a:lumMod val="60000"/>
                    <a:lumOff val="40000"/>
                  </a:schemeClr>
                </a:solidFill>
                <a:latin typeface="Arial"/>
                <a:ea typeface="Times New Roman"/>
              </a:rPr>
              <a:t>Interventional </a:t>
            </a:r>
            <a:r>
              <a:rPr lang="en-US" sz="1800" b="1" kern="1400" dirty="0">
                <a:solidFill>
                  <a:schemeClr val="tx2">
                    <a:lumMod val="60000"/>
                    <a:lumOff val="40000"/>
                  </a:schemeClr>
                </a:solidFill>
                <a:latin typeface="Arial"/>
                <a:ea typeface="Times New Roman"/>
              </a:rPr>
              <a:t>R</a:t>
            </a:r>
            <a:r>
              <a:rPr lang="en-US" sz="1800" b="1" kern="1400" dirty="0" smtClean="0">
                <a:solidFill>
                  <a:schemeClr val="tx2">
                    <a:lumMod val="60000"/>
                    <a:lumOff val="40000"/>
                  </a:schemeClr>
                </a:solidFill>
                <a:latin typeface="Arial"/>
                <a:ea typeface="Times New Roman"/>
              </a:rPr>
              <a:t>adiology</a:t>
            </a:r>
            <a:endParaRPr lang="en-US" sz="1800" b="1" kern="1400" dirty="0">
              <a:solidFill>
                <a:schemeClr val="tx2">
                  <a:lumMod val="60000"/>
                  <a:lumOff val="40000"/>
                </a:schemeClr>
              </a:solidFill>
              <a:latin typeface="Times New Roman"/>
              <a:ea typeface="Times New Roman"/>
            </a:endParaRPr>
          </a:p>
        </p:txBody>
      </p:sp>
    </p:spTree>
    <p:extLst>
      <p:ext uri="{BB962C8B-B14F-4D97-AF65-F5344CB8AC3E}">
        <p14:creationId xmlns:p14="http://schemas.microsoft.com/office/powerpoint/2010/main" val="23398114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3124200" y="4267199"/>
            <a:ext cx="4299598" cy="91440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p:cNvSpPr/>
          <p:nvPr/>
        </p:nvSpPr>
        <p:spPr>
          <a:xfrm>
            <a:off x="161545" y="5334002"/>
            <a:ext cx="2753247" cy="447820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spcCol="0" rtlCol="0" anchor="ctr"/>
          <a:lstStyle/>
          <a:p>
            <a:pPr algn="ctr"/>
            <a:endParaRPr lang="en-US" dirty="0"/>
          </a:p>
        </p:txBody>
      </p:sp>
      <p:sp>
        <p:nvSpPr>
          <p:cNvPr id="29" name="Rectangle 28"/>
          <p:cNvSpPr/>
          <p:nvPr/>
        </p:nvSpPr>
        <p:spPr>
          <a:xfrm>
            <a:off x="161545" y="2140460"/>
            <a:ext cx="2753248" cy="3193542"/>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spcCol="0" rtlCol="0" anchor="ctr"/>
          <a:lstStyle/>
          <a:p>
            <a:pPr algn="ctr"/>
            <a:endParaRPr lang="en-US" dirty="0"/>
          </a:p>
        </p:txBody>
      </p:sp>
      <p:sp>
        <p:nvSpPr>
          <p:cNvPr id="7" name="Text Box 5"/>
          <p:cNvSpPr txBox="1">
            <a:spLocks noChangeArrowheads="1"/>
          </p:cNvSpPr>
          <p:nvPr/>
        </p:nvSpPr>
        <p:spPr bwMode="auto">
          <a:xfrm>
            <a:off x="274193" y="2404112"/>
            <a:ext cx="2078374" cy="1571625"/>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14:hiddenEffects>
            </a:ext>
          </a:extLst>
        </p:spPr>
        <p:txBody>
          <a:bodyPr rot="0" vert="horz" wrap="square" lIns="40753" tIns="40753" rIns="40753" bIns="40753" anchor="t" anchorCtr="0" upright="1">
            <a:noAutofit/>
          </a:bodyPr>
          <a:lstStyle/>
          <a:p>
            <a:pPr marL="285750" indent="-285750">
              <a:lnSpc>
                <a:spcPts val="1560"/>
              </a:lnSpc>
              <a:buFont typeface="Arial" panose="020B0604020202020204" pitchFamily="34" charset="0"/>
              <a:buChar char="•"/>
            </a:pPr>
            <a:r>
              <a:rPr lang="en-US" sz="1300" kern="1400" dirty="0">
                <a:solidFill>
                  <a:schemeClr val="bg1"/>
                </a:solidFill>
                <a:ea typeface="Times New Roman"/>
              </a:rPr>
              <a:t>Flat Detector Upgrade to Clarity via </a:t>
            </a:r>
            <a:r>
              <a:rPr lang="en-US" sz="1300" kern="1400" dirty="0" smtClean="0">
                <a:solidFill>
                  <a:schemeClr val="bg1"/>
                </a:solidFill>
                <a:ea typeface="Times New Roman"/>
              </a:rPr>
              <a:t>SmartPath</a:t>
            </a:r>
          </a:p>
          <a:p>
            <a:pPr marL="285750" indent="-285750">
              <a:lnSpc>
                <a:spcPts val="1560"/>
              </a:lnSpc>
              <a:buFont typeface="Arial" panose="020B0604020202020204" pitchFamily="34" charset="0"/>
              <a:buChar char="•"/>
            </a:pPr>
            <a:r>
              <a:rPr lang="en-US" sz="1300" kern="1400" dirty="0" smtClean="0">
                <a:solidFill>
                  <a:schemeClr val="bg1"/>
                </a:solidFill>
                <a:ea typeface="Times New Roman"/>
              </a:rPr>
              <a:t>Image </a:t>
            </a:r>
            <a:r>
              <a:rPr lang="en-US" sz="1300" kern="1400" dirty="0">
                <a:solidFill>
                  <a:schemeClr val="bg1"/>
                </a:solidFill>
                <a:ea typeface="Times New Roman"/>
              </a:rPr>
              <a:t>Intensifier Upgrade to Clarity via Catalyst</a:t>
            </a:r>
          </a:p>
        </p:txBody>
      </p:sp>
      <p:sp>
        <p:nvSpPr>
          <p:cNvPr id="9" name="Text Box 8"/>
          <p:cNvSpPr txBox="1">
            <a:spLocks noChangeArrowheads="1"/>
          </p:cNvSpPr>
          <p:nvPr/>
        </p:nvSpPr>
        <p:spPr bwMode="auto">
          <a:xfrm>
            <a:off x="102909" y="520981"/>
            <a:ext cx="4469091" cy="774419"/>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14:hiddenEffects>
            </a:ext>
          </a:extLst>
        </p:spPr>
        <p:txBody>
          <a:bodyPr rot="0" vert="horz" wrap="square" lIns="40753" tIns="40753" rIns="40753" bIns="40753" anchor="t" anchorCtr="0" upright="1">
            <a:noAutofit/>
          </a:bodyPr>
          <a:lstStyle/>
          <a:p>
            <a:r>
              <a:rPr lang="en-US" b="1" kern="1400" dirty="0" smtClean="0">
                <a:solidFill>
                  <a:schemeClr val="tx2">
                    <a:lumMod val="60000"/>
                    <a:lumOff val="40000"/>
                  </a:schemeClr>
                </a:solidFill>
                <a:latin typeface="Arial"/>
                <a:ea typeface="Times New Roman"/>
              </a:rPr>
              <a:t>Sales Review of Upgrades to Clarity</a:t>
            </a:r>
            <a:endParaRPr lang="en-US" sz="600" b="1" kern="1400" dirty="0">
              <a:solidFill>
                <a:schemeClr val="tx2">
                  <a:lumMod val="60000"/>
                  <a:lumOff val="40000"/>
                </a:schemeClr>
              </a:solidFill>
              <a:latin typeface="Times New Roman"/>
              <a:ea typeface="Times New Roman"/>
            </a:endParaRPr>
          </a:p>
        </p:txBody>
      </p:sp>
      <p:sp>
        <p:nvSpPr>
          <p:cNvPr id="10" name="Text Box 9"/>
          <p:cNvSpPr txBox="1">
            <a:spLocks noChangeArrowheads="1"/>
          </p:cNvSpPr>
          <p:nvPr/>
        </p:nvSpPr>
        <p:spPr bwMode="auto">
          <a:xfrm>
            <a:off x="274193" y="2133601"/>
            <a:ext cx="2640600" cy="257175"/>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14:hiddenEffects>
            </a:ext>
          </a:extLst>
        </p:spPr>
        <p:txBody>
          <a:bodyPr rot="0" vert="horz" wrap="square" lIns="40753" tIns="40753" rIns="40753" bIns="40753" anchor="t" anchorCtr="0" upright="1">
            <a:noAutofit/>
          </a:bodyPr>
          <a:lstStyle/>
          <a:p>
            <a:pPr>
              <a:lnSpc>
                <a:spcPts val="2117"/>
              </a:lnSpc>
            </a:pPr>
            <a:r>
              <a:rPr lang="en-US" sz="1300" b="1" kern="1400" cap="all" spc="111" dirty="0" smtClean="0">
                <a:solidFill>
                  <a:schemeClr val="tx2">
                    <a:lumMod val="75000"/>
                  </a:schemeClr>
                </a:solidFill>
                <a:ea typeface="Times New Roman"/>
              </a:rPr>
              <a:t>SmartPath Products</a:t>
            </a:r>
            <a:endParaRPr lang="en-US" sz="1200" b="1" kern="1400" dirty="0">
              <a:solidFill>
                <a:schemeClr val="tx2">
                  <a:lumMod val="75000"/>
                </a:schemeClr>
              </a:solidFill>
              <a:ea typeface="Times New Roman"/>
            </a:endParaRPr>
          </a:p>
        </p:txBody>
      </p:sp>
      <p:sp>
        <p:nvSpPr>
          <p:cNvPr id="11" name="Text Box 12"/>
          <p:cNvSpPr txBox="1">
            <a:spLocks noChangeArrowheads="1"/>
          </p:cNvSpPr>
          <p:nvPr/>
        </p:nvSpPr>
        <p:spPr bwMode="auto">
          <a:xfrm>
            <a:off x="3124200" y="4265876"/>
            <a:ext cx="4218198" cy="915724"/>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14:hiddenEffects>
            </a:ext>
          </a:extLst>
        </p:spPr>
        <p:txBody>
          <a:bodyPr rot="0" vert="horz" wrap="square" lIns="40753" tIns="40753" rIns="40753" bIns="40753" anchor="t" anchorCtr="0" upright="1">
            <a:noAutofit/>
          </a:bodyPr>
          <a:lstStyle/>
          <a:p>
            <a:pPr>
              <a:lnSpc>
                <a:spcPts val="1560"/>
              </a:lnSpc>
            </a:pPr>
            <a:r>
              <a:rPr lang="en-US" sz="1400" i="1" kern="1400" dirty="0">
                <a:solidFill>
                  <a:schemeClr val="tx2">
                    <a:lumMod val="60000"/>
                    <a:lumOff val="40000"/>
                  </a:schemeClr>
                </a:solidFill>
                <a:ea typeface="Times New Roman"/>
              </a:rPr>
              <a:t>"We had older labs in place and wanted the best state-of-the-art equipment available on the </a:t>
            </a:r>
            <a:r>
              <a:rPr lang="en-US" sz="1400" i="1" kern="1400" dirty="0" smtClean="0">
                <a:solidFill>
                  <a:schemeClr val="tx2">
                    <a:lumMod val="60000"/>
                    <a:lumOff val="40000"/>
                  </a:schemeClr>
                </a:solidFill>
                <a:ea typeface="Times New Roman"/>
              </a:rPr>
              <a:t>market“</a:t>
            </a:r>
          </a:p>
          <a:p>
            <a:pPr>
              <a:lnSpc>
                <a:spcPts val="1560"/>
              </a:lnSpc>
            </a:pPr>
            <a:r>
              <a:rPr lang="en-US" sz="1050" kern="1400" dirty="0">
                <a:solidFill>
                  <a:schemeClr val="tx2">
                    <a:lumMod val="60000"/>
                    <a:lumOff val="40000"/>
                  </a:schemeClr>
                </a:solidFill>
                <a:ea typeface="Times New Roman"/>
              </a:rPr>
              <a:t>Lowell F. Sadler, </a:t>
            </a:r>
            <a:r>
              <a:rPr lang="en-US" sz="1050" kern="1400" dirty="0" smtClean="0">
                <a:solidFill>
                  <a:schemeClr val="tx2">
                    <a:lumMod val="60000"/>
                    <a:lumOff val="40000"/>
                  </a:schemeClr>
                </a:solidFill>
                <a:ea typeface="Times New Roman"/>
              </a:rPr>
              <a:t>M.D, Director </a:t>
            </a:r>
            <a:r>
              <a:rPr lang="en-US" sz="1050" kern="1400" dirty="0">
                <a:solidFill>
                  <a:schemeClr val="tx2">
                    <a:lumMod val="60000"/>
                    <a:lumOff val="40000"/>
                  </a:schemeClr>
                </a:solidFill>
                <a:ea typeface="Times New Roman"/>
              </a:rPr>
              <a:t>Interventional Cardiology, Washington Hospital Center, Washington, D.C</a:t>
            </a:r>
          </a:p>
        </p:txBody>
      </p:sp>
      <p:sp>
        <p:nvSpPr>
          <p:cNvPr id="14" name="Text Box 15"/>
          <p:cNvSpPr txBox="1">
            <a:spLocks noChangeArrowheads="1"/>
          </p:cNvSpPr>
          <p:nvPr/>
        </p:nvSpPr>
        <p:spPr bwMode="auto">
          <a:xfrm>
            <a:off x="291465" y="3782378"/>
            <a:ext cx="2610769" cy="1482281"/>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14:hiddenEffects>
            </a:ext>
          </a:extLst>
        </p:spPr>
        <p:txBody>
          <a:bodyPr rot="0" vert="horz" wrap="square" lIns="40753" tIns="40753" rIns="40753" bIns="40753" anchor="t" anchorCtr="0" upright="1">
            <a:noAutofit/>
          </a:bodyPr>
          <a:lstStyle/>
          <a:p>
            <a:pPr>
              <a:lnSpc>
                <a:spcPts val="1560"/>
              </a:lnSpc>
            </a:pPr>
            <a:r>
              <a:rPr lang="en-US" sz="1200" kern="1400" dirty="0">
                <a:solidFill>
                  <a:schemeClr val="bg1"/>
                </a:solidFill>
                <a:ea typeface="Times New Roman"/>
              </a:rPr>
              <a:t>Clarity upgrades are available for all clinical segments and procedure mixes. Clarity offers the opportunity for customers to expand their practice in the room they are used to working in while having access to the latest advances in image guided therapy.</a:t>
            </a:r>
            <a:endParaRPr lang="en-US" sz="1300" kern="1400" dirty="0">
              <a:solidFill>
                <a:schemeClr val="bg1"/>
              </a:solidFill>
              <a:ea typeface="Times New Roman"/>
            </a:endParaRPr>
          </a:p>
        </p:txBody>
      </p:sp>
      <p:sp>
        <p:nvSpPr>
          <p:cNvPr id="16" name="Text Box 22"/>
          <p:cNvSpPr txBox="1">
            <a:spLocks noChangeArrowheads="1"/>
          </p:cNvSpPr>
          <p:nvPr/>
        </p:nvSpPr>
        <p:spPr bwMode="auto">
          <a:xfrm>
            <a:off x="259080" y="3432432"/>
            <a:ext cx="2655713" cy="304799"/>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14:hiddenEffects>
            </a:ext>
          </a:extLst>
        </p:spPr>
        <p:txBody>
          <a:bodyPr rot="0" vert="horz" wrap="square" lIns="40753" tIns="40753" rIns="40753" bIns="40753" anchor="t" anchorCtr="0" upright="1">
            <a:noAutofit/>
          </a:bodyPr>
          <a:lstStyle/>
          <a:p>
            <a:pPr>
              <a:lnSpc>
                <a:spcPts val="2117"/>
              </a:lnSpc>
            </a:pPr>
            <a:r>
              <a:rPr lang="en-US" sz="1300" b="1" kern="1400" cap="all" spc="111" dirty="0" smtClean="0">
                <a:solidFill>
                  <a:schemeClr val="tx2">
                    <a:lumMod val="75000"/>
                  </a:schemeClr>
                </a:solidFill>
                <a:ea typeface="Times New Roman"/>
              </a:rPr>
              <a:t>Clinical </a:t>
            </a:r>
            <a:r>
              <a:rPr lang="en-US" sz="1300" b="1" kern="1400" cap="all" spc="111" dirty="0">
                <a:solidFill>
                  <a:schemeClr val="tx2">
                    <a:lumMod val="75000"/>
                  </a:schemeClr>
                </a:solidFill>
                <a:ea typeface="Times New Roman"/>
              </a:rPr>
              <a:t>procedures </a:t>
            </a:r>
            <a:endParaRPr lang="en-US" sz="1200" b="1" kern="1400" dirty="0">
              <a:solidFill>
                <a:schemeClr val="tx2">
                  <a:lumMod val="75000"/>
                </a:schemeClr>
              </a:solidFill>
              <a:ea typeface="Times New Roman"/>
            </a:endParaRPr>
          </a:p>
        </p:txBody>
      </p:sp>
      <p:sp>
        <p:nvSpPr>
          <p:cNvPr id="17" name="Text Box 23"/>
          <p:cNvSpPr txBox="1">
            <a:spLocks noChangeArrowheads="1"/>
          </p:cNvSpPr>
          <p:nvPr/>
        </p:nvSpPr>
        <p:spPr bwMode="auto">
          <a:xfrm>
            <a:off x="142992" y="937825"/>
            <a:ext cx="7521638" cy="1122020"/>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14:hiddenEffects>
            </a:ext>
          </a:extLst>
        </p:spPr>
        <p:txBody>
          <a:bodyPr rot="0" vert="horz" wrap="square" lIns="40753" tIns="40753" rIns="40753" bIns="40753" anchor="t" anchorCtr="0" upright="1">
            <a:noAutofit/>
          </a:bodyPr>
          <a:lstStyle/>
          <a:p>
            <a:pPr>
              <a:lnSpc>
                <a:spcPct val="115000"/>
              </a:lnSpc>
            </a:pPr>
            <a:r>
              <a:rPr lang="en-US" sz="1200" kern="1400" dirty="0">
                <a:solidFill>
                  <a:schemeClr val="tx1">
                    <a:lumMod val="75000"/>
                    <a:lumOff val="25000"/>
                  </a:schemeClr>
                </a:solidFill>
                <a:ea typeface="Times New Roman"/>
              </a:rPr>
              <a:t>SmartPath will transform a legacy Xper system to AlluraClarity with next generation solutions while minimizing disruption through an easy and economical upgrade path that rewards customer loyalty. SmartPath provides </a:t>
            </a:r>
            <a:r>
              <a:rPr lang="en-US" sz="1200" kern="1400" dirty="0" smtClean="0">
                <a:solidFill>
                  <a:schemeClr val="tx1">
                    <a:lumMod val="75000"/>
                    <a:lumOff val="25000"/>
                  </a:schemeClr>
                </a:solidFill>
                <a:ea typeface="Times New Roman"/>
              </a:rPr>
              <a:t>customers </a:t>
            </a:r>
            <a:r>
              <a:rPr lang="en-US" sz="1200" kern="1400" dirty="0">
                <a:solidFill>
                  <a:schemeClr val="tx1">
                    <a:lumMod val="75000"/>
                    <a:lumOff val="25000"/>
                  </a:schemeClr>
                </a:solidFill>
                <a:ea typeface="Times New Roman"/>
              </a:rPr>
              <a:t>access to the latest tools needed to help clinicians expand their clinical practice and </a:t>
            </a:r>
            <a:r>
              <a:rPr lang="en-US" sz="1200" kern="1400" dirty="0" smtClean="0">
                <a:solidFill>
                  <a:schemeClr val="tx1">
                    <a:lumMod val="75000"/>
                    <a:lumOff val="25000"/>
                  </a:schemeClr>
                </a:solidFill>
                <a:ea typeface="Times New Roman"/>
              </a:rPr>
              <a:t>improve </a:t>
            </a:r>
            <a:r>
              <a:rPr lang="en-US" sz="1200" kern="1400" dirty="0">
                <a:solidFill>
                  <a:schemeClr val="tx1">
                    <a:lumMod val="75000"/>
                    <a:lumOff val="25000"/>
                  </a:schemeClr>
                </a:solidFill>
                <a:ea typeface="Times New Roman"/>
              </a:rPr>
              <a:t>workflow efficiency. Integris image intensifier based systems can be transformed to AlluraClarity via the Catalyst upgrade program with all the same benefits of the SmartPath Upgrade.</a:t>
            </a:r>
            <a:endParaRPr lang="en-US" sz="1300" kern="1400" dirty="0">
              <a:solidFill>
                <a:schemeClr val="tx1">
                  <a:lumMod val="75000"/>
                  <a:lumOff val="25000"/>
                </a:schemeClr>
              </a:solidFill>
              <a:ea typeface="Times New Roman"/>
            </a:endParaRPr>
          </a:p>
        </p:txBody>
      </p:sp>
      <p:sp>
        <p:nvSpPr>
          <p:cNvPr id="18" name="Text Box 24"/>
          <p:cNvSpPr txBox="1">
            <a:spLocks noChangeArrowheads="1"/>
          </p:cNvSpPr>
          <p:nvPr/>
        </p:nvSpPr>
        <p:spPr bwMode="auto">
          <a:xfrm>
            <a:off x="2209969" y="9829800"/>
            <a:ext cx="4114631" cy="228600"/>
          </a:xfrm>
          <a:prstGeom prst="rect">
            <a:avLst/>
          </a:prstGeom>
          <a:noFill/>
          <a:ln>
            <a:noFill/>
          </a:ln>
          <a:extLst/>
        </p:spPr>
        <p:txBody>
          <a:bodyPr rot="0" vert="horz" wrap="square" lIns="101882" tIns="50941" rIns="101882" bIns="50941" anchor="t" anchorCtr="0" upright="1">
            <a:noAutofit/>
          </a:bodyPr>
          <a:lstStyle/>
          <a:p>
            <a:pPr algn="ctr"/>
            <a:r>
              <a:rPr lang="en-US" sz="1000" kern="1400" dirty="0">
                <a:solidFill>
                  <a:schemeClr val="bg1">
                    <a:lumMod val="50000"/>
                  </a:schemeClr>
                </a:solidFill>
                <a:ea typeface="Times New Roman"/>
              </a:rPr>
              <a:t>For Internal Use Only, Sales Training Material</a:t>
            </a:r>
          </a:p>
        </p:txBody>
      </p:sp>
      <p:sp>
        <p:nvSpPr>
          <p:cNvPr id="19" name="Text Box 25"/>
          <p:cNvSpPr txBox="1">
            <a:spLocks noChangeArrowheads="1"/>
          </p:cNvSpPr>
          <p:nvPr/>
        </p:nvSpPr>
        <p:spPr bwMode="auto">
          <a:xfrm>
            <a:off x="5029200" y="9067800"/>
            <a:ext cx="2598716" cy="694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101882" tIns="50941" rIns="101882" bIns="50941" anchor="t" anchorCtr="0" upright="1">
            <a:noAutofit/>
          </a:bodyPr>
          <a:lstStyle/>
          <a:p>
            <a:pPr algn="r"/>
            <a:r>
              <a:rPr lang="en-US" sz="1050" kern="1400" dirty="0">
                <a:solidFill>
                  <a:schemeClr val="tx1">
                    <a:lumMod val="75000"/>
                    <a:lumOff val="25000"/>
                  </a:schemeClr>
                </a:solidFill>
                <a:ea typeface="Times New Roman"/>
              </a:rPr>
              <a:t>Sales Support Representative:</a:t>
            </a:r>
          </a:p>
          <a:p>
            <a:pPr algn="r"/>
            <a:r>
              <a:rPr lang="en-US" sz="1050" kern="1400" dirty="0" smtClean="0">
                <a:solidFill>
                  <a:schemeClr val="tx1">
                    <a:lumMod val="75000"/>
                    <a:lumOff val="25000"/>
                  </a:schemeClr>
                </a:solidFill>
                <a:ea typeface="Times New Roman"/>
              </a:rPr>
              <a:t>Matt Gomez</a:t>
            </a:r>
            <a:endParaRPr lang="en-US" sz="1050" kern="1400" dirty="0">
              <a:solidFill>
                <a:schemeClr val="tx1">
                  <a:lumMod val="75000"/>
                  <a:lumOff val="25000"/>
                </a:schemeClr>
              </a:solidFill>
              <a:ea typeface="Times New Roman"/>
            </a:endParaRPr>
          </a:p>
          <a:p>
            <a:pPr algn="r"/>
            <a:r>
              <a:rPr lang="en-US" sz="1050" u="sng" kern="1400" dirty="0" smtClean="0">
                <a:solidFill>
                  <a:srgbClr val="212120"/>
                </a:solidFill>
                <a:ea typeface="Times New Roman"/>
              </a:rPr>
              <a:t>Matt.gomez@philips.com</a:t>
            </a:r>
            <a:endParaRPr lang="en-US" sz="1050" kern="1400" dirty="0">
              <a:solidFill>
                <a:srgbClr val="212120"/>
              </a:solidFill>
              <a:ea typeface="Times New Roman"/>
            </a:endParaRPr>
          </a:p>
          <a:p>
            <a:pPr algn="r"/>
            <a:r>
              <a:rPr lang="en-US" sz="1050" kern="1400" dirty="0" smtClean="0">
                <a:solidFill>
                  <a:schemeClr val="tx1">
                    <a:lumMod val="75000"/>
                    <a:lumOff val="25000"/>
                  </a:schemeClr>
                </a:solidFill>
                <a:ea typeface="Times New Roman"/>
              </a:rPr>
              <a:t>425-482-8561</a:t>
            </a:r>
            <a:endParaRPr lang="en-US" sz="1050" kern="1400" dirty="0">
              <a:solidFill>
                <a:schemeClr val="tx1">
                  <a:lumMod val="75000"/>
                  <a:lumOff val="25000"/>
                </a:schemeClr>
              </a:solidFill>
              <a:ea typeface="Times New Roman"/>
            </a:endParaRPr>
          </a:p>
        </p:txBody>
      </p:sp>
      <p:sp>
        <p:nvSpPr>
          <p:cNvPr id="23" name="Text Box 9_"/>
          <p:cNvSpPr txBox="1">
            <a:spLocks noChangeArrowheads="1"/>
          </p:cNvSpPr>
          <p:nvPr/>
        </p:nvSpPr>
        <p:spPr bwMode="auto">
          <a:xfrm>
            <a:off x="3124200" y="5264659"/>
            <a:ext cx="4299597" cy="339471"/>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14:hiddenEffects>
            </a:ext>
          </a:extLst>
        </p:spPr>
        <p:txBody>
          <a:bodyPr rot="0" vert="horz" wrap="square" lIns="40753" tIns="40753" rIns="40753" bIns="40753" anchor="t" anchorCtr="0" upright="1">
            <a:noAutofit/>
          </a:bodyPr>
          <a:lstStyle/>
          <a:p>
            <a:r>
              <a:rPr lang="en-US" sz="1400" b="1" kern="1400" cap="all" spc="111" dirty="0" smtClean="0">
                <a:solidFill>
                  <a:srgbClr val="1F497D"/>
                </a:solidFill>
                <a:ea typeface="Times New Roman"/>
              </a:rPr>
              <a:t>What Does Clarity Bring?</a:t>
            </a:r>
            <a:endParaRPr lang="en-US" sz="1400" b="1" kern="1400" dirty="0">
              <a:solidFill>
                <a:srgbClr val="212120"/>
              </a:solidFill>
              <a:ea typeface="Times New Roman"/>
            </a:endParaRPr>
          </a:p>
        </p:txBody>
      </p:sp>
      <p:sp>
        <p:nvSpPr>
          <p:cNvPr id="24" name="Text Box 15_"/>
          <p:cNvSpPr txBox="1">
            <a:spLocks noChangeArrowheads="1"/>
          </p:cNvSpPr>
          <p:nvPr/>
        </p:nvSpPr>
        <p:spPr bwMode="auto">
          <a:xfrm>
            <a:off x="3141354" y="5604130"/>
            <a:ext cx="4371975" cy="1110761"/>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14:hiddenEffects>
            </a:ext>
          </a:extLst>
        </p:spPr>
        <p:txBody>
          <a:bodyPr rot="0" vert="horz" wrap="square" lIns="40753" tIns="40753" rIns="40753" bIns="40753" anchor="t" anchorCtr="0" upright="1">
            <a:noAutofit/>
          </a:bodyPr>
          <a:lstStyle/>
          <a:p>
            <a:pPr>
              <a:lnSpc>
                <a:spcPts val="1560"/>
              </a:lnSpc>
            </a:pPr>
            <a:r>
              <a:rPr lang="en-US" sz="1200" kern="1400" dirty="0">
                <a:solidFill>
                  <a:schemeClr val="tx1">
                    <a:lumMod val="75000"/>
                    <a:lumOff val="25000"/>
                  </a:schemeClr>
                </a:solidFill>
                <a:ea typeface="Times New Roman"/>
              </a:rPr>
              <a:t>The transition to the AlluraClarity platform brings the customer high quality imaging at ultra-low dose levels. Clarity offers an improved staff environment through active management of scatter radiation. The dose management of Clarity also allows for longer treatment of high risk patients.</a:t>
            </a:r>
            <a:r>
              <a:rPr lang="en-US" sz="1200" kern="1400" dirty="0">
                <a:solidFill>
                  <a:srgbClr val="212120"/>
                </a:solidFill>
                <a:ea typeface="Times New Roman"/>
              </a:rPr>
              <a:t> </a:t>
            </a:r>
          </a:p>
          <a:p>
            <a:pPr>
              <a:lnSpc>
                <a:spcPts val="1560"/>
              </a:lnSpc>
            </a:pPr>
            <a:r>
              <a:rPr lang="en-US" sz="1200" kern="1400" dirty="0">
                <a:solidFill>
                  <a:srgbClr val="212120"/>
                </a:solidFill>
                <a:ea typeface="Times New Roman"/>
              </a:rPr>
              <a:t> </a:t>
            </a:r>
          </a:p>
        </p:txBody>
      </p:sp>
      <p:sp>
        <p:nvSpPr>
          <p:cNvPr id="4" name="Rectangle 25"/>
          <p:cNvSpPr>
            <a:spLocks noChangeArrowheads="1"/>
          </p:cNvSpPr>
          <p:nvPr/>
        </p:nvSpPr>
        <p:spPr bwMode="auto">
          <a:xfrm>
            <a:off x="0" y="46133"/>
            <a:ext cx="205819" cy="410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1882" tIns="50941" rIns="101882" bIns="50941" numCol="1" anchor="ctr" anchorCtr="0" compatLnSpc="1">
            <a:prstTxWarp prst="textNoShape">
              <a:avLst/>
            </a:prstTxWarp>
            <a:spAutoFit/>
          </a:bodyPr>
          <a:lstStyle/>
          <a:p>
            <a:endParaRPr lang="en-US" dirty="0"/>
          </a:p>
        </p:txBody>
      </p:sp>
      <p:sp>
        <p:nvSpPr>
          <p:cNvPr id="5" name="Rectangle 26"/>
          <p:cNvSpPr>
            <a:spLocks noChangeArrowheads="1"/>
          </p:cNvSpPr>
          <p:nvPr/>
        </p:nvSpPr>
        <p:spPr bwMode="auto">
          <a:xfrm>
            <a:off x="0" y="1649191"/>
            <a:ext cx="205819" cy="410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1882" tIns="50941" rIns="101882" bIns="50941" numCol="1" anchor="ctr" anchorCtr="0" compatLnSpc="1">
            <a:prstTxWarp prst="textNoShape">
              <a:avLst/>
            </a:prstTxWarp>
            <a:spAutoFit/>
          </a:bodyPr>
          <a:lstStyle/>
          <a:p>
            <a:endParaRPr lang="en-US" dirty="0"/>
          </a:p>
        </p:txBody>
      </p:sp>
      <p:sp>
        <p:nvSpPr>
          <p:cNvPr id="22" name="Text Box 28"/>
          <p:cNvSpPr txBox="1">
            <a:spLocks noChangeArrowheads="1"/>
          </p:cNvSpPr>
          <p:nvPr/>
        </p:nvSpPr>
        <p:spPr bwMode="auto">
          <a:xfrm>
            <a:off x="274193" y="5709195"/>
            <a:ext cx="2558416" cy="4133195"/>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14:hiddenEffects>
            </a:ext>
          </a:extLst>
        </p:spPr>
        <p:txBody>
          <a:bodyPr rot="0" vert="horz" wrap="square" lIns="40753" tIns="40753" rIns="40753" bIns="40753" anchor="t" anchorCtr="0" upright="1">
            <a:noAutofit/>
          </a:bodyPr>
          <a:lstStyle/>
          <a:p>
            <a:pPr>
              <a:lnSpc>
                <a:spcPts val="1560"/>
              </a:lnSpc>
            </a:pPr>
            <a:r>
              <a:rPr lang="en-US" sz="1200" kern="1400" dirty="0">
                <a:solidFill>
                  <a:schemeClr val="bg1"/>
                </a:solidFill>
                <a:ea typeface="Times New Roman"/>
              </a:rPr>
              <a:t>SmartPath and Catalyst upgrades to Clarity can help </a:t>
            </a:r>
            <a:r>
              <a:rPr lang="en-US" sz="1200" kern="1400" dirty="0" smtClean="0">
                <a:solidFill>
                  <a:schemeClr val="bg1"/>
                </a:solidFill>
                <a:ea typeface="Times New Roman"/>
              </a:rPr>
              <a:t>fend off </a:t>
            </a:r>
            <a:r>
              <a:rPr lang="en-US" sz="1200" kern="1400" dirty="0">
                <a:solidFill>
                  <a:schemeClr val="bg1"/>
                </a:solidFill>
                <a:ea typeface="Times New Roman"/>
              </a:rPr>
              <a:t>the </a:t>
            </a:r>
            <a:r>
              <a:rPr lang="en-US" sz="1200" kern="1400" dirty="0" smtClean="0">
                <a:solidFill>
                  <a:schemeClr val="bg1"/>
                </a:solidFill>
                <a:ea typeface="Times New Roman"/>
              </a:rPr>
              <a:t>competition and help Philips retain the socket. </a:t>
            </a:r>
          </a:p>
          <a:p>
            <a:pPr marL="171450" indent="-171450">
              <a:lnSpc>
                <a:spcPts val="1560"/>
              </a:lnSpc>
              <a:buFont typeface="Arial" panose="020B0604020202020204" pitchFamily="34" charset="0"/>
              <a:buChar char="•"/>
            </a:pPr>
            <a:r>
              <a:rPr lang="en-US" sz="1200" kern="1400" dirty="0" smtClean="0">
                <a:solidFill>
                  <a:schemeClr val="bg1"/>
                </a:solidFill>
                <a:ea typeface="Times New Roman"/>
              </a:rPr>
              <a:t>First</a:t>
            </a:r>
            <a:r>
              <a:rPr lang="en-US" sz="1200" kern="1400" dirty="0">
                <a:solidFill>
                  <a:schemeClr val="bg1"/>
                </a:solidFill>
                <a:ea typeface="Times New Roman"/>
              </a:rPr>
              <a:t>, a Catalyst upgrade can discourage competitive bids </a:t>
            </a:r>
            <a:r>
              <a:rPr lang="en-US" sz="1200" kern="1400" dirty="0" smtClean="0">
                <a:solidFill>
                  <a:schemeClr val="bg1"/>
                </a:solidFill>
                <a:ea typeface="Times New Roman"/>
              </a:rPr>
              <a:t>when SmartPath is bundled </a:t>
            </a:r>
            <a:r>
              <a:rPr lang="en-US" sz="1200" kern="1400" dirty="0">
                <a:solidFill>
                  <a:schemeClr val="bg1"/>
                </a:solidFill>
                <a:ea typeface="Times New Roman"/>
              </a:rPr>
              <a:t>with a new system sale for enhanced competitive leverage. </a:t>
            </a:r>
            <a:endParaRPr lang="en-US" sz="1200" kern="1400" dirty="0" smtClean="0">
              <a:solidFill>
                <a:schemeClr val="bg1"/>
              </a:solidFill>
              <a:ea typeface="Times New Roman"/>
            </a:endParaRPr>
          </a:p>
          <a:p>
            <a:pPr marL="171450" indent="-171450">
              <a:lnSpc>
                <a:spcPts val="1560"/>
              </a:lnSpc>
              <a:buFont typeface="Arial" panose="020B0604020202020204" pitchFamily="34" charset="0"/>
              <a:buChar char="•"/>
            </a:pPr>
            <a:r>
              <a:rPr lang="en-US" sz="1200" kern="1400" dirty="0" smtClean="0">
                <a:solidFill>
                  <a:schemeClr val="bg1"/>
                </a:solidFill>
                <a:ea typeface="Times New Roman"/>
              </a:rPr>
              <a:t>Second</a:t>
            </a:r>
            <a:r>
              <a:rPr lang="en-US" sz="1200" kern="1400" dirty="0">
                <a:solidFill>
                  <a:schemeClr val="bg1"/>
                </a:solidFill>
                <a:ea typeface="Times New Roman"/>
              </a:rPr>
              <a:t>, a well placed SmartPath upgrade can increase NPS for better positioning for new systems in future years</a:t>
            </a:r>
            <a:r>
              <a:rPr lang="en-US" sz="1200" kern="1400" dirty="0" smtClean="0">
                <a:solidFill>
                  <a:schemeClr val="bg1"/>
                </a:solidFill>
                <a:ea typeface="Times New Roman"/>
              </a:rPr>
              <a:t>.</a:t>
            </a:r>
          </a:p>
          <a:p>
            <a:pPr marL="171450" indent="-171450">
              <a:lnSpc>
                <a:spcPts val="1560"/>
              </a:lnSpc>
              <a:buFont typeface="Arial" panose="020B0604020202020204" pitchFamily="34" charset="0"/>
              <a:buChar char="•"/>
            </a:pPr>
            <a:r>
              <a:rPr lang="en-US" sz="1200" kern="1400" dirty="0" smtClean="0">
                <a:solidFill>
                  <a:schemeClr val="bg1"/>
                </a:solidFill>
                <a:ea typeface="Times New Roman"/>
              </a:rPr>
              <a:t> Third, SmartPath and Catalyst allows Philips to sell to a customer base locked into a competitive group buy agreement by upgrading an existing system and retaining the Philips socket.</a:t>
            </a:r>
            <a:endParaRPr lang="en-US" sz="1200" kern="1400" dirty="0">
              <a:solidFill>
                <a:schemeClr val="bg1"/>
              </a:solidFill>
              <a:ea typeface="Times New Roman"/>
            </a:endParaRPr>
          </a:p>
        </p:txBody>
      </p:sp>
      <p:sp>
        <p:nvSpPr>
          <p:cNvPr id="20" name="Text Box 26"/>
          <p:cNvSpPr txBox="1">
            <a:spLocks noChangeArrowheads="1"/>
          </p:cNvSpPr>
          <p:nvPr/>
        </p:nvSpPr>
        <p:spPr bwMode="auto">
          <a:xfrm>
            <a:off x="272344" y="5350800"/>
            <a:ext cx="2623328" cy="450342"/>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14:hiddenEffects>
            </a:ext>
          </a:extLst>
        </p:spPr>
        <p:txBody>
          <a:bodyPr rot="0" vert="horz" wrap="square" lIns="40753" tIns="40753" rIns="40753" bIns="40753" anchor="t" anchorCtr="0" upright="1">
            <a:noAutofit/>
          </a:bodyPr>
          <a:lstStyle/>
          <a:p>
            <a:pPr>
              <a:lnSpc>
                <a:spcPts val="2117"/>
              </a:lnSpc>
            </a:pPr>
            <a:r>
              <a:rPr lang="en-US" sz="1300" b="1" kern="1400" cap="all" spc="111" dirty="0" smtClean="0">
                <a:solidFill>
                  <a:schemeClr val="tx2">
                    <a:lumMod val="50000"/>
                  </a:schemeClr>
                </a:solidFill>
                <a:ea typeface="Times New Roman"/>
              </a:rPr>
              <a:t>Competition</a:t>
            </a:r>
            <a:endParaRPr lang="en-US" sz="1300" b="1" kern="1400" dirty="0">
              <a:solidFill>
                <a:schemeClr val="tx2">
                  <a:lumMod val="50000"/>
                </a:schemeClr>
              </a:solidFill>
              <a:ea typeface="Times New Roman"/>
            </a:endParaRPr>
          </a:p>
        </p:txBody>
      </p:sp>
      <p:pic>
        <p:nvPicPr>
          <p:cNvPr id="2050" name="Picture 204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7946" y="200464"/>
            <a:ext cx="1396062" cy="256323"/>
          </a:xfrm>
          <a:prstGeom prst="rect">
            <a:avLst/>
          </a:prstGeom>
        </p:spPr>
      </p:pic>
      <p:sp>
        <p:nvSpPr>
          <p:cNvPr id="33" name="Rectangle 32"/>
          <p:cNvSpPr/>
          <p:nvPr/>
        </p:nvSpPr>
        <p:spPr>
          <a:xfrm>
            <a:off x="161545" y="2133600"/>
            <a:ext cx="7466371" cy="7678607"/>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2646495785"/>
              </p:ext>
            </p:extLst>
          </p:nvPr>
        </p:nvGraphicFramePr>
        <p:xfrm>
          <a:off x="3153944" y="6797663"/>
          <a:ext cx="3174614" cy="2118682"/>
        </p:xfrm>
        <a:graphic>
          <a:graphicData uri="http://schemas.openxmlformats.org/drawingml/2006/table">
            <a:tbl>
              <a:tblPr firstRow="1" bandRow="1">
                <a:tableStyleId>{5C22544A-7EE6-4342-B048-85BDC9FD1C3A}</a:tableStyleId>
              </a:tblPr>
              <a:tblGrid>
                <a:gridCol w="1851173"/>
                <a:gridCol w="1323441"/>
              </a:tblGrid>
              <a:tr h="254732">
                <a:tc>
                  <a:txBody>
                    <a:bodyPr/>
                    <a:lstStyle/>
                    <a:p>
                      <a:r>
                        <a:rPr lang="en-US" sz="1050" dirty="0" smtClean="0"/>
                        <a:t>System</a:t>
                      </a:r>
                      <a:endParaRPr lang="en-US" sz="1050" dirty="0"/>
                    </a:p>
                  </a:txBody>
                  <a:tcPr/>
                </a:tc>
                <a:tc>
                  <a:txBody>
                    <a:bodyPr/>
                    <a:lstStyle/>
                    <a:p>
                      <a:r>
                        <a:rPr lang="en-US" sz="1050" dirty="0" smtClean="0"/>
                        <a:t>Upgrade</a:t>
                      </a:r>
                      <a:endParaRPr lang="en-US" sz="1050" dirty="0"/>
                    </a:p>
                  </a:txBody>
                  <a:tcPr/>
                </a:tc>
              </a:tr>
              <a:tr h="539883">
                <a:tc>
                  <a:txBody>
                    <a:bodyPr/>
                    <a:lstStyle/>
                    <a:p>
                      <a:r>
                        <a:rPr lang="sv-SE" sz="1050" dirty="0" smtClean="0"/>
                        <a:t>Integris H5000</a:t>
                      </a:r>
                    </a:p>
                    <a:p>
                      <a:r>
                        <a:rPr lang="sv-SE" sz="1050" dirty="0" smtClean="0"/>
                        <a:t>Integris BH5000</a:t>
                      </a:r>
                    </a:p>
                    <a:p>
                      <a:r>
                        <a:rPr lang="sv-SE" sz="1050" dirty="0" smtClean="0"/>
                        <a:t>Integris Allura Family</a:t>
                      </a:r>
                      <a:endParaRPr lang="en-US" sz="1050" dirty="0"/>
                    </a:p>
                  </a:txBody>
                  <a:tcPr/>
                </a:tc>
                <a:tc>
                  <a:txBody>
                    <a:bodyPr/>
                    <a:lstStyle/>
                    <a:p>
                      <a:r>
                        <a:rPr lang="en-US" sz="1050" dirty="0" smtClean="0"/>
                        <a:t>Catalyst</a:t>
                      </a:r>
                      <a:r>
                        <a:rPr lang="en-US" sz="1050" baseline="0" dirty="0" smtClean="0"/>
                        <a:t> Upgrade</a:t>
                      </a:r>
                      <a:endParaRPr lang="en-US" sz="1050" dirty="0"/>
                    </a:p>
                  </a:txBody>
                  <a:tcPr/>
                </a:tc>
              </a:tr>
              <a:tr h="388716">
                <a:tc>
                  <a:txBody>
                    <a:bodyPr/>
                    <a:lstStyle/>
                    <a:p>
                      <a:r>
                        <a:rPr lang="en-US" sz="1050" dirty="0" smtClean="0"/>
                        <a:t>Allura Xper FD10 Rel. 1</a:t>
                      </a:r>
                    </a:p>
                    <a:p>
                      <a:r>
                        <a:rPr lang="en-US" sz="1050" dirty="0" smtClean="0"/>
                        <a:t>Allura Xper FD20 Rel. 2</a:t>
                      </a:r>
                      <a:endParaRPr lang="en-US" sz="1050" dirty="0"/>
                    </a:p>
                  </a:txBody>
                  <a:tcPr/>
                </a:tc>
                <a:tc>
                  <a:txBody>
                    <a:bodyPr/>
                    <a:lstStyle/>
                    <a:p>
                      <a:r>
                        <a:rPr lang="en-US" sz="1050" dirty="0" smtClean="0"/>
                        <a:t>SmartPath to Clarity</a:t>
                      </a:r>
                      <a:endParaRPr lang="en-US" sz="1050" dirty="0"/>
                    </a:p>
                  </a:txBody>
                  <a:tcPr/>
                </a:tc>
              </a:tr>
              <a:tr h="388716">
                <a:tc>
                  <a:txBody>
                    <a:bodyPr/>
                    <a:lstStyle/>
                    <a:p>
                      <a:r>
                        <a:rPr lang="en-US" sz="1050" dirty="0" smtClean="0"/>
                        <a:t>Allura Xper Family</a:t>
                      </a:r>
                    </a:p>
                    <a:p>
                      <a:r>
                        <a:rPr lang="en-US" sz="1050" dirty="0" smtClean="0"/>
                        <a:t>Release 3 to 7.2</a:t>
                      </a:r>
                      <a:endParaRPr lang="en-US" sz="1050" dirty="0"/>
                    </a:p>
                  </a:txBody>
                  <a:tcPr/>
                </a:tc>
                <a:tc>
                  <a:txBody>
                    <a:bodyPr/>
                    <a:lstStyle/>
                    <a:p>
                      <a:pPr marL="0" marR="0" indent="0" algn="l" defTabSz="1018824" rtl="0" eaLnBrk="1" fontAlgn="auto" latinLnBrk="0" hangingPunct="1">
                        <a:lnSpc>
                          <a:spcPct val="100000"/>
                        </a:lnSpc>
                        <a:spcBef>
                          <a:spcPts val="0"/>
                        </a:spcBef>
                        <a:spcAft>
                          <a:spcPts val="0"/>
                        </a:spcAft>
                        <a:buClrTx/>
                        <a:buSzTx/>
                        <a:buFontTx/>
                        <a:buNone/>
                        <a:tabLst/>
                        <a:defRPr/>
                      </a:pPr>
                      <a:r>
                        <a:rPr lang="en-US" sz="1050" dirty="0" smtClean="0"/>
                        <a:t>SmartPath to Clarity</a:t>
                      </a:r>
                    </a:p>
                    <a:p>
                      <a:endParaRPr lang="en-US" sz="1050" dirty="0"/>
                    </a:p>
                  </a:txBody>
                  <a:tcPr/>
                </a:tc>
              </a:tr>
              <a:tr h="469490">
                <a:tc>
                  <a:txBody>
                    <a:bodyPr/>
                    <a:lstStyle/>
                    <a:p>
                      <a:r>
                        <a:rPr lang="en-US" sz="1050" dirty="0" smtClean="0">
                          <a:effectLst/>
                        </a:rPr>
                        <a:t>Allura Xper Family</a:t>
                      </a:r>
                    </a:p>
                    <a:p>
                      <a:r>
                        <a:rPr lang="en-US" sz="1050" dirty="0" smtClean="0">
                          <a:effectLst/>
                        </a:rPr>
                        <a:t>Release 7.6 to 8.1</a:t>
                      </a:r>
                    </a:p>
                  </a:txBody>
                  <a:tcPr/>
                </a:tc>
                <a:tc>
                  <a:txBody>
                    <a:bodyPr/>
                    <a:lstStyle/>
                    <a:p>
                      <a:pPr marL="0" marR="0" indent="0" algn="l" defTabSz="1018824" rtl="0" eaLnBrk="1" fontAlgn="auto" latinLnBrk="0" hangingPunct="1">
                        <a:lnSpc>
                          <a:spcPct val="100000"/>
                        </a:lnSpc>
                        <a:spcBef>
                          <a:spcPts val="0"/>
                        </a:spcBef>
                        <a:spcAft>
                          <a:spcPts val="0"/>
                        </a:spcAft>
                        <a:buClrTx/>
                        <a:buSzTx/>
                        <a:buFontTx/>
                        <a:buNone/>
                        <a:tabLst/>
                        <a:defRPr/>
                      </a:pPr>
                      <a:r>
                        <a:rPr lang="en-US" sz="1050" dirty="0" smtClean="0"/>
                        <a:t>SmartPath to Clarity</a:t>
                      </a:r>
                    </a:p>
                    <a:p>
                      <a:endParaRPr lang="en-US" sz="1050" dirty="0"/>
                    </a:p>
                  </a:txBody>
                  <a:tcPr/>
                </a:tc>
              </a:tr>
            </a:tbl>
          </a:graphicData>
        </a:graphic>
      </p:graphicFrame>
      <p:sp>
        <p:nvSpPr>
          <p:cNvPr id="25" name="TextBox 24"/>
          <p:cNvSpPr txBox="1"/>
          <p:nvPr/>
        </p:nvSpPr>
        <p:spPr>
          <a:xfrm>
            <a:off x="2914793" y="2161653"/>
            <a:ext cx="4694002" cy="261610"/>
          </a:xfrm>
          <a:prstGeom prst="rect">
            <a:avLst/>
          </a:prstGeom>
          <a:solidFill>
            <a:schemeClr val="accent1">
              <a:lumMod val="20000"/>
              <a:lumOff val="80000"/>
            </a:schemeClr>
          </a:solidFill>
          <a:ln>
            <a:noFill/>
          </a:ln>
        </p:spPr>
        <p:txBody>
          <a:bodyPr wrap="square" rtlCol="0">
            <a:spAutoFit/>
          </a:bodyPr>
          <a:lstStyle/>
          <a:p>
            <a:pPr algn="ctr"/>
            <a:r>
              <a:rPr lang="en-US" sz="1100" b="1" dirty="0" smtClean="0">
                <a:solidFill>
                  <a:schemeClr val="tx2">
                    <a:lumMod val="75000"/>
                  </a:schemeClr>
                </a:solidFill>
              </a:rPr>
              <a:t>We create the SHORTEST PATH to the BEST CARE at the LOWEST COST</a:t>
            </a:r>
            <a:endParaRPr lang="en-US" sz="1100" b="1" dirty="0">
              <a:solidFill>
                <a:schemeClr val="tx2">
                  <a:lumMod val="75000"/>
                </a:schemeClr>
              </a:solidFill>
            </a:endParaRPr>
          </a:p>
        </p:txBody>
      </p:sp>
      <p:sp>
        <p:nvSpPr>
          <p:cNvPr id="26" name="Text Box 10"/>
          <p:cNvSpPr txBox="1">
            <a:spLocks noChangeArrowheads="1"/>
          </p:cNvSpPr>
          <p:nvPr/>
        </p:nvSpPr>
        <p:spPr bwMode="auto">
          <a:xfrm>
            <a:off x="3070355" y="2407602"/>
            <a:ext cx="1461609" cy="1773628"/>
          </a:xfrm>
          <a:prstGeom prst="rect">
            <a:avLst/>
          </a:prstGeom>
          <a:noFill/>
          <a:ln w="9525" algn="in">
            <a:noFill/>
            <a:miter lim="800000"/>
            <a:headEnd/>
            <a:tailEnd/>
          </a:ln>
          <a:effectLst/>
          <a:extLst>
            <a:ext uri="{909E8E84-426E-40DD-AFC4-6F175D3DCCD1}">
              <a14:hiddenFill xmlns:a14="http://schemas.microsoft.com/office/drawing/2010/main">
                <a:solidFill>
                  <a:srgbClr val="FFFFFE"/>
                </a:solidFill>
              </a14:hiddenFill>
            </a:ext>
            <a:ext uri="{AF507438-7753-43E0-B8FC-AC1667EBCBE1}">
              <a14:hiddenEffects xmlns:a14="http://schemas.microsoft.com/office/drawing/2010/main">
                <a:effectLst>
                  <a:outerShdw dist="35921" dir="2700000" algn="ctr" rotWithShape="0">
                    <a:srgbClr val="DCD6D4"/>
                  </a:outerShdw>
                </a:effectLst>
              </a14:hiddenEffects>
            </a:ext>
          </a:extLst>
        </p:spPr>
        <p:txBody>
          <a:bodyPr rot="0" vert="horz" wrap="square" lIns="40753" tIns="40753" rIns="40753" bIns="40753" anchor="t" anchorCtr="0" upright="1">
            <a:noAutofit/>
          </a:bodyPr>
          <a:lstStyle/>
          <a:p>
            <a:r>
              <a:rPr lang="en-US" sz="1200" b="1" kern="1400" cap="all" dirty="0" smtClean="0">
                <a:solidFill>
                  <a:schemeClr val="accent1">
                    <a:lumMod val="75000"/>
                  </a:schemeClr>
                </a:solidFill>
                <a:ea typeface="Times New Roman"/>
              </a:rPr>
              <a:t>Shortest PATH</a:t>
            </a:r>
          </a:p>
          <a:p>
            <a:endParaRPr lang="en-US" sz="1200" b="1" kern="1400" dirty="0">
              <a:solidFill>
                <a:schemeClr val="tx1">
                  <a:lumMod val="75000"/>
                  <a:lumOff val="25000"/>
                </a:schemeClr>
              </a:solidFill>
              <a:ea typeface="Times New Roman"/>
            </a:endParaRPr>
          </a:p>
          <a:p>
            <a:pPr marL="112713" indent="-112713">
              <a:buSzPts val="1200"/>
              <a:buFont typeface="Times New Roman"/>
              <a:buChar char="•"/>
            </a:pPr>
            <a:r>
              <a:rPr lang="en-US" sz="1050" kern="1400" dirty="0">
                <a:solidFill>
                  <a:schemeClr val="tx1">
                    <a:lumMod val="75000"/>
                    <a:lumOff val="25000"/>
                  </a:schemeClr>
                </a:solidFill>
                <a:ea typeface="Times New Roman"/>
              </a:rPr>
              <a:t>Utilize existing </a:t>
            </a:r>
            <a:r>
              <a:rPr lang="en-US" sz="1050" kern="1400" dirty="0" smtClean="0">
                <a:solidFill>
                  <a:schemeClr val="tx1">
                    <a:lumMod val="75000"/>
                    <a:lumOff val="25000"/>
                  </a:schemeClr>
                </a:solidFill>
                <a:ea typeface="Times New Roman"/>
              </a:rPr>
              <a:t>infrastructure for reduced construction time.</a:t>
            </a:r>
            <a:endParaRPr lang="en-US" sz="1050" kern="1400" dirty="0">
              <a:solidFill>
                <a:schemeClr val="tx1">
                  <a:lumMod val="75000"/>
                  <a:lumOff val="25000"/>
                </a:schemeClr>
              </a:solidFill>
              <a:ea typeface="Times New Roman"/>
            </a:endParaRPr>
          </a:p>
          <a:p>
            <a:pPr marL="112713" indent="-112713">
              <a:buSzPts val="1200"/>
              <a:buFont typeface="Times New Roman"/>
              <a:buChar char="•"/>
            </a:pPr>
            <a:r>
              <a:rPr lang="en-US" sz="1050" kern="1400" dirty="0" smtClean="0">
                <a:solidFill>
                  <a:schemeClr val="tx1">
                    <a:lumMod val="75000"/>
                    <a:lumOff val="25000"/>
                  </a:schemeClr>
                </a:solidFill>
                <a:ea typeface="Times New Roman"/>
              </a:rPr>
              <a:t>Shorter installation times due SmartPath upgrade approach</a:t>
            </a:r>
          </a:p>
        </p:txBody>
      </p:sp>
      <p:sp>
        <p:nvSpPr>
          <p:cNvPr id="28" name="Text Box 10_"/>
          <p:cNvSpPr txBox="1">
            <a:spLocks noChangeArrowheads="1"/>
          </p:cNvSpPr>
          <p:nvPr/>
        </p:nvSpPr>
        <p:spPr bwMode="auto">
          <a:xfrm>
            <a:off x="4509399" y="2423263"/>
            <a:ext cx="1447800" cy="1836017"/>
          </a:xfrm>
          <a:prstGeom prst="rect">
            <a:avLst/>
          </a:prstGeom>
          <a:noFill/>
          <a:ln w="9525" algn="in">
            <a:noFill/>
            <a:miter lim="800000"/>
            <a:headEnd/>
            <a:tailEnd/>
          </a:ln>
          <a:effectLst/>
          <a:extLst>
            <a:ext uri="{909E8E84-426E-40DD-AFC4-6F175D3DCCD1}">
              <a14:hiddenFill xmlns:a14="http://schemas.microsoft.com/office/drawing/2010/main">
                <a:solidFill>
                  <a:srgbClr val="FFFFFE"/>
                </a:solidFill>
              </a14:hiddenFill>
            </a:ext>
            <a:ext uri="{AF507438-7753-43E0-B8FC-AC1667EBCBE1}">
              <a14:hiddenEffects xmlns:a14="http://schemas.microsoft.com/office/drawing/2010/main">
                <a:effectLst>
                  <a:outerShdw dist="35921" dir="2700000" algn="ctr" rotWithShape="0">
                    <a:srgbClr val="DCD6D4"/>
                  </a:outerShdw>
                </a:effectLst>
              </a14:hiddenEffects>
            </a:ext>
          </a:extLst>
        </p:spPr>
        <p:txBody>
          <a:bodyPr rot="0" vert="horz" wrap="square" lIns="40753" tIns="40753" rIns="40753" bIns="40753" anchor="t" anchorCtr="0" upright="1">
            <a:noAutofit/>
          </a:bodyPr>
          <a:lstStyle/>
          <a:p>
            <a:r>
              <a:rPr lang="en-US" sz="1200" b="1" kern="1400" cap="all" dirty="0" smtClean="0">
                <a:solidFill>
                  <a:schemeClr val="accent1">
                    <a:lumMod val="75000"/>
                  </a:schemeClr>
                </a:solidFill>
                <a:ea typeface="Times New Roman"/>
              </a:rPr>
              <a:t>BEST CARE</a:t>
            </a:r>
            <a:endParaRPr lang="en-US" sz="1200" b="1" kern="1400" dirty="0">
              <a:solidFill>
                <a:schemeClr val="accent1">
                  <a:lumMod val="75000"/>
                </a:schemeClr>
              </a:solidFill>
              <a:ea typeface="Times New Roman"/>
            </a:endParaRPr>
          </a:p>
          <a:p>
            <a:pPr>
              <a:buSzPts val="1200"/>
            </a:pPr>
            <a:endParaRPr lang="en-US" sz="1200" kern="1400" dirty="0" smtClean="0">
              <a:ea typeface="Times New Roman"/>
            </a:endParaRPr>
          </a:p>
          <a:p>
            <a:pPr marL="112713" indent="-112713">
              <a:buSzPts val="1200"/>
              <a:buFont typeface="Times New Roman"/>
              <a:buChar char="•"/>
            </a:pPr>
            <a:r>
              <a:rPr lang="en-US" sz="1050" kern="1400" dirty="0">
                <a:solidFill>
                  <a:schemeClr val="tx1">
                    <a:lumMod val="75000"/>
                    <a:lumOff val="25000"/>
                  </a:schemeClr>
                </a:solidFill>
                <a:ea typeface="Times New Roman"/>
              </a:rPr>
              <a:t>ClarityIQ - Exceptional image quality at ultra-low </a:t>
            </a:r>
            <a:r>
              <a:rPr lang="en-US" sz="1050" kern="1400" dirty="0" smtClean="0">
                <a:solidFill>
                  <a:schemeClr val="tx1">
                    <a:lumMod val="75000"/>
                    <a:lumOff val="25000"/>
                  </a:schemeClr>
                </a:solidFill>
                <a:ea typeface="Times New Roman"/>
              </a:rPr>
              <a:t>dose</a:t>
            </a:r>
          </a:p>
          <a:p>
            <a:pPr marL="112713" indent="-112713">
              <a:buSzPts val="1200"/>
              <a:buFont typeface="Times New Roman"/>
              <a:buChar char="•"/>
            </a:pPr>
            <a:r>
              <a:rPr lang="en-US" sz="1050" kern="1400" dirty="0" smtClean="0">
                <a:solidFill>
                  <a:schemeClr val="tx1">
                    <a:lumMod val="75000"/>
                    <a:lumOff val="25000"/>
                  </a:schemeClr>
                </a:solidFill>
                <a:ea typeface="Times New Roman"/>
              </a:rPr>
              <a:t>Access to the last technology to support image guided therapy</a:t>
            </a:r>
            <a:endParaRPr lang="en-US" sz="1050" kern="1400" dirty="0">
              <a:solidFill>
                <a:schemeClr val="tx1">
                  <a:lumMod val="75000"/>
                  <a:lumOff val="25000"/>
                </a:schemeClr>
              </a:solidFill>
              <a:ea typeface="Times New Roman"/>
            </a:endParaRPr>
          </a:p>
          <a:p>
            <a:pPr marL="112713" indent="-112713">
              <a:buSzPts val="1200"/>
              <a:buFont typeface="Times New Roman"/>
              <a:buChar char="•"/>
            </a:pPr>
            <a:r>
              <a:rPr lang="en-US" sz="1050" kern="1400" dirty="0" smtClean="0">
                <a:solidFill>
                  <a:schemeClr val="tx1">
                    <a:lumMod val="75000"/>
                    <a:lumOff val="25000"/>
                  </a:schemeClr>
                </a:solidFill>
                <a:ea typeface="Times New Roman"/>
              </a:rPr>
              <a:t>Dose </a:t>
            </a:r>
            <a:r>
              <a:rPr lang="en-US" sz="1050" kern="1400" dirty="0">
                <a:solidFill>
                  <a:schemeClr val="tx1">
                    <a:lumMod val="75000"/>
                    <a:lumOff val="25000"/>
                  </a:schemeClr>
                </a:solidFill>
                <a:ea typeface="Times New Roman"/>
              </a:rPr>
              <a:t>savings for lengthy procedures </a:t>
            </a:r>
          </a:p>
          <a:p>
            <a:pPr marL="112713" indent="-112713"/>
            <a:r>
              <a:rPr lang="en-US" sz="1200" kern="1400" dirty="0">
                <a:ea typeface="Times New Roman"/>
              </a:rPr>
              <a:t> </a:t>
            </a:r>
          </a:p>
        </p:txBody>
      </p:sp>
      <p:sp>
        <p:nvSpPr>
          <p:cNvPr id="30" name="Text Box 10__"/>
          <p:cNvSpPr txBox="1">
            <a:spLocks noChangeArrowheads="1"/>
          </p:cNvSpPr>
          <p:nvPr/>
        </p:nvSpPr>
        <p:spPr bwMode="auto">
          <a:xfrm>
            <a:off x="5981413" y="2425005"/>
            <a:ext cx="1531916" cy="1836016"/>
          </a:xfrm>
          <a:prstGeom prst="rect">
            <a:avLst/>
          </a:prstGeom>
          <a:noFill/>
          <a:ln w="9525" algn="in">
            <a:noFill/>
            <a:miter lim="800000"/>
            <a:headEnd/>
            <a:tailEnd/>
          </a:ln>
          <a:effectLst/>
          <a:extLst>
            <a:ext uri="{909E8E84-426E-40DD-AFC4-6F175D3DCCD1}">
              <a14:hiddenFill xmlns:a14="http://schemas.microsoft.com/office/drawing/2010/main">
                <a:solidFill>
                  <a:srgbClr val="FFFFFE"/>
                </a:solidFill>
              </a14:hiddenFill>
            </a:ext>
            <a:ext uri="{AF507438-7753-43E0-B8FC-AC1667EBCBE1}">
              <a14:hiddenEffects xmlns:a14="http://schemas.microsoft.com/office/drawing/2010/main">
                <a:effectLst>
                  <a:outerShdw dist="35921" dir="2700000" algn="ctr" rotWithShape="0">
                    <a:srgbClr val="DCD6D4"/>
                  </a:outerShdw>
                </a:effectLst>
              </a14:hiddenEffects>
            </a:ext>
          </a:extLst>
        </p:spPr>
        <p:txBody>
          <a:bodyPr rot="0" vert="horz" wrap="square" lIns="40753" tIns="40753" rIns="40753" bIns="40753" anchor="t" anchorCtr="0" upright="1">
            <a:noAutofit/>
          </a:bodyPr>
          <a:lstStyle/>
          <a:p>
            <a:r>
              <a:rPr lang="en-US" sz="1200" b="1" kern="1400" cap="all" dirty="0" smtClean="0">
                <a:solidFill>
                  <a:schemeClr val="accent1">
                    <a:lumMod val="75000"/>
                  </a:schemeClr>
                </a:solidFill>
                <a:ea typeface="Times New Roman"/>
              </a:rPr>
              <a:t>Lowest COST</a:t>
            </a:r>
          </a:p>
          <a:p>
            <a:endParaRPr lang="en-US" sz="1200" b="1" kern="1400" dirty="0">
              <a:solidFill>
                <a:srgbClr val="212120"/>
              </a:solidFill>
              <a:ea typeface="Times New Roman"/>
            </a:endParaRPr>
          </a:p>
          <a:p>
            <a:pPr marL="112713" indent="-112713">
              <a:buSzPts val="1200"/>
              <a:buFont typeface="Times New Roman"/>
              <a:buChar char="•"/>
            </a:pPr>
            <a:r>
              <a:rPr lang="en-US" sz="1050" kern="1400" dirty="0" smtClean="0">
                <a:solidFill>
                  <a:schemeClr val="tx1">
                    <a:lumMod val="75000"/>
                    <a:lumOff val="25000"/>
                  </a:schemeClr>
                </a:solidFill>
                <a:ea typeface="Times New Roman"/>
              </a:rPr>
              <a:t>Minimally invasive image guided therapy reduce patient recovery time</a:t>
            </a:r>
          </a:p>
          <a:p>
            <a:pPr marL="112713" indent="-112713">
              <a:buSzPts val="1200"/>
              <a:buFont typeface="Times New Roman"/>
              <a:buChar char="•"/>
            </a:pPr>
            <a:r>
              <a:rPr lang="en-US" sz="1050" kern="1400" dirty="0" smtClean="0">
                <a:solidFill>
                  <a:schemeClr val="tx1">
                    <a:lumMod val="75000"/>
                    <a:lumOff val="25000"/>
                  </a:schemeClr>
                </a:solidFill>
                <a:ea typeface="Times New Roman"/>
              </a:rPr>
              <a:t>Shorter learning curve for staff because of experience with Philips systems</a:t>
            </a:r>
          </a:p>
          <a:p>
            <a:pPr marL="112713" indent="-112713">
              <a:buSzPts val="1200"/>
              <a:buFont typeface="Times New Roman"/>
              <a:buChar char="•"/>
            </a:pPr>
            <a:r>
              <a:rPr lang="en-US" sz="1050" kern="1400" dirty="0" smtClean="0">
                <a:solidFill>
                  <a:schemeClr val="tx1">
                    <a:lumMod val="75000"/>
                    <a:lumOff val="25000"/>
                  </a:schemeClr>
                </a:solidFill>
                <a:ea typeface="Times New Roman"/>
              </a:rPr>
              <a:t>Cost efficient upgrade</a:t>
            </a:r>
          </a:p>
          <a:p>
            <a:pPr>
              <a:buSzPts val="1200"/>
            </a:pPr>
            <a:endParaRPr lang="en-US" sz="1050" kern="1400" dirty="0" smtClean="0">
              <a:solidFill>
                <a:schemeClr val="tx1">
                  <a:lumMod val="75000"/>
                  <a:lumOff val="25000"/>
                </a:schemeClr>
              </a:solidFill>
              <a:ea typeface="Times New Roman"/>
            </a:endParaRPr>
          </a:p>
        </p:txBody>
      </p:sp>
    </p:spTree>
    <p:extLst>
      <p:ext uri="{BB962C8B-B14F-4D97-AF65-F5344CB8AC3E}">
        <p14:creationId xmlns:p14="http://schemas.microsoft.com/office/powerpoint/2010/main" val="25981455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4"/>
          </a:lnRef>
          <a:fillRef idx="3">
            <a:schemeClr val="accent4"/>
          </a:fillRef>
          <a:effectRef idx="3">
            <a:schemeClr val="accent4"/>
          </a:effectRef>
          <a:fontRef idx="minor">
            <a:schemeClr val="lt1"/>
          </a:fontRef>
        </p:style>
        <p:txBody>
          <a:bodyPr/>
          <a:lstStyle/>
          <a:p>
            <a:r>
              <a:rPr lang="en-US" b="1" dirty="0" smtClean="0"/>
              <a:t>PHILIPS</a:t>
            </a:r>
            <a:br>
              <a:rPr lang="en-US" b="1" dirty="0" smtClean="0"/>
            </a:br>
            <a:r>
              <a:rPr lang="en-US" dirty="0" smtClean="0"/>
              <a:t>iXR </a:t>
            </a:r>
            <a:r>
              <a:rPr lang="en-US" dirty="0"/>
              <a:t>Segment Guides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56909454"/>
              </p:ext>
            </p:extLst>
          </p:nvPr>
        </p:nvGraphicFramePr>
        <p:xfrm>
          <a:off x="388620" y="2810721"/>
          <a:ext cx="6995160" cy="66380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218924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 Box 9"/>
          <p:cNvSpPr txBox="1">
            <a:spLocks noChangeArrowheads="1"/>
          </p:cNvSpPr>
          <p:nvPr/>
        </p:nvSpPr>
        <p:spPr bwMode="auto">
          <a:xfrm>
            <a:off x="3301721" y="3437668"/>
            <a:ext cx="4299894" cy="241926"/>
          </a:xfrm>
          <a:prstGeom prst="rect">
            <a:avLst/>
          </a:prstGeom>
          <a:solidFill>
            <a:schemeClr val="accent1">
              <a:lumMod val="20000"/>
              <a:lumOff val="80000"/>
            </a:schemeClr>
          </a:solidFill>
          <a:ln>
            <a:noFill/>
          </a:ln>
          <a:effectLst/>
          <a:extLst/>
        </p:spPr>
        <p:txBody>
          <a:bodyPr rot="0" vert="horz" wrap="square" lIns="40753" tIns="40753" rIns="40753" bIns="40753" anchor="t" anchorCtr="0" upright="1">
            <a:noAutofit/>
          </a:bodyPr>
          <a:lstStyle/>
          <a:p>
            <a:pPr algn="ctr"/>
            <a:r>
              <a:rPr lang="en-US" sz="1100" b="1" kern="1400" dirty="0" smtClean="0">
                <a:solidFill>
                  <a:srgbClr val="1F497D"/>
                </a:solidFill>
                <a:ea typeface="Times New Roman"/>
              </a:rPr>
              <a:t>We create the SHORTEST PATH to the BEST CARE at the LOWEST COST</a:t>
            </a:r>
            <a:endParaRPr lang="en-US" sz="1100" b="1" kern="1400" dirty="0">
              <a:solidFill>
                <a:srgbClr val="1F497D"/>
              </a:solidFill>
              <a:ea typeface="Times New Roman"/>
            </a:endParaRPr>
          </a:p>
        </p:txBody>
      </p:sp>
      <p:sp>
        <p:nvSpPr>
          <p:cNvPr id="32" name="Rectangle 31"/>
          <p:cNvSpPr/>
          <p:nvPr/>
        </p:nvSpPr>
        <p:spPr>
          <a:xfrm>
            <a:off x="161545" y="5459544"/>
            <a:ext cx="2753247" cy="435266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spcCol="0" rtlCol="0" anchor="ctr"/>
          <a:lstStyle/>
          <a:p>
            <a:pPr algn="ctr"/>
            <a:endParaRPr lang="en-US" dirty="0"/>
          </a:p>
        </p:txBody>
      </p:sp>
      <p:sp>
        <p:nvSpPr>
          <p:cNvPr id="7" name="Text Box 5"/>
          <p:cNvSpPr txBox="1">
            <a:spLocks noChangeArrowheads="1"/>
          </p:cNvSpPr>
          <p:nvPr/>
        </p:nvSpPr>
        <p:spPr bwMode="auto">
          <a:xfrm>
            <a:off x="187946" y="3678860"/>
            <a:ext cx="1122084" cy="1790701"/>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14:hiddenEffects>
            </a:ext>
          </a:extLst>
        </p:spPr>
        <p:txBody>
          <a:bodyPr rot="0" vert="horz" wrap="square" lIns="40753" tIns="40753" rIns="40753" bIns="40753" anchor="t" anchorCtr="0" upright="1">
            <a:noAutofit/>
          </a:bodyPr>
          <a:lstStyle/>
          <a:p>
            <a:pPr algn="ctr"/>
            <a:r>
              <a:rPr lang="en-US" sz="1100" b="1" kern="1400" cap="all" dirty="0">
                <a:solidFill>
                  <a:schemeClr val="tx2">
                    <a:lumMod val="75000"/>
                  </a:schemeClr>
                </a:solidFill>
                <a:ea typeface="Times New Roman"/>
              </a:rPr>
              <a:t>Core System</a:t>
            </a:r>
          </a:p>
          <a:p>
            <a:pPr algn="ctr">
              <a:lnSpc>
                <a:spcPts val="1560"/>
              </a:lnSpc>
            </a:pPr>
            <a:r>
              <a:rPr lang="en-US" sz="1050" kern="1400" dirty="0" smtClean="0">
                <a:solidFill>
                  <a:schemeClr val="tx2">
                    <a:lumMod val="75000"/>
                  </a:schemeClr>
                </a:solidFill>
                <a:ea typeface="Times New Roman"/>
              </a:rPr>
              <a:t>Clarity FD10 or 20</a:t>
            </a:r>
            <a:endParaRPr lang="en-US" sz="1100" kern="1400" dirty="0">
              <a:solidFill>
                <a:schemeClr val="tx2">
                  <a:lumMod val="75000"/>
                </a:schemeClr>
              </a:solidFill>
              <a:ea typeface="Times New Roman"/>
            </a:endParaRPr>
          </a:p>
          <a:p>
            <a:pPr algn="ctr">
              <a:lnSpc>
                <a:spcPts val="1560"/>
              </a:lnSpc>
            </a:pPr>
            <a:r>
              <a:rPr lang="en-US" sz="1050" kern="1400" dirty="0" err="1" smtClean="0">
                <a:solidFill>
                  <a:schemeClr val="tx2">
                    <a:lumMod val="75000"/>
                  </a:schemeClr>
                </a:solidFill>
                <a:ea typeface="Times New Roman"/>
              </a:rPr>
              <a:t>Xper</a:t>
            </a:r>
            <a:r>
              <a:rPr lang="en-US" sz="1050" kern="1400" dirty="0" smtClean="0">
                <a:solidFill>
                  <a:schemeClr val="tx2">
                    <a:lumMod val="75000"/>
                  </a:schemeClr>
                </a:solidFill>
                <a:ea typeface="Times New Roman"/>
              </a:rPr>
              <a:t> FD10 or 20</a:t>
            </a:r>
          </a:p>
          <a:p>
            <a:pPr algn="ctr">
              <a:lnSpc>
                <a:spcPts val="1560"/>
              </a:lnSpc>
            </a:pPr>
            <a:r>
              <a:rPr lang="en-US" sz="1050" kern="1400" dirty="0" smtClean="0">
                <a:solidFill>
                  <a:schemeClr val="tx2">
                    <a:lumMod val="75000"/>
                  </a:schemeClr>
                </a:solidFill>
                <a:ea typeface="Times New Roman"/>
              </a:rPr>
              <a:t>FlexVision</a:t>
            </a:r>
          </a:p>
          <a:p>
            <a:pPr algn="ctr">
              <a:lnSpc>
                <a:spcPts val="1560"/>
              </a:lnSpc>
            </a:pPr>
            <a:r>
              <a:rPr lang="en-US" sz="1050" kern="1400" dirty="0" smtClean="0">
                <a:solidFill>
                  <a:schemeClr val="tx2">
                    <a:lumMod val="75000"/>
                  </a:schemeClr>
                </a:solidFill>
                <a:ea typeface="Times New Roman"/>
              </a:rPr>
              <a:t>Dose Aware</a:t>
            </a:r>
          </a:p>
          <a:p>
            <a:pPr algn="ctr">
              <a:lnSpc>
                <a:spcPts val="1560"/>
              </a:lnSpc>
            </a:pPr>
            <a:r>
              <a:rPr lang="en-US" sz="1050" kern="1400" dirty="0">
                <a:solidFill>
                  <a:schemeClr val="tx2">
                    <a:lumMod val="75000"/>
                  </a:schemeClr>
                </a:solidFill>
                <a:ea typeface="Times New Roman"/>
              </a:rPr>
              <a:t>Integrated CX50</a:t>
            </a:r>
            <a:endParaRPr lang="en-US" sz="1100" kern="1400" dirty="0">
              <a:solidFill>
                <a:schemeClr val="tx2">
                  <a:lumMod val="75000"/>
                </a:schemeClr>
              </a:solidFill>
              <a:ea typeface="Times New Roman"/>
            </a:endParaRPr>
          </a:p>
          <a:p>
            <a:pPr algn="ctr">
              <a:lnSpc>
                <a:spcPts val="1560"/>
              </a:lnSpc>
            </a:pPr>
            <a:endParaRPr lang="en-US" sz="1050" kern="1400" dirty="0">
              <a:solidFill>
                <a:schemeClr val="tx2">
                  <a:lumMod val="75000"/>
                </a:schemeClr>
              </a:solidFill>
              <a:ea typeface="Times New Roman"/>
            </a:endParaRPr>
          </a:p>
        </p:txBody>
      </p:sp>
      <p:sp>
        <p:nvSpPr>
          <p:cNvPr id="9" name="Text Box 8"/>
          <p:cNvSpPr txBox="1">
            <a:spLocks noChangeArrowheads="1"/>
          </p:cNvSpPr>
          <p:nvPr/>
        </p:nvSpPr>
        <p:spPr bwMode="auto">
          <a:xfrm>
            <a:off x="141008" y="482881"/>
            <a:ext cx="7456273" cy="774419"/>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14:hiddenEffects>
            </a:ext>
          </a:extLst>
        </p:spPr>
        <p:txBody>
          <a:bodyPr rot="0" vert="horz" wrap="square" lIns="40753" tIns="40753" rIns="40753" bIns="40753" anchor="t" anchorCtr="0" upright="1">
            <a:noAutofit/>
          </a:bodyPr>
          <a:lstStyle/>
          <a:p>
            <a:r>
              <a:rPr lang="en-US" sz="2400" b="1" kern="1400" dirty="0" smtClean="0">
                <a:solidFill>
                  <a:schemeClr val="tx2">
                    <a:lumMod val="60000"/>
                    <a:lumOff val="40000"/>
                  </a:schemeClr>
                </a:solidFill>
                <a:latin typeface="Arial"/>
                <a:ea typeface="Times New Roman"/>
              </a:rPr>
              <a:t>Segment Overview of Interventional Cardiology</a:t>
            </a:r>
            <a:endParaRPr lang="en-US" sz="700" b="1" kern="1400" dirty="0">
              <a:solidFill>
                <a:schemeClr val="tx2">
                  <a:lumMod val="60000"/>
                  <a:lumOff val="40000"/>
                </a:schemeClr>
              </a:solidFill>
              <a:latin typeface="Times New Roman"/>
              <a:ea typeface="Times New Roman"/>
            </a:endParaRPr>
          </a:p>
        </p:txBody>
      </p:sp>
      <p:sp>
        <p:nvSpPr>
          <p:cNvPr id="10" name="Text Box 9_"/>
          <p:cNvSpPr txBox="1">
            <a:spLocks noChangeArrowheads="1"/>
          </p:cNvSpPr>
          <p:nvPr/>
        </p:nvSpPr>
        <p:spPr bwMode="auto">
          <a:xfrm>
            <a:off x="187946" y="3439914"/>
            <a:ext cx="3088654" cy="241926"/>
          </a:xfrm>
          <a:prstGeom prst="rect">
            <a:avLst/>
          </a:prstGeom>
          <a:solidFill>
            <a:schemeClr val="accent1">
              <a:lumMod val="20000"/>
              <a:lumOff val="80000"/>
            </a:schemeClr>
          </a:solidFill>
          <a:ln>
            <a:noFill/>
          </a:ln>
          <a:effectLst/>
          <a:extLst/>
        </p:spPr>
        <p:txBody>
          <a:bodyPr rot="0" vert="horz" wrap="square" lIns="40753" tIns="40753" rIns="40753" bIns="40753" anchor="t" anchorCtr="0" upright="1">
            <a:noAutofit/>
          </a:bodyPr>
          <a:lstStyle/>
          <a:p>
            <a:pPr algn="ctr"/>
            <a:r>
              <a:rPr lang="en-US" sz="1100" b="1" kern="1400" cap="all" dirty="0">
                <a:solidFill>
                  <a:srgbClr val="1F497D"/>
                </a:solidFill>
                <a:ea typeface="Times New Roman"/>
              </a:rPr>
              <a:t>Philips IC Products</a:t>
            </a:r>
          </a:p>
        </p:txBody>
      </p:sp>
      <p:sp>
        <p:nvSpPr>
          <p:cNvPr id="11" name="Text Box 12"/>
          <p:cNvSpPr txBox="1">
            <a:spLocks noChangeArrowheads="1"/>
          </p:cNvSpPr>
          <p:nvPr/>
        </p:nvSpPr>
        <p:spPr bwMode="auto">
          <a:xfrm>
            <a:off x="2914792" y="5459543"/>
            <a:ext cx="4713123" cy="874320"/>
          </a:xfrm>
          <a:prstGeom prst="rect">
            <a:avLst/>
          </a:prstGeom>
          <a:ln/>
          <a:extLst/>
        </p:spPr>
        <p:style>
          <a:lnRef idx="1">
            <a:schemeClr val="accent1"/>
          </a:lnRef>
          <a:fillRef idx="2">
            <a:schemeClr val="accent1"/>
          </a:fillRef>
          <a:effectRef idx="1">
            <a:schemeClr val="accent1"/>
          </a:effectRef>
          <a:fontRef idx="minor">
            <a:schemeClr val="dk1"/>
          </a:fontRef>
        </p:style>
        <p:txBody>
          <a:bodyPr rot="0" vert="horz" wrap="square" lIns="40753" tIns="40753" rIns="40753" bIns="40753" anchor="t" anchorCtr="0" upright="1">
            <a:noAutofit/>
          </a:bodyPr>
          <a:lstStyle/>
          <a:p>
            <a:pPr algn="ctr">
              <a:lnSpc>
                <a:spcPts val="1560"/>
              </a:lnSpc>
            </a:pPr>
            <a:r>
              <a:rPr lang="en-US" sz="1400" i="1" kern="1400" dirty="0" smtClean="0">
                <a:solidFill>
                  <a:srgbClr val="002060"/>
                </a:solidFill>
                <a:ea typeface="Times New Roman"/>
              </a:rPr>
              <a:t>“Now we can see more data and make a more</a:t>
            </a:r>
          </a:p>
          <a:p>
            <a:pPr algn="ctr">
              <a:lnSpc>
                <a:spcPts val="1560"/>
              </a:lnSpc>
            </a:pPr>
            <a:r>
              <a:rPr lang="en-US" sz="1400" i="1" kern="1400" dirty="0" smtClean="0">
                <a:solidFill>
                  <a:srgbClr val="002060"/>
                </a:solidFill>
                <a:ea typeface="Times New Roman"/>
              </a:rPr>
              <a:t>accurate determination of how to treat the patient</a:t>
            </a:r>
          </a:p>
          <a:p>
            <a:pPr algn="ctr">
              <a:lnSpc>
                <a:spcPts val="1560"/>
              </a:lnSpc>
            </a:pPr>
            <a:r>
              <a:rPr lang="en-US" sz="1400" i="1" kern="1400" dirty="0" smtClean="0">
                <a:solidFill>
                  <a:srgbClr val="002060"/>
                </a:solidFill>
                <a:ea typeface="Times New Roman"/>
              </a:rPr>
              <a:t>without additional </a:t>
            </a:r>
            <a:r>
              <a:rPr lang="en-US" sz="1400" i="1" kern="1400" dirty="0" err="1" smtClean="0">
                <a:solidFill>
                  <a:srgbClr val="002060"/>
                </a:solidFill>
                <a:ea typeface="Times New Roman"/>
              </a:rPr>
              <a:t>Xray</a:t>
            </a:r>
            <a:r>
              <a:rPr lang="en-US" sz="1400" i="1" kern="1400" dirty="0" smtClean="0">
                <a:solidFill>
                  <a:srgbClr val="002060"/>
                </a:solidFill>
                <a:ea typeface="Times New Roman"/>
              </a:rPr>
              <a:t> dose and contrast.”</a:t>
            </a:r>
          </a:p>
          <a:p>
            <a:pPr algn="ctr">
              <a:lnSpc>
                <a:spcPts val="1560"/>
              </a:lnSpc>
            </a:pPr>
            <a:r>
              <a:rPr lang="en-US" sz="1100" kern="1400" dirty="0" smtClean="0">
                <a:solidFill>
                  <a:srgbClr val="002060"/>
                </a:solidFill>
                <a:ea typeface="Times New Roman"/>
              </a:rPr>
              <a:t>-Dr</a:t>
            </a:r>
            <a:r>
              <a:rPr lang="en-US" sz="1100" kern="1400" dirty="0">
                <a:solidFill>
                  <a:srgbClr val="002060"/>
                </a:solidFill>
                <a:ea typeface="Times New Roman"/>
              </a:rPr>
              <a:t>. Gabriel Soto, Southeast Missouri Hospital, Missouri, USA</a:t>
            </a:r>
          </a:p>
        </p:txBody>
      </p:sp>
      <p:sp>
        <p:nvSpPr>
          <p:cNvPr id="14" name="Text Box 15"/>
          <p:cNvSpPr txBox="1">
            <a:spLocks noChangeArrowheads="1"/>
          </p:cNvSpPr>
          <p:nvPr/>
        </p:nvSpPr>
        <p:spPr bwMode="auto">
          <a:xfrm>
            <a:off x="171070" y="1971675"/>
            <a:ext cx="7456846" cy="1463040"/>
          </a:xfrm>
          <a:prstGeom prst="rect">
            <a:avLst/>
          </a:prstGeom>
          <a:ln/>
          <a:extLst/>
        </p:spPr>
        <p:style>
          <a:lnRef idx="0">
            <a:schemeClr val="accent1"/>
          </a:lnRef>
          <a:fillRef idx="3">
            <a:schemeClr val="accent1"/>
          </a:fillRef>
          <a:effectRef idx="3">
            <a:schemeClr val="accent1"/>
          </a:effectRef>
          <a:fontRef idx="minor">
            <a:schemeClr val="lt1"/>
          </a:fontRef>
        </p:style>
        <p:txBody>
          <a:bodyPr rot="0" vert="horz" wrap="square" lIns="40753" tIns="40753" rIns="40753" bIns="40753" anchor="t" anchorCtr="0" upright="1">
            <a:noAutofit/>
          </a:bodyPr>
          <a:lstStyle/>
          <a:p>
            <a:r>
              <a:rPr lang="en-US" sz="1200" b="1" kern="1400" cap="all" spc="111" dirty="0">
                <a:solidFill>
                  <a:schemeClr val="tx1"/>
                </a:solidFill>
                <a:ea typeface="Times New Roman"/>
              </a:rPr>
              <a:t>IC Clinical procedures </a:t>
            </a:r>
            <a:endParaRPr lang="en-US" sz="1200" b="1" kern="1400" dirty="0">
              <a:solidFill>
                <a:schemeClr val="tx1"/>
              </a:solidFill>
              <a:ea typeface="Times New Roman"/>
            </a:endParaRPr>
          </a:p>
          <a:p>
            <a:pPr>
              <a:lnSpc>
                <a:spcPts val="1560"/>
              </a:lnSpc>
            </a:pPr>
            <a:r>
              <a:rPr lang="en-US" sz="1200" b="1" u="sng" kern="1400" dirty="0" smtClean="0">
                <a:solidFill>
                  <a:schemeClr val="bg1"/>
                </a:solidFill>
                <a:ea typeface="Times New Roman"/>
              </a:rPr>
              <a:t>P</a:t>
            </a:r>
            <a:r>
              <a:rPr lang="en-US" sz="1200" u="sng" kern="1400" dirty="0" smtClean="0">
                <a:solidFill>
                  <a:schemeClr val="bg1"/>
                </a:solidFill>
                <a:ea typeface="Times New Roman"/>
              </a:rPr>
              <a:t>ercutaneous </a:t>
            </a:r>
            <a:r>
              <a:rPr lang="en-US" sz="1200" b="1" u="sng" kern="1400" dirty="0" smtClean="0">
                <a:solidFill>
                  <a:schemeClr val="bg1"/>
                </a:solidFill>
                <a:ea typeface="Times New Roman"/>
              </a:rPr>
              <a:t>C</a:t>
            </a:r>
            <a:r>
              <a:rPr lang="en-US" sz="1200" u="sng" kern="1400" dirty="0" smtClean="0">
                <a:solidFill>
                  <a:schemeClr val="bg1"/>
                </a:solidFill>
                <a:ea typeface="Times New Roman"/>
              </a:rPr>
              <a:t>oronary </a:t>
            </a:r>
            <a:r>
              <a:rPr lang="en-US" sz="1200" b="1" u="sng" kern="1400" dirty="0" smtClean="0">
                <a:solidFill>
                  <a:schemeClr val="bg1"/>
                </a:solidFill>
                <a:ea typeface="Times New Roman"/>
              </a:rPr>
              <a:t>I</a:t>
            </a:r>
            <a:r>
              <a:rPr lang="en-US" sz="1200" u="sng" kern="1400" dirty="0" smtClean="0">
                <a:solidFill>
                  <a:schemeClr val="bg1"/>
                </a:solidFill>
                <a:ea typeface="Times New Roman"/>
              </a:rPr>
              <a:t>nterventions</a:t>
            </a:r>
          </a:p>
          <a:p>
            <a:r>
              <a:rPr lang="en-US" sz="1100" dirty="0">
                <a:solidFill>
                  <a:schemeClr val="bg1"/>
                </a:solidFill>
              </a:rPr>
              <a:t>PCI uses coronary angioplasty along </a:t>
            </a:r>
            <a:r>
              <a:rPr lang="en-US" sz="1100" dirty="0" smtClean="0">
                <a:solidFill>
                  <a:schemeClr val="bg1"/>
                </a:solidFill>
              </a:rPr>
              <a:t>with IVUS</a:t>
            </a:r>
            <a:r>
              <a:rPr lang="en-US" sz="1100" dirty="0">
                <a:solidFill>
                  <a:schemeClr val="bg1"/>
                </a:solidFill>
              </a:rPr>
              <a:t>, </a:t>
            </a:r>
            <a:r>
              <a:rPr lang="en-US" sz="1100" dirty="0" err="1">
                <a:solidFill>
                  <a:schemeClr val="bg1"/>
                </a:solidFill>
              </a:rPr>
              <a:t>infraredx</a:t>
            </a:r>
            <a:r>
              <a:rPr lang="en-US" sz="1100" dirty="0">
                <a:solidFill>
                  <a:schemeClr val="bg1"/>
                </a:solidFill>
              </a:rPr>
              <a:t> or OCT, to evaluate and </a:t>
            </a:r>
            <a:r>
              <a:rPr lang="en-US" sz="1100" dirty="0" smtClean="0">
                <a:solidFill>
                  <a:schemeClr val="bg1"/>
                </a:solidFill>
              </a:rPr>
              <a:t>treat </a:t>
            </a:r>
            <a:r>
              <a:rPr lang="en-US" sz="1100" dirty="0" err="1" smtClean="0">
                <a:solidFill>
                  <a:schemeClr val="bg1"/>
                </a:solidFill>
              </a:rPr>
              <a:t>stenotic</a:t>
            </a:r>
            <a:r>
              <a:rPr lang="en-US" sz="1100" dirty="0" smtClean="0">
                <a:solidFill>
                  <a:schemeClr val="bg1"/>
                </a:solidFill>
              </a:rPr>
              <a:t> </a:t>
            </a:r>
            <a:r>
              <a:rPr lang="en-US" sz="1100" dirty="0">
                <a:solidFill>
                  <a:schemeClr val="bg1"/>
                </a:solidFill>
              </a:rPr>
              <a:t>coronary arteries. This can be </a:t>
            </a:r>
            <a:r>
              <a:rPr lang="en-US" sz="1100" dirty="0" smtClean="0">
                <a:solidFill>
                  <a:schemeClr val="bg1"/>
                </a:solidFill>
              </a:rPr>
              <a:t>performed using </a:t>
            </a:r>
            <a:r>
              <a:rPr lang="en-US" sz="1100" dirty="0">
                <a:solidFill>
                  <a:schemeClr val="bg1"/>
                </a:solidFill>
              </a:rPr>
              <a:t>femoral or radial access in the left or right heart</a:t>
            </a:r>
            <a:r>
              <a:rPr lang="en-US" sz="1100" dirty="0" smtClean="0">
                <a:solidFill>
                  <a:schemeClr val="bg1"/>
                </a:solidFill>
              </a:rPr>
              <a:t>. PCI is in a decline of procedural volume.</a:t>
            </a:r>
            <a:endParaRPr lang="en-US" sz="1100" kern="1400" dirty="0" smtClean="0">
              <a:solidFill>
                <a:schemeClr val="bg1"/>
              </a:solidFill>
              <a:ea typeface="Times New Roman"/>
            </a:endParaRPr>
          </a:p>
          <a:p>
            <a:pPr>
              <a:lnSpc>
                <a:spcPts val="1560"/>
              </a:lnSpc>
            </a:pPr>
            <a:r>
              <a:rPr lang="en-US" sz="1200" b="1" u="sng" kern="1400" dirty="0" smtClean="0">
                <a:solidFill>
                  <a:schemeClr val="bg1"/>
                </a:solidFill>
                <a:ea typeface="Times New Roman"/>
              </a:rPr>
              <a:t>S</a:t>
            </a:r>
            <a:r>
              <a:rPr lang="en-US" sz="1200" u="sng" kern="1400" dirty="0" smtClean="0">
                <a:solidFill>
                  <a:schemeClr val="bg1"/>
                </a:solidFill>
                <a:ea typeface="Times New Roman"/>
              </a:rPr>
              <a:t>tructural </a:t>
            </a:r>
            <a:r>
              <a:rPr lang="en-US" sz="1200" b="1" u="sng" kern="1400" dirty="0" smtClean="0">
                <a:solidFill>
                  <a:schemeClr val="bg1"/>
                </a:solidFill>
                <a:ea typeface="Times New Roman"/>
              </a:rPr>
              <a:t>H</a:t>
            </a:r>
            <a:r>
              <a:rPr lang="en-US" sz="1200" u="sng" kern="1400" dirty="0" smtClean="0">
                <a:solidFill>
                  <a:schemeClr val="bg1"/>
                </a:solidFill>
                <a:ea typeface="Times New Roman"/>
              </a:rPr>
              <a:t>eart </a:t>
            </a:r>
            <a:r>
              <a:rPr lang="en-US" sz="1200" b="1" u="sng" kern="1400" dirty="0" smtClean="0">
                <a:solidFill>
                  <a:schemeClr val="bg1"/>
                </a:solidFill>
                <a:ea typeface="Times New Roman"/>
              </a:rPr>
              <a:t>D</a:t>
            </a:r>
            <a:r>
              <a:rPr lang="en-US" sz="1200" u="sng" kern="1400" dirty="0" smtClean="0">
                <a:solidFill>
                  <a:schemeClr val="bg1"/>
                </a:solidFill>
                <a:ea typeface="Times New Roman"/>
              </a:rPr>
              <a:t>isease</a:t>
            </a:r>
          </a:p>
          <a:p>
            <a:r>
              <a:rPr lang="en-US" sz="1100" dirty="0">
                <a:solidFill>
                  <a:schemeClr val="bg1"/>
                </a:solidFill>
              </a:rPr>
              <a:t>SHD is the use of angiography to treat </a:t>
            </a:r>
            <a:r>
              <a:rPr lang="en-US" sz="1100" dirty="0" smtClean="0">
                <a:solidFill>
                  <a:schemeClr val="bg1"/>
                </a:solidFill>
              </a:rPr>
              <a:t>structural abnormalities </a:t>
            </a:r>
            <a:r>
              <a:rPr lang="en-US" sz="1100" dirty="0">
                <a:solidFill>
                  <a:schemeClr val="bg1"/>
                </a:solidFill>
              </a:rPr>
              <a:t>of the heart, </a:t>
            </a:r>
            <a:r>
              <a:rPr lang="en-US" sz="1100" dirty="0" err="1">
                <a:solidFill>
                  <a:schemeClr val="bg1"/>
                </a:solidFill>
              </a:rPr>
              <a:t>Septal</a:t>
            </a:r>
            <a:r>
              <a:rPr lang="en-US" sz="1100" dirty="0">
                <a:solidFill>
                  <a:schemeClr val="bg1"/>
                </a:solidFill>
              </a:rPr>
              <a:t> Defect (ASD, PFO</a:t>
            </a:r>
            <a:r>
              <a:rPr lang="en-US" sz="1100" dirty="0" smtClean="0">
                <a:solidFill>
                  <a:schemeClr val="bg1"/>
                </a:solidFill>
              </a:rPr>
              <a:t>, VSD</a:t>
            </a:r>
            <a:r>
              <a:rPr lang="en-US" sz="1100" dirty="0">
                <a:solidFill>
                  <a:schemeClr val="bg1"/>
                </a:solidFill>
              </a:rPr>
              <a:t>), Valve Disease (TAVR, Mitral, Pulmonary), </a:t>
            </a:r>
            <a:r>
              <a:rPr lang="en-US" sz="1100" dirty="0" smtClean="0">
                <a:solidFill>
                  <a:schemeClr val="bg1"/>
                </a:solidFill>
              </a:rPr>
              <a:t>Left Atrial </a:t>
            </a:r>
            <a:r>
              <a:rPr lang="en-US" sz="1100" dirty="0">
                <a:solidFill>
                  <a:schemeClr val="bg1"/>
                </a:solidFill>
              </a:rPr>
              <a:t>Appendage Closure (LAA), </a:t>
            </a:r>
            <a:r>
              <a:rPr lang="en-US" sz="1100" dirty="0" err="1">
                <a:solidFill>
                  <a:schemeClr val="bg1"/>
                </a:solidFill>
              </a:rPr>
              <a:t>Valvuloplasty</a:t>
            </a:r>
            <a:r>
              <a:rPr lang="en-US" sz="1100" dirty="0">
                <a:solidFill>
                  <a:schemeClr val="bg1"/>
                </a:solidFill>
              </a:rPr>
              <a:t> </a:t>
            </a:r>
            <a:r>
              <a:rPr lang="en-US" sz="1100" dirty="0" smtClean="0">
                <a:solidFill>
                  <a:schemeClr val="bg1"/>
                </a:solidFill>
              </a:rPr>
              <a:t>and </a:t>
            </a:r>
            <a:r>
              <a:rPr lang="en-US" sz="1100" dirty="0" err="1" smtClean="0">
                <a:solidFill>
                  <a:schemeClr val="bg1"/>
                </a:solidFill>
              </a:rPr>
              <a:t>Paravalvular</a:t>
            </a:r>
            <a:r>
              <a:rPr lang="en-US" sz="1100" dirty="0" smtClean="0">
                <a:solidFill>
                  <a:schemeClr val="bg1"/>
                </a:solidFill>
              </a:rPr>
              <a:t> </a:t>
            </a:r>
            <a:r>
              <a:rPr lang="en-US" sz="1100" dirty="0">
                <a:solidFill>
                  <a:schemeClr val="bg1"/>
                </a:solidFill>
              </a:rPr>
              <a:t>Leak</a:t>
            </a:r>
            <a:r>
              <a:rPr lang="en-US" sz="1100" dirty="0" smtClean="0">
                <a:solidFill>
                  <a:schemeClr val="bg1"/>
                </a:solidFill>
              </a:rPr>
              <a:t>. SHD is in early adoption but has huge growth potential, it’s the hot trend that many hospitals want to plan for doing in the future if not already.</a:t>
            </a:r>
            <a:endParaRPr lang="en-US" sz="1100" u="sng" kern="1400" dirty="0">
              <a:solidFill>
                <a:schemeClr val="bg1"/>
              </a:solidFill>
              <a:ea typeface="Times New Roman"/>
            </a:endParaRPr>
          </a:p>
        </p:txBody>
      </p:sp>
      <p:sp>
        <p:nvSpPr>
          <p:cNvPr id="17" name="Text Box 23"/>
          <p:cNvSpPr txBox="1">
            <a:spLocks noChangeArrowheads="1"/>
          </p:cNvSpPr>
          <p:nvPr/>
        </p:nvSpPr>
        <p:spPr bwMode="auto">
          <a:xfrm>
            <a:off x="148878" y="861623"/>
            <a:ext cx="5442297" cy="1033852"/>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14:hiddenEffects>
            </a:ext>
          </a:extLst>
        </p:spPr>
        <p:txBody>
          <a:bodyPr rot="0" vert="horz" wrap="square" lIns="40753" tIns="40753" rIns="40753" bIns="40753" anchor="t" anchorCtr="0" upright="1">
            <a:noAutofit/>
          </a:bodyPr>
          <a:lstStyle/>
          <a:p>
            <a:r>
              <a:rPr lang="en-US" sz="1100" dirty="0"/>
              <a:t>Adult Interventional Cardiology (IC) covers interventional treatment of coronary </a:t>
            </a:r>
            <a:r>
              <a:rPr lang="en-US" sz="1100" dirty="0" smtClean="0"/>
              <a:t>vasculature and </a:t>
            </a:r>
            <a:r>
              <a:rPr lang="en-US" sz="1100" dirty="0"/>
              <a:t>structural heart conditions. IC works closely with echo cardiologists and cardiac surgeons</a:t>
            </a:r>
            <a:r>
              <a:rPr lang="en-US" sz="1100" dirty="0" smtClean="0"/>
              <a:t>. As </a:t>
            </a:r>
            <a:r>
              <a:rPr lang="en-US" sz="1100" dirty="0"/>
              <a:t>technology evolves and clinical studies conclude, procedures which were purely surgical </a:t>
            </a:r>
            <a:r>
              <a:rPr lang="en-US" sz="1100" dirty="0" smtClean="0"/>
              <a:t>in the </a:t>
            </a:r>
            <a:r>
              <a:rPr lang="en-US" sz="1100" dirty="0"/>
              <a:t>past are now being performed using catheters and in the </a:t>
            </a:r>
            <a:r>
              <a:rPr lang="en-US" sz="1100" dirty="0" err="1"/>
              <a:t>cath</a:t>
            </a:r>
            <a:r>
              <a:rPr lang="en-US" sz="1100" dirty="0"/>
              <a:t> </a:t>
            </a:r>
            <a:r>
              <a:rPr lang="en-US" sz="1100" dirty="0" smtClean="0"/>
              <a:t>lab </a:t>
            </a:r>
            <a:r>
              <a:rPr lang="en-US" sz="1000" dirty="0" smtClean="0"/>
              <a:t>(structural heart). </a:t>
            </a:r>
            <a:endParaRPr lang="en-US" sz="1000" dirty="0"/>
          </a:p>
          <a:p>
            <a:r>
              <a:rPr lang="en-US" sz="1100" dirty="0"/>
              <a:t>While in larger institutions the cardiac labs will be dedicated, smaller institutions may </a:t>
            </a:r>
            <a:r>
              <a:rPr lang="en-US" sz="1100" dirty="0" smtClean="0"/>
              <a:t>have shared </a:t>
            </a:r>
            <a:r>
              <a:rPr lang="en-US" sz="1100" dirty="0"/>
              <a:t>labs with EP or even </a:t>
            </a:r>
            <a:r>
              <a:rPr lang="en-US" sz="1100" dirty="0" smtClean="0"/>
              <a:t>vascular. This places the FD20 as a great ‘mixed lab’ system.</a:t>
            </a:r>
            <a:endParaRPr lang="en-US" sz="1200" kern="1400" dirty="0">
              <a:solidFill>
                <a:schemeClr val="tx1">
                  <a:lumMod val="75000"/>
                  <a:lumOff val="25000"/>
                </a:schemeClr>
              </a:solidFill>
              <a:ea typeface="Times New Roman"/>
            </a:endParaRPr>
          </a:p>
        </p:txBody>
      </p:sp>
      <p:sp>
        <p:nvSpPr>
          <p:cNvPr id="18" name="Text Box 24"/>
          <p:cNvSpPr txBox="1">
            <a:spLocks noChangeArrowheads="1"/>
          </p:cNvSpPr>
          <p:nvPr/>
        </p:nvSpPr>
        <p:spPr bwMode="auto">
          <a:xfrm>
            <a:off x="2209969" y="9763125"/>
            <a:ext cx="4114631" cy="228600"/>
          </a:xfrm>
          <a:prstGeom prst="rect">
            <a:avLst/>
          </a:prstGeom>
          <a:noFill/>
          <a:ln>
            <a:noFill/>
          </a:ln>
          <a:extLst/>
        </p:spPr>
        <p:txBody>
          <a:bodyPr rot="0" vert="horz" wrap="square" lIns="101882" tIns="50941" rIns="101882" bIns="50941" anchor="t" anchorCtr="0" upright="1">
            <a:noAutofit/>
          </a:bodyPr>
          <a:lstStyle/>
          <a:p>
            <a:pPr algn="ctr"/>
            <a:r>
              <a:rPr lang="en-US" sz="1000" kern="1400" dirty="0">
                <a:solidFill>
                  <a:schemeClr val="bg1">
                    <a:lumMod val="50000"/>
                  </a:schemeClr>
                </a:solidFill>
                <a:ea typeface="Times New Roman"/>
              </a:rPr>
              <a:t>For Internal Use Only, Sales Training Material</a:t>
            </a:r>
          </a:p>
        </p:txBody>
      </p:sp>
      <p:sp>
        <p:nvSpPr>
          <p:cNvPr id="23" name="Text Box 9__"/>
          <p:cNvSpPr txBox="1">
            <a:spLocks noChangeArrowheads="1"/>
          </p:cNvSpPr>
          <p:nvPr/>
        </p:nvSpPr>
        <p:spPr bwMode="auto">
          <a:xfrm>
            <a:off x="2914791" y="6334898"/>
            <a:ext cx="4713123" cy="523102"/>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14:hiddenEffects>
            </a:ext>
          </a:extLst>
        </p:spPr>
        <p:txBody>
          <a:bodyPr rot="0" vert="horz" wrap="square" lIns="40753" tIns="40753" rIns="40753" bIns="40753" anchor="t" anchorCtr="0" upright="1">
            <a:noAutofit/>
          </a:bodyPr>
          <a:lstStyle/>
          <a:p>
            <a:r>
              <a:rPr lang="en-US" sz="1400" b="1" kern="1400" cap="all" spc="111" dirty="0">
                <a:solidFill>
                  <a:srgbClr val="1F497D"/>
                </a:solidFill>
                <a:ea typeface="Times New Roman"/>
              </a:rPr>
              <a:t>What do </a:t>
            </a:r>
            <a:r>
              <a:rPr lang="en-US" sz="1400" b="1" kern="1400" cap="all" spc="111" dirty="0" smtClean="0">
                <a:solidFill>
                  <a:srgbClr val="1F497D"/>
                </a:solidFill>
                <a:ea typeface="Times New Roman"/>
              </a:rPr>
              <a:t>IC’s </a:t>
            </a:r>
            <a:r>
              <a:rPr lang="en-US" sz="1400" b="1" kern="1400" cap="all" spc="111" dirty="0" err="1">
                <a:solidFill>
                  <a:srgbClr val="1F497D"/>
                </a:solidFill>
                <a:ea typeface="Times New Roman"/>
              </a:rPr>
              <a:t>CAre</a:t>
            </a:r>
            <a:r>
              <a:rPr lang="en-US" sz="1400" b="1" kern="1400" cap="all" spc="111" dirty="0">
                <a:solidFill>
                  <a:srgbClr val="1F497D"/>
                </a:solidFill>
                <a:ea typeface="Times New Roman"/>
              </a:rPr>
              <a:t> </a:t>
            </a:r>
            <a:r>
              <a:rPr lang="en-US" sz="1400" b="1" kern="1400" cap="all" spc="111" dirty="0" smtClean="0">
                <a:solidFill>
                  <a:srgbClr val="1F497D"/>
                </a:solidFill>
                <a:ea typeface="Times New Roman"/>
              </a:rPr>
              <a:t>about?</a:t>
            </a:r>
            <a:endParaRPr lang="en-US" sz="1400" b="1" kern="1400" dirty="0">
              <a:solidFill>
                <a:srgbClr val="212120"/>
              </a:solidFill>
              <a:ea typeface="Times New Roman"/>
            </a:endParaRPr>
          </a:p>
        </p:txBody>
      </p:sp>
      <p:sp>
        <p:nvSpPr>
          <p:cNvPr id="24" name="Text Box 15_"/>
          <p:cNvSpPr txBox="1">
            <a:spLocks noChangeArrowheads="1"/>
          </p:cNvSpPr>
          <p:nvPr/>
        </p:nvSpPr>
        <p:spPr bwMode="auto">
          <a:xfrm>
            <a:off x="2914221" y="6769977"/>
            <a:ext cx="4713122" cy="2344952"/>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14:hiddenEffects>
            </a:ext>
          </a:extLst>
        </p:spPr>
        <p:txBody>
          <a:bodyPr rot="0" vert="horz" wrap="square" lIns="40753" tIns="40753" rIns="40753" bIns="40753" anchor="t" anchorCtr="0" upright="1">
            <a:noAutofit/>
          </a:bodyPr>
          <a:lstStyle/>
          <a:p>
            <a:r>
              <a:rPr lang="en-US" sz="1400" b="1" dirty="0"/>
              <a:t>Speed – Ease of Use – Advanced Tools </a:t>
            </a:r>
            <a:r>
              <a:rPr lang="en-US" sz="1400" b="1" dirty="0" smtClean="0"/>
              <a:t>– Integration</a:t>
            </a:r>
            <a:endParaRPr lang="en-US" sz="1400" b="1" dirty="0"/>
          </a:p>
          <a:p>
            <a:pPr>
              <a:lnSpc>
                <a:spcPts val="1560"/>
              </a:lnSpc>
            </a:pPr>
            <a:r>
              <a:rPr lang="en-US" sz="1200" kern="1400" dirty="0">
                <a:solidFill>
                  <a:schemeClr val="tx1">
                    <a:lumMod val="75000"/>
                    <a:lumOff val="25000"/>
                  </a:schemeClr>
                </a:solidFill>
                <a:ea typeface="Times New Roman"/>
              </a:rPr>
              <a:t>Radiation dose still holds value in the IC segment</a:t>
            </a:r>
            <a:r>
              <a:rPr lang="en-US" sz="1200" kern="1400" dirty="0" smtClean="0">
                <a:solidFill>
                  <a:schemeClr val="tx1">
                    <a:lumMod val="75000"/>
                    <a:lumOff val="25000"/>
                  </a:schemeClr>
                </a:solidFill>
                <a:ea typeface="Times New Roman"/>
              </a:rPr>
              <a:t>, however </a:t>
            </a:r>
            <a:r>
              <a:rPr lang="en-US" sz="1200" kern="1400" dirty="0">
                <a:solidFill>
                  <a:schemeClr val="tx1">
                    <a:lumMod val="75000"/>
                    <a:lumOff val="25000"/>
                  </a:schemeClr>
                </a:solidFill>
                <a:ea typeface="Times New Roman"/>
              </a:rPr>
              <a:t>it takes a back burner. The bonus is </a:t>
            </a:r>
            <a:r>
              <a:rPr lang="en-US" sz="1200" kern="1400" dirty="0" smtClean="0">
                <a:solidFill>
                  <a:schemeClr val="tx1">
                    <a:lumMod val="75000"/>
                    <a:lumOff val="25000"/>
                  </a:schemeClr>
                </a:solidFill>
                <a:ea typeface="Times New Roman"/>
              </a:rPr>
              <a:t>that with </a:t>
            </a:r>
            <a:r>
              <a:rPr lang="en-US" sz="1200" kern="1400" dirty="0">
                <a:solidFill>
                  <a:schemeClr val="tx1">
                    <a:lumMod val="75000"/>
                    <a:lumOff val="25000"/>
                  </a:schemeClr>
                </a:solidFill>
                <a:ea typeface="Times New Roman"/>
              </a:rPr>
              <a:t>either </a:t>
            </a:r>
            <a:r>
              <a:rPr lang="en-US" sz="1200" kern="1400" dirty="0" err="1">
                <a:solidFill>
                  <a:schemeClr val="tx1">
                    <a:lumMod val="75000"/>
                    <a:lumOff val="25000"/>
                  </a:schemeClr>
                </a:solidFill>
                <a:ea typeface="Times New Roman"/>
              </a:rPr>
              <a:t>Allura</a:t>
            </a:r>
            <a:r>
              <a:rPr lang="en-US" sz="1200" kern="1400" dirty="0">
                <a:solidFill>
                  <a:schemeClr val="tx1">
                    <a:lumMod val="75000"/>
                    <a:lumOff val="25000"/>
                  </a:schemeClr>
                </a:solidFill>
                <a:ea typeface="Times New Roman"/>
              </a:rPr>
              <a:t> or AlluraClarity, they </a:t>
            </a:r>
            <a:r>
              <a:rPr lang="en-US" sz="1200" kern="1400" dirty="0" smtClean="0">
                <a:solidFill>
                  <a:schemeClr val="tx1">
                    <a:lumMod val="75000"/>
                    <a:lumOff val="25000"/>
                  </a:schemeClr>
                </a:solidFill>
                <a:ea typeface="Times New Roman"/>
              </a:rPr>
              <a:t>are achieving </a:t>
            </a:r>
            <a:r>
              <a:rPr lang="en-US" sz="1200" kern="1400" dirty="0">
                <a:solidFill>
                  <a:schemeClr val="tx1">
                    <a:lumMod val="75000"/>
                    <a:lumOff val="25000"/>
                  </a:schemeClr>
                </a:solidFill>
                <a:ea typeface="Times New Roman"/>
              </a:rPr>
              <a:t>high quality images as ultra-low doses</a:t>
            </a:r>
            <a:r>
              <a:rPr lang="en-US" sz="1200" kern="1400" dirty="0" smtClean="0">
                <a:solidFill>
                  <a:schemeClr val="tx1">
                    <a:lumMod val="75000"/>
                    <a:lumOff val="25000"/>
                  </a:schemeClr>
                </a:solidFill>
                <a:ea typeface="Times New Roman"/>
              </a:rPr>
              <a:t>.</a:t>
            </a:r>
          </a:p>
          <a:p>
            <a:pPr>
              <a:lnSpc>
                <a:spcPts val="1560"/>
              </a:lnSpc>
            </a:pPr>
            <a:endParaRPr lang="en-US" sz="1200" kern="1400" dirty="0">
              <a:solidFill>
                <a:schemeClr val="tx1">
                  <a:lumMod val="75000"/>
                  <a:lumOff val="25000"/>
                </a:schemeClr>
              </a:solidFill>
              <a:ea typeface="Times New Roman"/>
            </a:endParaRPr>
          </a:p>
          <a:p>
            <a:pPr>
              <a:lnSpc>
                <a:spcPts val="1560"/>
              </a:lnSpc>
            </a:pPr>
            <a:r>
              <a:rPr lang="en-US" sz="1200" kern="1400" dirty="0">
                <a:solidFill>
                  <a:schemeClr val="tx1">
                    <a:lumMod val="75000"/>
                    <a:lumOff val="25000"/>
                  </a:schemeClr>
                </a:solidFill>
                <a:ea typeface="Times New Roman"/>
              </a:rPr>
              <a:t>Stay focused on the ability to improve </a:t>
            </a:r>
            <a:r>
              <a:rPr lang="en-US" sz="1200" kern="1400" dirty="0" smtClean="0">
                <a:solidFill>
                  <a:schemeClr val="tx1">
                    <a:lumMod val="75000"/>
                    <a:lumOff val="25000"/>
                  </a:schemeClr>
                </a:solidFill>
                <a:ea typeface="Times New Roman"/>
              </a:rPr>
              <a:t>their procedural </a:t>
            </a:r>
            <a:r>
              <a:rPr lang="en-US" sz="1200" kern="1400" dirty="0">
                <a:solidFill>
                  <a:schemeClr val="tx1">
                    <a:lumMod val="75000"/>
                    <a:lumOff val="25000"/>
                  </a:schemeClr>
                </a:solidFill>
                <a:ea typeface="Times New Roman"/>
              </a:rPr>
              <a:t>efficiency by providing the </a:t>
            </a:r>
            <a:r>
              <a:rPr lang="en-US" sz="1200" kern="1400" dirty="0" smtClean="0">
                <a:solidFill>
                  <a:schemeClr val="tx1">
                    <a:lumMod val="75000"/>
                    <a:lumOff val="25000"/>
                  </a:schemeClr>
                </a:solidFill>
                <a:ea typeface="Times New Roman"/>
              </a:rPr>
              <a:t>best diagnostic </a:t>
            </a:r>
            <a:r>
              <a:rPr lang="en-US" sz="1200" kern="1400" dirty="0">
                <a:solidFill>
                  <a:schemeClr val="tx1">
                    <a:lumMod val="75000"/>
                    <a:lumOff val="25000"/>
                  </a:schemeClr>
                </a:solidFill>
                <a:ea typeface="Times New Roman"/>
              </a:rPr>
              <a:t>and decision making tools in </a:t>
            </a:r>
            <a:r>
              <a:rPr lang="en-US" sz="1200" kern="1400" dirty="0" smtClean="0">
                <a:solidFill>
                  <a:schemeClr val="tx1">
                    <a:lumMod val="75000"/>
                    <a:lumOff val="25000"/>
                  </a:schemeClr>
                </a:solidFill>
                <a:ea typeface="Times New Roman"/>
              </a:rPr>
              <a:t>the industry</a:t>
            </a:r>
            <a:r>
              <a:rPr lang="en-US" sz="1200" kern="1400" dirty="0">
                <a:solidFill>
                  <a:schemeClr val="tx1">
                    <a:lumMod val="75000"/>
                    <a:lumOff val="25000"/>
                  </a:schemeClr>
                </a:solidFill>
                <a:ea typeface="Times New Roman"/>
              </a:rPr>
              <a:t>. Speed is their friend. When </a:t>
            </a:r>
            <a:r>
              <a:rPr lang="en-US" sz="1200" kern="1400" dirty="0" smtClean="0">
                <a:solidFill>
                  <a:schemeClr val="tx1">
                    <a:lumMod val="75000"/>
                    <a:lumOff val="25000"/>
                  </a:schemeClr>
                </a:solidFill>
                <a:ea typeface="Times New Roman"/>
              </a:rPr>
              <a:t>you accompany </a:t>
            </a:r>
            <a:r>
              <a:rPr lang="en-US" sz="1200" kern="1400" dirty="0">
                <a:solidFill>
                  <a:schemeClr val="tx1">
                    <a:lumMod val="75000"/>
                    <a:lumOff val="25000"/>
                  </a:schemeClr>
                </a:solidFill>
                <a:ea typeface="Times New Roman"/>
              </a:rPr>
              <a:t>the IQ and ease of use of </a:t>
            </a:r>
            <a:r>
              <a:rPr lang="en-US" sz="1200" kern="1400" dirty="0" smtClean="0">
                <a:solidFill>
                  <a:schemeClr val="tx1">
                    <a:lumMod val="75000"/>
                    <a:lumOff val="25000"/>
                  </a:schemeClr>
                </a:solidFill>
                <a:ea typeface="Times New Roman"/>
              </a:rPr>
              <a:t>the AlluraClarity </a:t>
            </a:r>
            <a:r>
              <a:rPr lang="en-US" sz="1200" kern="1400" dirty="0">
                <a:solidFill>
                  <a:schemeClr val="tx1">
                    <a:lumMod val="75000"/>
                    <a:lumOff val="25000"/>
                  </a:schemeClr>
                </a:solidFill>
                <a:ea typeface="Times New Roman"/>
              </a:rPr>
              <a:t>with the advanced tools </a:t>
            </a:r>
            <a:r>
              <a:rPr lang="en-US" sz="1200" kern="1400" dirty="0" smtClean="0">
                <a:solidFill>
                  <a:schemeClr val="tx1">
                    <a:lumMod val="75000"/>
                    <a:lumOff val="25000"/>
                  </a:schemeClr>
                </a:solidFill>
                <a:ea typeface="Times New Roman"/>
              </a:rPr>
              <a:t>and integration </a:t>
            </a:r>
            <a:r>
              <a:rPr lang="en-US" sz="1200" kern="1400" dirty="0">
                <a:solidFill>
                  <a:schemeClr val="tx1">
                    <a:lumMod val="75000"/>
                    <a:lumOff val="25000"/>
                  </a:schemeClr>
                </a:solidFill>
                <a:ea typeface="Times New Roman"/>
              </a:rPr>
              <a:t>of ancillary devices, clinicians are </a:t>
            </a:r>
            <a:r>
              <a:rPr lang="en-US" sz="1200" kern="1400" dirty="0" smtClean="0">
                <a:solidFill>
                  <a:schemeClr val="tx1">
                    <a:lumMod val="75000"/>
                    <a:lumOff val="25000"/>
                  </a:schemeClr>
                </a:solidFill>
                <a:ea typeface="Times New Roman"/>
              </a:rPr>
              <a:t>able to </a:t>
            </a:r>
            <a:r>
              <a:rPr lang="en-US" sz="1200" kern="1400" dirty="0">
                <a:solidFill>
                  <a:schemeClr val="tx1">
                    <a:lumMod val="75000"/>
                    <a:lumOff val="25000"/>
                  </a:schemeClr>
                </a:solidFill>
                <a:ea typeface="Times New Roman"/>
              </a:rPr>
              <a:t>maximize access and reduce cost. All of this </a:t>
            </a:r>
            <a:r>
              <a:rPr lang="en-US" sz="1200" kern="1400" dirty="0" smtClean="0">
                <a:solidFill>
                  <a:schemeClr val="tx1">
                    <a:lumMod val="75000"/>
                    <a:lumOff val="25000"/>
                  </a:schemeClr>
                </a:solidFill>
                <a:ea typeface="Times New Roman"/>
              </a:rPr>
              <a:t>is accomplished </a:t>
            </a:r>
            <a:r>
              <a:rPr lang="en-US" sz="1200" kern="1400" dirty="0">
                <a:solidFill>
                  <a:schemeClr val="tx1">
                    <a:lumMod val="75000"/>
                    <a:lumOff val="25000"/>
                  </a:schemeClr>
                </a:solidFill>
                <a:ea typeface="Times New Roman"/>
              </a:rPr>
              <a:t>by improving diagnosis, planning </a:t>
            </a:r>
            <a:r>
              <a:rPr lang="en-US" sz="1200" kern="1400" dirty="0" smtClean="0">
                <a:solidFill>
                  <a:schemeClr val="tx1">
                    <a:lumMod val="75000"/>
                    <a:lumOff val="25000"/>
                  </a:schemeClr>
                </a:solidFill>
                <a:ea typeface="Times New Roman"/>
              </a:rPr>
              <a:t>and treatment</a:t>
            </a:r>
            <a:r>
              <a:rPr lang="en-US" sz="1200" kern="1400" dirty="0">
                <a:solidFill>
                  <a:schemeClr val="tx1">
                    <a:lumMod val="75000"/>
                    <a:lumOff val="25000"/>
                  </a:schemeClr>
                </a:solidFill>
                <a:ea typeface="Times New Roman"/>
              </a:rPr>
              <a:t>.</a:t>
            </a:r>
          </a:p>
          <a:p>
            <a:pPr>
              <a:lnSpc>
                <a:spcPts val="1560"/>
              </a:lnSpc>
            </a:pPr>
            <a:r>
              <a:rPr lang="en-US" sz="1200" kern="1400" dirty="0" smtClean="0">
                <a:solidFill>
                  <a:srgbClr val="212120"/>
                </a:solidFill>
                <a:ea typeface="Times New Roman"/>
              </a:rPr>
              <a:t> </a:t>
            </a:r>
          </a:p>
          <a:p>
            <a:pPr>
              <a:lnSpc>
                <a:spcPts val="1560"/>
              </a:lnSpc>
            </a:pPr>
            <a:r>
              <a:rPr lang="en-US" sz="1200" kern="1400" dirty="0" smtClean="0">
                <a:solidFill>
                  <a:srgbClr val="212120"/>
                </a:solidFill>
                <a:ea typeface="Times New Roman"/>
              </a:rPr>
              <a:t> </a:t>
            </a:r>
            <a:endParaRPr lang="en-US" sz="1200" kern="1400" dirty="0">
              <a:solidFill>
                <a:srgbClr val="212120"/>
              </a:solidFill>
              <a:ea typeface="Times New Roman"/>
            </a:endParaRPr>
          </a:p>
        </p:txBody>
      </p:sp>
      <p:sp>
        <p:nvSpPr>
          <p:cNvPr id="25" name="Text Box 5_"/>
          <p:cNvSpPr txBox="1">
            <a:spLocks noChangeArrowheads="1"/>
          </p:cNvSpPr>
          <p:nvPr/>
        </p:nvSpPr>
        <p:spPr bwMode="auto">
          <a:xfrm>
            <a:off x="1310030" y="3678860"/>
            <a:ext cx="929030" cy="1790701"/>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14:hiddenEffects>
            </a:ext>
          </a:extLst>
        </p:spPr>
        <p:txBody>
          <a:bodyPr rot="0" vert="horz" wrap="square" lIns="40753" tIns="40753" rIns="40753" bIns="40753" anchor="t" anchorCtr="0" upright="1">
            <a:noAutofit/>
          </a:bodyPr>
          <a:lstStyle/>
          <a:p>
            <a:pPr algn="ctr"/>
            <a:r>
              <a:rPr lang="en-US" sz="1100" b="1" kern="1400" cap="all" dirty="0">
                <a:solidFill>
                  <a:schemeClr val="tx2">
                    <a:lumMod val="75000"/>
                  </a:schemeClr>
                </a:solidFill>
                <a:ea typeface="Times New Roman"/>
              </a:rPr>
              <a:t>PCI</a:t>
            </a:r>
          </a:p>
          <a:p>
            <a:pPr algn="ctr">
              <a:lnSpc>
                <a:spcPts val="1560"/>
              </a:lnSpc>
            </a:pPr>
            <a:r>
              <a:rPr lang="en-US" sz="1050" kern="1400" dirty="0" err="1" smtClean="0">
                <a:solidFill>
                  <a:schemeClr val="tx2">
                    <a:lumMod val="75000"/>
                  </a:schemeClr>
                </a:solidFill>
                <a:ea typeface="Times New Roman"/>
              </a:rPr>
              <a:t>XperSwing</a:t>
            </a:r>
            <a:endParaRPr lang="en-US" sz="1050" kern="1400" dirty="0" smtClean="0">
              <a:solidFill>
                <a:schemeClr val="tx2">
                  <a:lumMod val="75000"/>
                </a:schemeClr>
              </a:solidFill>
              <a:ea typeface="Times New Roman"/>
            </a:endParaRPr>
          </a:p>
          <a:p>
            <a:pPr algn="ctr">
              <a:lnSpc>
                <a:spcPts val="1560"/>
              </a:lnSpc>
            </a:pPr>
            <a:r>
              <a:rPr lang="en-US" sz="1050" kern="1400" dirty="0" smtClean="0">
                <a:solidFill>
                  <a:schemeClr val="tx2">
                    <a:lumMod val="75000"/>
                  </a:schemeClr>
                </a:solidFill>
                <a:ea typeface="Times New Roman"/>
              </a:rPr>
              <a:t>3DCA</a:t>
            </a:r>
          </a:p>
          <a:p>
            <a:pPr algn="ctr">
              <a:lnSpc>
                <a:spcPts val="1560"/>
              </a:lnSpc>
            </a:pPr>
            <a:r>
              <a:rPr lang="en-US" sz="1050" kern="1400" dirty="0" err="1" smtClean="0">
                <a:solidFill>
                  <a:schemeClr val="tx2">
                    <a:lumMod val="75000"/>
                  </a:schemeClr>
                </a:solidFill>
                <a:ea typeface="Times New Roman"/>
              </a:rPr>
              <a:t>StentBoost</a:t>
            </a:r>
            <a:endParaRPr lang="en-US" sz="1100" kern="1400" dirty="0">
              <a:solidFill>
                <a:schemeClr val="tx2">
                  <a:lumMod val="75000"/>
                </a:schemeClr>
              </a:solidFill>
              <a:ea typeface="Times New Roman"/>
            </a:endParaRPr>
          </a:p>
          <a:p>
            <a:pPr algn="ctr">
              <a:lnSpc>
                <a:spcPts val="1560"/>
              </a:lnSpc>
            </a:pPr>
            <a:r>
              <a:rPr lang="en-US" sz="1050" kern="1400" dirty="0" smtClean="0">
                <a:solidFill>
                  <a:schemeClr val="tx2">
                    <a:lumMod val="75000"/>
                  </a:schemeClr>
                </a:solidFill>
                <a:ea typeface="Times New Roman"/>
              </a:rPr>
              <a:t>CT </a:t>
            </a:r>
            <a:r>
              <a:rPr lang="en-US" sz="1050" kern="1400" dirty="0" err="1" smtClean="0">
                <a:solidFill>
                  <a:schemeClr val="tx2">
                    <a:lumMod val="75000"/>
                  </a:schemeClr>
                </a:solidFill>
                <a:ea typeface="Times New Roman"/>
              </a:rPr>
              <a:t>TrueView</a:t>
            </a:r>
            <a:endParaRPr lang="en-US" sz="1100" kern="1400" dirty="0">
              <a:solidFill>
                <a:schemeClr val="tx2">
                  <a:lumMod val="75000"/>
                </a:schemeClr>
              </a:solidFill>
              <a:ea typeface="Times New Roman"/>
            </a:endParaRPr>
          </a:p>
          <a:p>
            <a:pPr algn="ctr">
              <a:lnSpc>
                <a:spcPts val="1560"/>
              </a:lnSpc>
            </a:pPr>
            <a:r>
              <a:rPr lang="en-US" sz="1050" kern="1400" dirty="0" err="1" smtClean="0">
                <a:solidFill>
                  <a:schemeClr val="tx2">
                    <a:lumMod val="75000"/>
                  </a:schemeClr>
                </a:solidFill>
                <a:ea typeface="Times New Roman"/>
              </a:rPr>
              <a:t>Corindus</a:t>
            </a:r>
            <a:r>
              <a:rPr lang="en-US" sz="1050" kern="1400" dirty="0" smtClean="0">
                <a:solidFill>
                  <a:schemeClr val="tx2">
                    <a:lumMod val="75000"/>
                  </a:schemeClr>
                </a:solidFill>
                <a:ea typeface="Times New Roman"/>
              </a:rPr>
              <a:t> </a:t>
            </a:r>
          </a:p>
          <a:p>
            <a:pPr algn="ctr">
              <a:lnSpc>
                <a:spcPts val="1560"/>
              </a:lnSpc>
            </a:pPr>
            <a:r>
              <a:rPr lang="en-US" sz="1050" kern="1400" dirty="0" smtClean="0">
                <a:solidFill>
                  <a:schemeClr val="tx2">
                    <a:lumMod val="75000"/>
                  </a:schemeClr>
                </a:solidFill>
                <a:ea typeface="Times New Roman"/>
              </a:rPr>
              <a:t>Volcano IVUS</a:t>
            </a:r>
          </a:p>
        </p:txBody>
      </p:sp>
      <p:sp>
        <p:nvSpPr>
          <p:cNvPr id="4" name="Rectangle 25"/>
          <p:cNvSpPr>
            <a:spLocks noChangeArrowheads="1"/>
          </p:cNvSpPr>
          <p:nvPr/>
        </p:nvSpPr>
        <p:spPr bwMode="auto">
          <a:xfrm>
            <a:off x="0" y="46133"/>
            <a:ext cx="205819" cy="410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1882" tIns="50941" rIns="101882" bIns="50941" numCol="1" anchor="ctr" anchorCtr="0" compatLnSpc="1">
            <a:prstTxWarp prst="textNoShape">
              <a:avLst/>
            </a:prstTxWarp>
            <a:spAutoFit/>
          </a:bodyPr>
          <a:lstStyle/>
          <a:p>
            <a:endParaRPr lang="en-US" dirty="0"/>
          </a:p>
        </p:txBody>
      </p:sp>
      <p:sp>
        <p:nvSpPr>
          <p:cNvPr id="5" name="Rectangle 26"/>
          <p:cNvSpPr>
            <a:spLocks noChangeArrowheads="1"/>
          </p:cNvSpPr>
          <p:nvPr/>
        </p:nvSpPr>
        <p:spPr bwMode="auto">
          <a:xfrm>
            <a:off x="0" y="1649191"/>
            <a:ext cx="205819" cy="410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1882" tIns="50941" rIns="101882" bIns="50941" numCol="1" anchor="ctr" anchorCtr="0" compatLnSpc="1">
            <a:prstTxWarp prst="textNoShape">
              <a:avLst/>
            </a:prstTxWarp>
            <a:spAutoFit/>
          </a:bodyPr>
          <a:lstStyle/>
          <a:p>
            <a:endParaRPr lang="en-US" dirty="0"/>
          </a:p>
        </p:txBody>
      </p:sp>
      <p:sp>
        <p:nvSpPr>
          <p:cNvPr id="22" name="Text Box 28"/>
          <p:cNvSpPr txBox="1">
            <a:spLocks noChangeArrowheads="1"/>
          </p:cNvSpPr>
          <p:nvPr/>
        </p:nvSpPr>
        <p:spPr bwMode="auto">
          <a:xfrm>
            <a:off x="141009" y="5486400"/>
            <a:ext cx="2754161" cy="856595"/>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14:hiddenEffects>
            </a:ext>
          </a:extLst>
        </p:spPr>
        <p:txBody>
          <a:bodyPr rot="0" vert="horz" wrap="square" lIns="40753" tIns="40753" rIns="40753" bIns="40753" anchor="t" anchorCtr="0" upright="1">
            <a:noAutofit/>
          </a:bodyPr>
          <a:lstStyle/>
          <a:p>
            <a:pPr>
              <a:lnSpc>
                <a:spcPts val="1560"/>
              </a:lnSpc>
            </a:pPr>
            <a:r>
              <a:rPr lang="en-US" sz="1200" b="1" kern="1400" cap="all" spc="111" dirty="0">
                <a:ea typeface="Times New Roman"/>
              </a:rPr>
              <a:t>Primary Competitors </a:t>
            </a:r>
            <a:endParaRPr lang="en-US" sz="1200" b="1" kern="1400" dirty="0">
              <a:ea typeface="Times New Roman"/>
            </a:endParaRPr>
          </a:p>
          <a:p>
            <a:pPr>
              <a:lnSpc>
                <a:spcPts val="1560"/>
              </a:lnSpc>
            </a:pPr>
            <a:r>
              <a:rPr lang="en-US" sz="1100" kern="1400" dirty="0" smtClean="0">
                <a:solidFill>
                  <a:schemeClr val="bg1"/>
                </a:solidFill>
                <a:ea typeface="Times New Roman"/>
              </a:rPr>
              <a:t>Siemens and GE are </a:t>
            </a:r>
            <a:r>
              <a:rPr lang="en-US" sz="1100" kern="1400" dirty="0">
                <a:solidFill>
                  <a:schemeClr val="bg1"/>
                </a:solidFill>
                <a:ea typeface="Times New Roman"/>
              </a:rPr>
              <a:t>the primary </a:t>
            </a:r>
            <a:r>
              <a:rPr lang="en-US" sz="1100" kern="1400" dirty="0" smtClean="0">
                <a:solidFill>
                  <a:schemeClr val="bg1"/>
                </a:solidFill>
                <a:ea typeface="Times New Roman"/>
              </a:rPr>
              <a:t>competitors.  Philips remains the majority installer with over 50% of the market. </a:t>
            </a:r>
            <a:endParaRPr lang="en-US" sz="1100" kern="1400" dirty="0">
              <a:solidFill>
                <a:schemeClr val="bg1"/>
              </a:solidFill>
              <a:ea typeface="Times New Roman"/>
            </a:endParaRPr>
          </a:p>
        </p:txBody>
      </p:sp>
      <p:sp>
        <p:nvSpPr>
          <p:cNvPr id="38" name="Text Box 28_"/>
          <p:cNvSpPr txBox="1">
            <a:spLocks noChangeArrowheads="1"/>
          </p:cNvSpPr>
          <p:nvPr/>
        </p:nvSpPr>
        <p:spPr bwMode="auto">
          <a:xfrm>
            <a:off x="140300" y="6410325"/>
            <a:ext cx="2746293" cy="3495675"/>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14:hiddenEffects>
            </a:ext>
          </a:extLst>
        </p:spPr>
        <p:txBody>
          <a:bodyPr rot="0" vert="horz" wrap="square" lIns="40753" tIns="40753" rIns="40753" bIns="40753" anchor="t" anchorCtr="0" upright="1">
            <a:noAutofit/>
          </a:bodyPr>
          <a:lstStyle/>
          <a:p>
            <a:pPr>
              <a:lnSpc>
                <a:spcPts val="1560"/>
              </a:lnSpc>
            </a:pPr>
            <a:r>
              <a:rPr lang="en-US" sz="1200" b="1" kern="1400" cap="all" spc="111" dirty="0">
                <a:ea typeface="Times New Roman"/>
              </a:rPr>
              <a:t>Key Differentiators</a:t>
            </a:r>
            <a:endParaRPr lang="en-US" sz="1200" b="1" kern="1400" dirty="0">
              <a:ea typeface="Times New Roman"/>
            </a:endParaRPr>
          </a:p>
          <a:p>
            <a:pPr marL="171450" indent="-171450">
              <a:lnSpc>
                <a:spcPts val="1560"/>
              </a:lnSpc>
              <a:buFont typeface="Arial" panose="020B0604020202020204" pitchFamily="34" charset="0"/>
              <a:buChar char="•"/>
            </a:pPr>
            <a:r>
              <a:rPr lang="en-US" sz="1200" kern="1400" dirty="0" smtClean="0">
                <a:solidFill>
                  <a:schemeClr val="bg1"/>
                </a:solidFill>
                <a:ea typeface="Times New Roman"/>
              </a:rPr>
              <a:t>AlluraClarity- high quality, low-dose imaging.  Motion compensation and noise reduction for superior imaging of coronary vessels. </a:t>
            </a:r>
          </a:p>
          <a:p>
            <a:pPr marL="171450" indent="-171450">
              <a:lnSpc>
                <a:spcPts val="1560"/>
              </a:lnSpc>
              <a:buFont typeface="Arial" panose="020B0604020202020204" pitchFamily="34" charset="0"/>
              <a:buChar char="•"/>
            </a:pPr>
            <a:r>
              <a:rPr lang="en-US" sz="1200" kern="1400" dirty="0" smtClean="0">
                <a:solidFill>
                  <a:schemeClr val="bg1"/>
                </a:solidFill>
                <a:ea typeface="Times New Roman"/>
              </a:rPr>
              <a:t>Integration with 3</a:t>
            </a:r>
            <a:r>
              <a:rPr lang="en-US" sz="1200" kern="1400" baseline="30000" dirty="0" smtClean="0">
                <a:solidFill>
                  <a:schemeClr val="bg1"/>
                </a:solidFill>
                <a:ea typeface="Times New Roman"/>
              </a:rPr>
              <a:t>rd</a:t>
            </a:r>
            <a:r>
              <a:rPr lang="en-US" sz="1200" kern="1400" dirty="0" smtClean="0">
                <a:solidFill>
                  <a:schemeClr val="bg1"/>
                </a:solidFill>
                <a:ea typeface="Times New Roman"/>
              </a:rPr>
              <a:t> party systems like IVUS, FFR, </a:t>
            </a:r>
            <a:r>
              <a:rPr lang="en-US" sz="1200" kern="1400" dirty="0" err="1" smtClean="0">
                <a:solidFill>
                  <a:schemeClr val="bg1"/>
                </a:solidFill>
                <a:ea typeface="Times New Roman"/>
              </a:rPr>
              <a:t>infraredx</a:t>
            </a:r>
            <a:r>
              <a:rPr lang="en-US" sz="1200" kern="1400" dirty="0" smtClean="0">
                <a:solidFill>
                  <a:schemeClr val="bg1"/>
                </a:solidFill>
                <a:ea typeface="Times New Roman"/>
              </a:rPr>
              <a:t>, </a:t>
            </a:r>
            <a:r>
              <a:rPr lang="en-US" sz="1200" kern="1400" dirty="0" err="1" smtClean="0">
                <a:solidFill>
                  <a:schemeClr val="bg1"/>
                </a:solidFill>
                <a:ea typeface="Times New Roman"/>
              </a:rPr>
              <a:t>Corindus</a:t>
            </a:r>
            <a:r>
              <a:rPr lang="en-US" sz="1200" kern="1400" dirty="0" smtClean="0">
                <a:solidFill>
                  <a:schemeClr val="bg1"/>
                </a:solidFill>
                <a:ea typeface="Times New Roman"/>
              </a:rPr>
              <a:t> and ultrasound position PMS as a truly integrated lab unlike any other, optimizing workflow and speed.</a:t>
            </a:r>
          </a:p>
          <a:p>
            <a:pPr marL="171450" indent="-171450">
              <a:lnSpc>
                <a:spcPts val="1560"/>
              </a:lnSpc>
              <a:buFont typeface="Arial" panose="020B0604020202020204" pitchFamily="34" charset="0"/>
              <a:buChar char="•"/>
            </a:pPr>
            <a:r>
              <a:rPr lang="en-US" sz="1200" kern="1400" dirty="0" smtClean="0">
                <a:solidFill>
                  <a:schemeClr val="bg1"/>
                </a:solidFill>
                <a:ea typeface="Times New Roman"/>
              </a:rPr>
              <a:t>EchoNavigator is an exclusive capability that provides superior capabilities for SHD procedures.</a:t>
            </a:r>
          </a:p>
          <a:p>
            <a:pPr marL="171450" indent="-171450">
              <a:lnSpc>
                <a:spcPts val="1560"/>
              </a:lnSpc>
              <a:buFont typeface="Arial" panose="020B0604020202020204" pitchFamily="34" charset="0"/>
              <a:buChar char="•"/>
            </a:pPr>
            <a:r>
              <a:rPr lang="en-US" sz="1200" kern="1400" dirty="0" smtClean="0">
                <a:solidFill>
                  <a:schemeClr val="bg1"/>
                </a:solidFill>
                <a:ea typeface="Times New Roman"/>
              </a:rPr>
              <a:t>The largest install base in IC that is the most trained on system in the industry.</a:t>
            </a:r>
          </a:p>
          <a:p>
            <a:pPr>
              <a:lnSpc>
                <a:spcPts val="1560"/>
              </a:lnSpc>
            </a:pPr>
            <a:endParaRPr lang="en-US" sz="1200" kern="1400" dirty="0" smtClean="0">
              <a:solidFill>
                <a:schemeClr val="bg1"/>
              </a:solidFill>
              <a:ea typeface="Times New Roman"/>
            </a:endParaRPr>
          </a:p>
        </p:txBody>
      </p:sp>
      <p:pic>
        <p:nvPicPr>
          <p:cNvPr id="2050" name="Picture 204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7946" y="200464"/>
            <a:ext cx="1396062" cy="256323"/>
          </a:xfrm>
          <a:prstGeom prst="rect">
            <a:avLst/>
          </a:prstGeom>
        </p:spPr>
      </p:pic>
      <p:sp>
        <p:nvSpPr>
          <p:cNvPr id="33" name="Rectangle 32"/>
          <p:cNvSpPr/>
          <p:nvPr/>
        </p:nvSpPr>
        <p:spPr>
          <a:xfrm>
            <a:off x="161545" y="1981200"/>
            <a:ext cx="7466371" cy="7831007"/>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descr="C:\Users\310139281\Pictures\Adult Cardiology - Clarity\_T9P987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1200" y="942940"/>
            <a:ext cx="1447800" cy="965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40" name="Text Box 5__"/>
          <p:cNvSpPr txBox="1">
            <a:spLocks noChangeArrowheads="1"/>
          </p:cNvSpPr>
          <p:nvPr/>
        </p:nvSpPr>
        <p:spPr bwMode="auto">
          <a:xfrm>
            <a:off x="2246375" y="3678859"/>
            <a:ext cx="1030225" cy="1790701"/>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14:hiddenEffects>
            </a:ext>
          </a:extLst>
        </p:spPr>
        <p:txBody>
          <a:bodyPr rot="0" vert="horz" wrap="square" lIns="40753" tIns="40753" rIns="40753" bIns="40753" anchor="t" anchorCtr="0" upright="1">
            <a:noAutofit/>
          </a:bodyPr>
          <a:lstStyle/>
          <a:p>
            <a:pPr algn="ctr"/>
            <a:r>
              <a:rPr lang="en-US" sz="1100" b="1" kern="1400" cap="all" dirty="0">
                <a:solidFill>
                  <a:schemeClr val="tx2">
                    <a:lumMod val="75000"/>
                  </a:schemeClr>
                </a:solidFill>
                <a:ea typeface="Times New Roman"/>
              </a:rPr>
              <a:t>SHD</a:t>
            </a:r>
          </a:p>
          <a:p>
            <a:pPr algn="ctr">
              <a:lnSpc>
                <a:spcPts val="1560"/>
              </a:lnSpc>
            </a:pPr>
            <a:r>
              <a:rPr lang="en-US" sz="1050" kern="1400" dirty="0" smtClean="0">
                <a:solidFill>
                  <a:schemeClr val="tx2">
                    <a:lumMod val="75000"/>
                  </a:schemeClr>
                </a:solidFill>
                <a:ea typeface="Times New Roman"/>
              </a:rPr>
              <a:t>Heart Navigator</a:t>
            </a:r>
            <a:endParaRPr lang="en-US" sz="1100" kern="1400" dirty="0">
              <a:solidFill>
                <a:schemeClr val="tx2">
                  <a:lumMod val="75000"/>
                </a:schemeClr>
              </a:solidFill>
              <a:ea typeface="Times New Roman"/>
            </a:endParaRPr>
          </a:p>
          <a:p>
            <a:pPr algn="ctr">
              <a:lnSpc>
                <a:spcPts val="1560"/>
              </a:lnSpc>
            </a:pPr>
            <a:r>
              <a:rPr lang="en-US" sz="1050" kern="1400" dirty="0" smtClean="0">
                <a:solidFill>
                  <a:schemeClr val="tx2">
                    <a:lumMod val="75000"/>
                  </a:schemeClr>
                </a:solidFill>
                <a:ea typeface="Times New Roman"/>
              </a:rPr>
              <a:t>Echo Navigator</a:t>
            </a:r>
          </a:p>
          <a:p>
            <a:pPr algn="ctr">
              <a:lnSpc>
                <a:spcPts val="1560"/>
              </a:lnSpc>
            </a:pPr>
            <a:r>
              <a:rPr lang="en-US" sz="1050" kern="1400" dirty="0" smtClean="0">
                <a:solidFill>
                  <a:schemeClr val="tx2">
                    <a:lumMod val="75000"/>
                  </a:schemeClr>
                </a:solidFill>
                <a:ea typeface="Times New Roman"/>
              </a:rPr>
              <a:t>MR/CT Roadmap</a:t>
            </a:r>
          </a:p>
          <a:p>
            <a:pPr algn="ctr">
              <a:lnSpc>
                <a:spcPts val="1560"/>
              </a:lnSpc>
            </a:pPr>
            <a:r>
              <a:rPr lang="en-US" sz="1050" kern="1400" dirty="0" smtClean="0">
                <a:solidFill>
                  <a:schemeClr val="tx2">
                    <a:lumMod val="75000"/>
                  </a:schemeClr>
                </a:solidFill>
                <a:ea typeface="Times New Roman"/>
              </a:rPr>
              <a:t>3DRA</a:t>
            </a:r>
          </a:p>
        </p:txBody>
      </p:sp>
      <p:cxnSp>
        <p:nvCxnSpPr>
          <p:cNvPr id="28" name="Straight Connector 27"/>
          <p:cNvCxnSpPr/>
          <p:nvPr/>
        </p:nvCxnSpPr>
        <p:spPr>
          <a:xfrm>
            <a:off x="3276600" y="3446476"/>
            <a:ext cx="0" cy="2011680"/>
          </a:xfrm>
          <a:prstGeom prst="line">
            <a:avLst/>
          </a:prstGeom>
        </p:spPr>
        <p:style>
          <a:lnRef idx="3">
            <a:schemeClr val="accent1"/>
          </a:lnRef>
          <a:fillRef idx="0">
            <a:schemeClr val="accent1"/>
          </a:fillRef>
          <a:effectRef idx="2">
            <a:schemeClr val="accent1"/>
          </a:effectRef>
          <a:fontRef idx="minor">
            <a:schemeClr val="tx1"/>
          </a:fontRef>
        </p:style>
      </p:cxnSp>
      <p:sp>
        <p:nvSpPr>
          <p:cNvPr id="27" name="Text Box 25"/>
          <p:cNvSpPr txBox="1">
            <a:spLocks noChangeArrowheads="1"/>
          </p:cNvSpPr>
          <p:nvPr/>
        </p:nvSpPr>
        <p:spPr bwMode="auto">
          <a:xfrm>
            <a:off x="5372100" y="9363341"/>
            <a:ext cx="1562100" cy="43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101882" tIns="50941" rIns="101882" bIns="50941" anchor="t" anchorCtr="0" upright="1">
            <a:noAutofit/>
          </a:bodyPr>
          <a:lstStyle/>
          <a:p>
            <a:r>
              <a:rPr lang="en-US" sz="1050" kern="1400" dirty="0" smtClean="0">
                <a:solidFill>
                  <a:schemeClr val="tx1">
                    <a:lumMod val="75000"/>
                    <a:lumOff val="25000"/>
                  </a:schemeClr>
                </a:solidFill>
                <a:ea typeface="Times New Roman"/>
              </a:rPr>
              <a:t>Zachary Gautreau</a:t>
            </a:r>
          </a:p>
          <a:p>
            <a:r>
              <a:rPr lang="en-US" sz="1050" kern="1400" dirty="0" smtClean="0">
                <a:solidFill>
                  <a:schemeClr val="tx1">
                    <a:lumMod val="75000"/>
                    <a:lumOff val="25000"/>
                  </a:schemeClr>
                </a:solidFill>
                <a:ea typeface="Times New Roman"/>
              </a:rPr>
              <a:t>(802)578-0354</a:t>
            </a:r>
            <a:endParaRPr lang="en-US" sz="1050" kern="1400" dirty="0">
              <a:solidFill>
                <a:schemeClr val="tx1">
                  <a:lumMod val="75000"/>
                  <a:lumOff val="25000"/>
                </a:schemeClr>
              </a:solidFill>
              <a:ea typeface="Times New Roman"/>
            </a:endParaRPr>
          </a:p>
        </p:txBody>
      </p:sp>
      <p:sp>
        <p:nvSpPr>
          <p:cNvPr id="30" name="Rectangle 29"/>
          <p:cNvSpPr/>
          <p:nvPr/>
        </p:nvSpPr>
        <p:spPr>
          <a:xfrm>
            <a:off x="3422932" y="9371480"/>
            <a:ext cx="1911068" cy="415498"/>
          </a:xfrm>
          <a:prstGeom prst="rect">
            <a:avLst/>
          </a:prstGeom>
        </p:spPr>
        <p:txBody>
          <a:bodyPr wrap="square">
            <a:spAutoFit/>
          </a:bodyPr>
          <a:lstStyle/>
          <a:p>
            <a:r>
              <a:rPr lang="en-US" sz="1050" kern="1400" dirty="0">
                <a:solidFill>
                  <a:schemeClr val="tx1">
                    <a:lumMod val="75000"/>
                    <a:lumOff val="25000"/>
                  </a:schemeClr>
                </a:solidFill>
                <a:ea typeface="Times New Roman"/>
              </a:rPr>
              <a:t>Sales Support Representative:</a:t>
            </a:r>
          </a:p>
          <a:p>
            <a:pPr algn="r"/>
            <a:r>
              <a:rPr lang="en-US" sz="1050" u="sng" kern="1400" dirty="0">
                <a:solidFill>
                  <a:srgbClr val="212120"/>
                </a:solidFill>
                <a:ea typeface="Times New Roman"/>
                <a:hlinkClick r:id="rId4"/>
              </a:rPr>
              <a:t>Zachary.Gautreau@philips.com</a:t>
            </a:r>
            <a:endParaRPr lang="en-US" sz="1050" kern="1400" dirty="0">
              <a:solidFill>
                <a:srgbClr val="212120"/>
              </a:solidFill>
              <a:ea typeface="Times New Roman"/>
            </a:endParaRPr>
          </a:p>
        </p:txBody>
      </p:sp>
      <p:cxnSp>
        <p:nvCxnSpPr>
          <p:cNvPr id="31" name="Straight Connector 30"/>
          <p:cNvCxnSpPr/>
          <p:nvPr/>
        </p:nvCxnSpPr>
        <p:spPr>
          <a:xfrm>
            <a:off x="2933842" y="9331537"/>
            <a:ext cx="4663440" cy="0"/>
          </a:xfrm>
          <a:prstGeom prst="line">
            <a:avLst/>
          </a:prstGeom>
          <a:ln>
            <a:solidFill>
              <a:schemeClr val="tx2">
                <a:lumMod val="40000"/>
                <a:lumOff val="60000"/>
              </a:schemeClr>
            </a:solidFill>
          </a:ln>
        </p:spPr>
        <p:style>
          <a:lnRef idx="3">
            <a:schemeClr val="accent1"/>
          </a:lnRef>
          <a:fillRef idx="0">
            <a:schemeClr val="accent1"/>
          </a:fillRef>
          <a:effectRef idx="2">
            <a:schemeClr val="accent1"/>
          </a:effectRef>
          <a:fontRef idx="minor">
            <a:schemeClr val="tx1"/>
          </a:fontRef>
        </p:style>
      </p:cxnSp>
      <p:sp>
        <p:nvSpPr>
          <p:cNvPr id="35" name="Text Box 10"/>
          <p:cNvSpPr txBox="1">
            <a:spLocks noChangeArrowheads="1"/>
          </p:cNvSpPr>
          <p:nvPr/>
        </p:nvSpPr>
        <p:spPr bwMode="auto">
          <a:xfrm>
            <a:off x="3308910" y="3681840"/>
            <a:ext cx="1461609" cy="1777704"/>
          </a:xfrm>
          <a:prstGeom prst="rect">
            <a:avLst/>
          </a:prstGeom>
          <a:noFill/>
          <a:ln w="9525" algn="in">
            <a:noFill/>
            <a:miter lim="800000"/>
            <a:headEnd/>
            <a:tailEnd/>
          </a:ln>
          <a:effectLst/>
          <a:extLst>
            <a:ext uri="{909E8E84-426E-40DD-AFC4-6F175D3DCCD1}">
              <a14:hiddenFill xmlns:a14="http://schemas.microsoft.com/office/drawing/2010/main">
                <a:solidFill>
                  <a:srgbClr val="FFFFFE"/>
                </a:solidFill>
              </a14:hiddenFill>
            </a:ext>
            <a:ext uri="{AF507438-7753-43E0-B8FC-AC1667EBCBE1}">
              <a14:hiddenEffects xmlns:a14="http://schemas.microsoft.com/office/drawing/2010/main">
                <a:effectLst>
                  <a:outerShdw dist="35921" dir="2700000" algn="ctr" rotWithShape="0">
                    <a:srgbClr val="DCD6D4"/>
                  </a:outerShdw>
                </a:effectLst>
              </a14:hiddenEffects>
            </a:ext>
          </a:extLst>
        </p:spPr>
        <p:txBody>
          <a:bodyPr rot="0" vert="horz" wrap="square" lIns="40753" tIns="40753" rIns="40753" bIns="40753" anchor="t" anchorCtr="0" upright="1">
            <a:noAutofit/>
          </a:bodyPr>
          <a:lstStyle/>
          <a:p>
            <a:pPr algn="ctr"/>
            <a:r>
              <a:rPr lang="en-US" sz="1100" b="1" kern="1400" cap="all" dirty="0">
                <a:solidFill>
                  <a:schemeClr val="tx2">
                    <a:lumMod val="75000"/>
                  </a:schemeClr>
                </a:solidFill>
                <a:ea typeface="Times New Roman"/>
              </a:rPr>
              <a:t>Shortest PATH</a:t>
            </a:r>
          </a:p>
          <a:p>
            <a:pPr marL="112713" indent="-112713">
              <a:buSzPts val="1200"/>
              <a:buFont typeface="Times New Roman"/>
              <a:buChar char="•"/>
            </a:pPr>
            <a:r>
              <a:rPr lang="en-US" sz="1050" kern="1400" dirty="0" smtClean="0">
                <a:solidFill>
                  <a:schemeClr val="tx2">
                    <a:lumMod val="75000"/>
                  </a:schemeClr>
                </a:solidFill>
                <a:ea typeface="Times New Roman"/>
              </a:rPr>
              <a:t>Accommodate all procedure types</a:t>
            </a:r>
            <a:endParaRPr lang="en-US" sz="1050" kern="1400" dirty="0">
              <a:solidFill>
                <a:schemeClr val="tx2">
                  <a:lumMod val="75000"/>
                </a:schemeClr>
              </a:solidFill>
              <a:ea typeface="Times New Roman"/>
            </a:endParaRPr>
          </a:p>
          <a:p>
            <a:pPr marL="112713" indent="-112713">
              <a:buSzPts val="1200"/>
              <a:buFont typeface="Times New Roman"/>
              <a:buChar char="•"/>
            </a:pPr>
            <a:r>
              <a:rPr lang="en-US" sz="1050" kern="1400" dirty="0" smtClean="0">
                <a:solidFill>
                  <a:schemeClr val="tx2">
                    <a:lumMod val="75000"/>
                  </a:schemeClr>
                </a:solidFill>
                <a:ea typeface="Times New Roman"/>
              </a:rPr>
              <a:t>Most integrated solution</a:t>
            </a:r>
          </a:p>
          <a:p>
            <a:pPr marL="112713" indent="-112713">
              <a:buSzPts val="1200"/>
              <a:buFont typeface="Times New Roman"/>
              <a:buChar char="•"/>
            </a:pPr>
            <a:r>
              <a:rPr lang="en-US" sz="1050" kern="1400" dirty="0" smtClean="0">
                <a:solidFill>
                  <a:schemeClr val="tx2">
                    <a:lumMod val="75000"/>
                  </a:schemeClr>
                </a:solidFill>
                <a:ea typeface="Times New Roman"/>
              </a:rPr>
              <a:t>Most trained on system interface</a:t>
            </a:r>
          </a:p>
          <a:p>
            <a:pPr marL="112713" indent="-112713">
              <a:buSzPts val="1200"/>
              <a:buFont typeface="Times New Roman"/>
              <a:buChar char="•"/>
            </a:pPr>
            <a:r>
              <a:rPr lang="en-US" sz="1050" kern="1400" dirty="0" smtClean="0">
                <a:solidFill>
                  <a:schemeClr val="tx2">
                    <a:lumMod val="75000"/>
                  </a:schemeClr>
                </a:solidFill>
                <a:ea typeface="Times New Roman"/>
              </a:rPr>
              <a:t>Adapts to clinician preference</a:t>
            </a:r>
            <a:endParaRPr lang="en-US" sz="1050" kern="1400" dirty="0">
              <a:solidFill>
                <a:schemeClr val="tx2">
                  <a:lumMod val="75000"/>
                </a:schemeClr>
              </a:solidFill>
              <a:ea typeface="Times New Roman"/>
            </a:endParaRPr>
          </a:p>
        </p:txBody>
      </p:sp>
      <p:sp>
        <p:nvSpPr>
          <p:cNvPr id="36" name="Text Box 10_"/>
          <p:cNvSpPr txBox="1">
            <a:spLocks noChangeArrowheads="1"/>
          </p:cNvSpPr>
          <p:nvPr/>
        </p:nvSpPr>
        <p:spPr bwMode="auto">
          <a:xfrm>
            <a:off x="4724401" y="3681840"/>
            <a:ext cx="1395981" cy="1776316"/>
          </a:xfrm>
          <a:prstGeom prst="rect">
            <a:avLst/>
          </a:prstGeom>
          <a:noFill/>
          <a:ln w="9525" algn="in">
            <a:noFill/>
            <a:miter lim="800000"/>
            <a:headEnd/>
            <a:tailEnd/>
          </a:ln>
          <a:effectLst/>
          <a:extLst>
            <a:ext uri="{909E8E84-426E-40DD-AFC4-6F175D3DCCD1}">
              <a14:hiddenFill xmlns:a14="http://schemas.microsoft.com/office/drawing/2010/main">
                <a:solidFill>
                  <a:srgbClr val="FFFFFE"/>
                </a:solidFill>
              </a14:hiddenFill>
            </a:ext>
            <a:ext uri="{AF507438-7753-43E0-B8FC-AC1667EBCBE1}">
              <a14:hiddenEffects xmlns:a14="http://schemas.microsoft.com/office/drawing/2010/main">
                <a:effectLst>
                  <a:outerShdw dist="35921" dir="2700000" algn="ctr" rotWithShape="0">
                    <a:srgbClr val="DCD6D4"/>
                  </a:outerShdw>
                </a:effectLst>
              </a14:hiddenEffects>
            </a:ext>
          </a:extLst>
        </p:spPr>
        <p:txBody>
          <a:bodyPr rot="0" vert="horz" wrap="square" lIns="40753" tIns="40753" rIns="40753" bIns="40753" anchor="t" anchorCtr="0" upright="1">
            <a:noAutofit/>
          </a:bodyPr>
          <a:lstStyle/>
          <a:p>
            <a:pPr algn="ctr"/>
            <a:r>
              <a:rPr lang="en-US" sz="1100" b="1" kern="1400" cap="all" dirty="0">
                <a:solidFill>
                  <a:schemeClr val="tx2">
                    <a:lumMod val="75000"/>
                  </a:schemeClr>
                </a:solidFill>
                <a:ea typeface="Times New Roman"/>
              </a:rPr>
              <a:t>BEST CARE</a:t>
            </a:r>
          </a:p>
          <a:p>
            <a:pPr marL="112713" indent="-112713">
              <a:buSzPts val="1200"/>
              <a:buFont typeface="Times New Roman"/>
              <a:buChar char="•"/>
            </a:pPr>
            <a:r>
              <a:rPr lang="en-US" sz="1050" kern="1400" dirty="0" smtClean="0">
                <a:solidFill>
                  <a:schemeClr val="tx2">
                    <a:lumMod val="75000"/>
                  </a:schemeClr>
                </a:solidFill>
                <a:ea typeface="Times New Roman"/>
              </a:rPr>
              <a:t>Clarity for low dose</a:t>
            </a:r>
          </a:p>
          <a:p>
            <a:pPr marL="112713" indent="-112713">
              <a:buSzPts val="1200"/>
              <a:buFont typeface="Times New Roman"/>
              <a:buChar char="•"/>
            </a:pPr>
            <a:r>
              <a:rPr lang="en-US" sz="1050" kern="1400" dirty="0" smtClean="0">
                <a:solidFill>
                  <a:schemeClr val="tx2">
                    <a:lumMod val="75000"/>
                  </a:schemeClr>
                </a:solidFill>
                <a:ea typeface="Times New Roman"/>
              </a:rPr>
              <a:t>Image </a:t>
            </a:r>
            <a:r>
              <a:rPr lang="en-US" sz="1050" kern="1400" dirty="0">
                <a:solidFill>
                  <a:schemeClr val="tx2">
                    <a:lumMod val="75000"/>
                  </a:schemeClr>
                </a:solidFill>
                <a:ea typeface="Times New Roman"/>
              </a:rPr>
              <a:t>Quality </a:t>
            </a:r>
          </a:p>
          <a:p>
            <a:pPr marL="112713" indent="-112713">
              <a:buSzPts val="1200"/>
              <a:buFont typeface="Times New Roman"/>
              <a:buChar char="•"/>
            </a:pPr>
            <a:r>
              <a:rPr lang="en-US" sz="1050" kern="1400" dirty="0">
                <a:solidFill>
                  <a:schemeClr val="tx2">
                    <a:lumMod val="75000"/>
                  </a:schemeClr>
                </a:solidFill>
                <a:ea typeface="Times New Roman"/>
              </a:rPr>
              <a:t>Seamless integration</a:t>
            </a:r>
          </a:p>
          <a:p>
            <a:pPr marL="112713" indent="-112713">
              <a:buSzPts val="1200"/>
              <a:buFont typeface="Times New Roman"/>
              <a:buChar char="•"/>
            </a:pPr>
            <a:r>
              <a:rPr lang="en-US" sz="1050" kern="1400" dirty="0" err="1">
                <a:solidFill>
                  <a:schemeClr val="tx2">
                    <a:lumMod val="75000"/>
                  </a:schemeClr>
                </a:solidFill>
                <a:ea typeface="Times New Roman"/>
              </a:rPr>
              <a:t>DoseWise</a:t>
            </a:r>
            <a:endParaRPr lang="en-US" sz="1050" kern="1400" dirty="0">
              <a:solidFill>
                <a:schemeClr val="tx2">
                  <a:lumMod val="75000"/>
                </a:schemeClr>
              </a:solidFill>
              <a:ea typeface="Times New Roman"/>
            </a:endParaRPr>
          </a:p>
          <a:p>
            <a:pPr marL="112713" indent="-112713">
              <a:buSzPts val="1200"/>
              <a:buFont typeface="Times New Roman"/>
              <a:buChar char="•"/>
            </a:pPr>
            <a:r>
              <a:rPr lang="en-US" sz="1050" kern="1400" dirty="0" smtClean="0">
                <a:solidFill>
                  <a:schemeClr val="tx2">
                    <a:lumMod val="75000"/>
                  </a:schemeClr>
                </a:solidFill>
                <a:ea typeface="Times New Roman"/>
              </a:rPr>
              <a:t>Planning </a:t>
            </a:r>
            <a:r>
              <a:rPr lang="en-US" sz="1050" kern="1400" dirty="0">
                <a:solidFill>
                  <a:schemeClr val="tx2">
                    <a:lumMod val="75000"/>
                  </a:schemeClr>
                </a:solidFill>
                <a:ea typeface="Times New Roman"/>
              </a:rPr>
              <a:t>precision</a:t>
            </a:r>
          </a:p>
          <a:p>
            <a:pPr marL="112713" indent="-112713">
              <a:buSzPts val="1200"/>
              <a:buFont typeface="Times New Roman"/>
              <a:buChar char="•"/>
            </a:pPr>
            <a:r>
              <a:rPr lang="en-US" sz="1050" kern="1400" dirty="0" smtClean="0">
                <a:solidFill>
                  <a:schemeClr val="tx2">
                    <a:lumMod val="75000"/>
                  </a:schemeClr>
                </a:solidFill>
                <a:ea typeface="Times New Roman"/>
              </a:rPr>
              <a:t>2D </a:t>
            </a:r>
            <a:r>
              <a:rPr lang="en-US" sz="1050" kern="1400" dirty="0">
                <a:solidFill>
                  <a:schemeClr val="tx2">
                    <a:lumMod val="75000"/>
                  </a:schemeClr>
                </a:solidFill>
                <a:ea typeface="Times New Roman"/>
              </a:rPr>
              <a:t>and 3D </a:t>
            </a:r>
            <a:r>
              <a:rPr lang="en-US" sz="1050" kern="1400" dirty="0" smtClean="0">
                <a:solidFill>
                  <a:schemeClr val="tx2">
                    <a:lumMod val="75000"/>
                  </a:schemeClr>
                </a:solidFill>
                <a:ea typeface="Times New Roman"/>
              </a:rPr>
              <a:t>treatment guidance</a:t>
            </a:r>
            <a:endParaRPr lang="en-US" sz="1050" kern="1400" dirty="0">
              <a:solidFill>
                <a:schemeClr val="tx2">
                  <a:lumMod val="75000"/>
                </a:schemeClr>
              </a:solidFill>
              <a:ea typeface="Times New Roman"/>
            </a:endParaRPr>
          </a:p>
          <a:p>
            <a:pPr marL="112713" indent="-112713"/>
            <a:r>
              <a:rPr lang="en-US" sz="1200" kern="1400" dirty="0">
                <a:solidFill>
                  <a:schemeClr val="tx2">
                    <a:lumMod val="75000"/>
                  </a:schemeClr>
                </a:solidFill>
                <a:ea typeface="Times New Roman"/>
              </a:rPr>
              <a:t> </a:t>
            </a:r>
          </a:p>
        </p:txBody>
      </p:sp>
      <p:sp>
        <p:nvSpPr>
          <p:cNvPr id="39" name="Text Box 10__"/>
          <p:cNvSpPr txBox="1">
            <a:spLocks noChangeArrowheads="1"/>
          </p:cNvSpPr>
          <p:nvPr/>
        </p:nvSpPr>
        <p:spPr bwMode="auto">
          <a:xfrm>
            <a:off x="6125260" y="3681840"/>
            <a:ext cx="1502083" cy="1776316"/>
          </a:xfrm>
          <a:prstGeom prst="rect">
            <a:avLst/>
          </a:prstGeom>
          <a:noFill/>
          <a:ln w="9525" algn="in">
            <a:noFill/>
            <a:miter lim="800000"/>
            <a:headEnd/>
            <a:tailEnd/>
          </a:ln>
          <a:effectLst/>
          <a:extLst>
            <a:ext uri="{909E8E84-426E-40DD-AFC4-6F175D3DCCD1}">
              <a14:hiddenFill xmlns:a14="http://schemas.microsoft.com/office/drawing/2010/main">
                <a:solidFill>
                  <a:srgbClr val="FFFFFE"/>
                </a:solidFill>
              </a14:hiddenFill>
            </a:ext>
            <a:ext uri="{AF507438-7753-43E0-B8FC-AC1667EBCBE1}">
              <a14:hiddenEffects xmlns:a14="http://schemas.microsoft.com/office/drawing/2010/main">
                <a:effectLst>
                  <a:outerShdw dist="35921" dir="2700000" algn="ctr" rotWithShape="0">
                    <a:srgbClr val="DCD6D4"/>
                  </a:outerShdw>
                </a:effectLst>
              </a14:hiddenEffects>
            </a:ext>
          </a:extLst>
        </p:spPr>
        <p:txBody>
          <a:bodyPr rot="0" vert="horz" wrap="square" lIns="40753" tIns="40753" rIns="40753" bIns="40753" anchor="t" anchorCtr="0" upright="1">
            <a:noAutofit/>
          </a:bodyPr>
          <a:lstStyle/>
          <a:p>
            <a:pPr algn="ctr"/>
            <a:r>
              <a:rPr lang="en-US" sz="1100" b="1" kern="1400" cap="all" dirty="0">
                <a:solidFill>
                  <a:schemeClr val="tx2">
                    <a:lumMod val="75000"/>
                  </a:schemeClr>
                </a:solidFill>
                <a:ea typeface="Times New Roman"/>
              </a:rPr>
              <a:t>Lowest COST</a:t>
            </a:r>
          </a:p>
          <a:p>
            <a:pPr marL="112713" indent="-112713">
              <a:buSzPts val="1200"/>
              <a:buFont typeface="Times New Roman"/>
              <a:buChar char="•"/>
            </a:pPr>
            <a:r>
              <a:rPr lang="en-US" sz="1050" kern="1400" dirty="0" smtClean="0">
                <a:solidFill>
                  <a:schemeClr val="tx2">
                    <a:lumMod val="75000"/>
                  </a:schemeClr>
                </a:solidFill>
                <a:ea typeface="Times New Roman"/>
              </a:rPr>
              <a:t>Impact need for multiple devices per treatment</a:t>
            </a:r>
          </a:p>
          <a:p>
            <a:pPr marL="112713" indent="-112713">
              <a:buSzPts val="1200"/>
              <a:buFont typeface="Times New Roman"/>
              <a:buChar char="•"/>
            </a:pPr>
            <a:r>
              <a:rPr lang="en-US" sz="1050" kern="1400" dirty="0" smtClean="0">
                <a:solidFill>
                  <a:schemeClr val="tx2">
                    <a:lumMod val="75000"/>
                  </a:schemeClr>
                </a:solidFill>
                <a:ea typeface="Times New Roman"/>
              </a:rPr>
              <a:t>Enable advanced procedures</a:t>
            </a:r>
          </a:p>
          <a:p>
            <a:pPr marL="112713" indent="-112713">
              <a:buSzPts val="1200"/>
              <a:buFont typeface="Times New Roman"/>
              <a:buChar char="•"/>
            </a:pPr>
            <a:r>
              <a:rPr lang="en-US" sz="1050" kern="1400" dirty="0" smtClean="0">
                <a:solidFill>
                  <a:schemeClr val="tx2">
                    <a:lumMod val="75000"/>
                  </a:schemeClr>
                </a:solidFill>
                <a:ea typeface="Times New Roman"/>
              </a:rPr>
              <a:t>Improve workflow</a:t>
            </a:r>
          </a:p>
          <a:p>
            <a:pPr marL="112713" indent="-112713">
              <a:buSzPts val="1200"/>
              <a:buFont typeface="Times New Roman"/>
              <a:buChar char="•"/>
            </a:pPr>
            <a:r>
              <a:rPr lang="en-US" sz="1050" kern="1400" dirty="0" smtClean="0">
                <a:solidFill>
                  <a:schemeClr val="tx2">
                    <a:lumMod val="75000"/>
                  </a:schemeClr>
                </a:solidFill>
                <a:ea typeface="Times New Roman"/>
              </a:rPr>
              <a:t>Maintain educational advances</a:t>
            </a:r>
          </a:p>
        </p:txBody>
      </p:sp>
    </p:spTree>
    <p:extLst>
      <p:ext uri="{BB962C8B-B14F-4D97-AF65-F5344CB8AC3E}">
        <p14:creationId xmlns:p14="http://schemas.microsoft.com/office/powerpoint/2010/main" val="38028798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1"/>
          <p:cNvGraphicFramePr>
            <a:graphicFrameLocks noGrp="1"/>
          </p:cNvGraphicFramePr>
          <p:nvPr>
            <p:extLst>
              <p:ext uri="{D42A27DB-BD31-4B8C-83A1-F6EECF244321}">
                <p14:modId xmlns:p14="http://schemas.microsoft.com/office/powerpoint/2010/main" val="2992852964"/>
              </p:ext>
            </p:extLst>
          </p:nvPr>
        </p:nvGraphicFramePr>
        <p:xfrm>
          <a:off x="172720" y="775972"/>
          <a:ext cx="7426960" cy="9167148"/>
        </p:xfrm>
        <a:graphic>
          <a:graphicData uri="http://schemas.openxmlformats.org/drawingml/2006/table">
            <a:tbl>
              <a:tblPr firstRow="1" bandRow="1">
                <a:tableStyleId>{5C22544A-7EE6-4342-B048-85BDC9FD1C3A}</a:tableStyleId>
              </a:tblPr>
              <a:tblGrid>
                <a:gridCol w="1960880"/>
                <a:gridCol w="5466080"/>
              </a:tblGrid>
              <a:tr h="346710">
                <a:tc>
                  <a:txBody>
                    <a:bodyPr/>
                    <a:lstStyle/>
                    <a:p>
                      <a:r>
                        <a:rPr lang="en-US" sz="2000" cap="all" baseline="0" dirty="0" smtClean="0"/>
                        <a:t>Philips Tool</a:t>
                      </a:r>
                      <a:endParaRPr lang="en-US" sz="2000" cap="all" baseline="0" dirty="0"/>
                    </a:p>
                  </a:txBody>
                  <a:tcPr marL="103632" marR="103632" marT="50292" marB="50292"/>
                </a:tc>
                <a:tc>
                  <a:txBody>
                    <a:bodyPr/>
                    <a:lstStyle/>
                    <a:p>
                      <a:r>
                        <a:rPr lang="en-US" sz="2000" cap="all" baseline="0" dirty="0" smtClean="0"/>
                        <a:t>Common Procedures</a:t>
                      </a:r>
                      <a:endParaRPr lang="en-US" sz="2000" cap="all" baseline="0" dirty="0"/>
                    </a:p>
                  </a:txBody>
                  <a:tcPr marL="103632" marR="103632" marT="50292" marB="50292"/>
                </a:tc>
              </a:tr>
              <a:tr h="413894">
                <a:tc gridSpan="2">
                  <a:txBody>
                    <a:bodyPr/>
                    <a:lstStyle/>
                    <a:p>
                      <a:pPr algn="ctr"/>
                      <a:r>
                        <a:rPr lang="en-US" sz="1600" b="1" kern="1200" dirty="0" smtClean="0">
                          <a:solidFill>
                            <a:schemeClr val="tx2">
                              <a:lumMod val="75000"/>
                            </a:schemeClr>
                          </a:solidFill>
                          <a:latin typeface="+mn-lt"/>
                          <a:ea typeface="+mn-ea"/>
                          <a:cs typeface="+mn-cs"/>
                        </a:rPr>
                        <a:t>PERCUTANEOUS</a:t>
                      </a:r>
                      <a:r>
                        <a:rPr lang="en-US" sz="1600" b="1" kern="1200" baseline="0" dirty="0" smtClean="0">
                          <a:solidFill>
                            <a:schemeClr val="tx2">
                              <a:lumMod val="75000"/>
                            </a:schemeClr>
                          </a:solidFill>
                          <a:latin typeface="+mn-lt"/>
                          <a:ea typeface="+mn-ea"/>
                          <a:cs typeface="+mn-cs"/>
                        </a:rPr>
                        <a:t> CORONARY INTERVENTION</a:t>
                      </a:r>
                      <a:endParaRPr lang="en-US" sz="1600" b="1" kern="1200" dirty="0">
                        <a:solidFill>
                          <a:schemeClr val="tx2">
                            <a:lumMod val="75000"/>
                          </a:schemeClr>
                        </a:solidFill>
                        <a:latin typeface="+mn-lt"/>
                        <a:ea typeface="+mn-ea"/>
                        <a:cs typeface="+mn-cs"/>
                      </a:endParaRPr>
                    </a:p>
                  </a:txBody>
                  <a:tcPr marL="103632" marR="103632" marT="50292" marB="50292" anchor="ctr"/>
                </a:tc>
                <a:tc hMerge="1">
                  <a:txBody>
                    <a:bodyPr/>
                    <a:lstStyle/>
                    <a:p>
                      <a:pPr marL="548640" indent="-285750">
                        <a:buFont typeface="Arial" panose="020B0604020202020204" pitchFamily="34" charset="0"/>
                        <a:buChar char="•"/>
                      </a:pPr>
                      <a:endParaRPr lang="en-US" sz="1300" dirty="0"/>
                    </a:p>
                  </a:txBody>
                  <a:tcPr marL="103632" marR="103632" marT="50292" marB="50292"/>
                </a:tc>
              </a:tr>
              <a:tr h="1023494">
                <a:tc>
                  <a:txBody>
                    <a:bodyPr/>
                    <a:lstStyle/>
                    <a:p>
                      <a:r>
                        <a:rPr lang="en-US" sz="1600" b="1" kern="1200" dirty="0" smtClean="0">
                          <a:solidFill>
                            <a:schemeClr val="tx2">
                              <a:lumMod val="75000"/>
                            </a:schemeClr>
                          </a:solidFill>
                          <a:latin typeface="+mn-lt"/>
                          <a:ea typeface="+mn-ea"/>
                          <a:cs typeface="+mn-cs"/>
                        </a:rPr>
                        <a:t>3DCA</a:t>
                      </a:r>
                      <a:endParaRPr lang="en-US" sz="1500" b="1" kern="1200" dirty="0">
                        <a:solidFill>
                          <a:schemeClr val="tx2">
                            <a:lumMod val="75000"/>
                          </a:schemeClr>
                        </a:solidFill>
                        <a:latin typeface="+mn-lt"/>
                        <a:ea typeface="+mn-ea"/>
                        <a:cs typeface="+mn-cs"/>
                      </a:endParaRPr>
                    </a:p>
                  </a:txBody>
                  <a:tcPr marL="103632" marR="103632" marT="50292" marB="50292"/>
                </a:tc>
                <a:tc>
                  <a:txBody>
                    <a:bodyPr/>
                    <a:lstStyle/>
                    <a:p>
                      <a:pPr marL="0" indent="0">
                        <a:buFont typeface="Arial" panose="020B0604020202020204" pitchFamily="34" charset="0"/>
                        <a:buNone/>
                      </a:pPr>
                      <a:r>
                        <a:rPr lang="en-US" sz="1200" i="1" dirty="0" smtClean="0">
                          <a:effectLst/>
                        </a:rPr>
                        <a:t>A</a:t>
                      </a:r>
                      <a:r>
                        <a:rPr lang="en-US" sz="1200" i="1" baseline="0" dirty="0" smtClean="0">
                          <a:effectLst/>
                        </a:rPr>
                        <a:t> p</a:t>
                      </a:r>
                      <a:r>
                        <a:rPr lang="en-US" sz="1200" i="1" dirty="0" smtClean="0">
                          <a:effectLst/>
                        </a:rPr>
                        <a:t>owerful planning and interventional tool that provides an accurate 3D model from 2D coronary artery images.</a:t>
                      </a:r>
                    </a:p>
                    <a:p>
                      <a:pPr marL="285750" indent="-285750">
                        <a:buFont typeface="Arial" panose="020B0604020202020204" pitchFamily="34" charset="0"/>
                        <a:buChar char="•"/>
                      </a:pPr>
                      <a:r>
                        <a:rPr lang="en-US" sz="1300" dirty="0" smtClean="0"/>
                        <a:t>Provides 3D visualization for coronary interventions aiding in</a:t>
                      </a:r>
                    </a:p>
                    <a:p>
                      <a:pPr marL="548640" indent="-285750">
                        <a:buFont typeface="Arial" panose="020B0604020202020204" pitchFamily="34" charset="0"/>
                        <a:buChar char="•"/>
                      </a:pPr>
                      <a:r>
                        <a:rPr lang="en-US" sz="1300" dirty="0" smtClean="0"/>
                        <a:t>Stent</a:t>
                      </a:r>
                      <a:r>
                        <a:rPr lang="en-US" sz="1300" baseline="0" dirty="0" smtClean="0"/>
                        <a:t> Selection </a:t>
                      </a:r>
                      <a:endParaRPr lang="en-US" sz="1300" dirty="0" smtClean="0"/>
                    </a:p>
                    <a:p>
                      <a:pPr marL="548640" indent="-285750">
                        <a:buFont typeface="Arial" panose="020B0604020202020204" pitchFamily="34" charset="0"/>
                        <a:buChar char="•"/>
                      </a:pPr>
                      <a:r>
                        <a:rPr lang="en-US" sz="1300" dirty="0" smtClean="0"/>
                        <a:t>Intervention</a:t>
                      </a:r>
                      <a:r>
                        <a:rPr lang="en-US" sz="1300" baseline="0" dirty="0" smtClean="0"/>
                        <a:t> Planning</a:t>
                      </a:r>
                      <a:endParaRPr lang="en-US" sz="1300" dirty="0"/>
                    </a:p>
                  </a:txBody>
                  <a:tcPr marL="103632" marR="103632" marT="50292" marB="50292"/>
                </a:tc>
              </a:tr>
              <a:tr h="1252126">
                <a:tc>
                  <a:txBody>
                    <a:bodyPr/>
                    <a:lstStyle/>
                    <a:p>
                      <a:pPr marL="0" algn="l" defTabSz="1018824" rtl="0" eaLnBrk="1" latinLnBrk="0" hangingPunct="1"/>
                      <a:r>
                        <a:rPr lang="en-US" sz="1600" b="1" kern="1200" dirty="0" err="1" smtClean="0">
                          <a:solidFill>
                            <a:schemeClr val="tx2">
                              <a:lumMod val="75000"/>
                            </a:schemeClr>
                          </a:solidFill>
                          <a:latin typeface="+mn-lt"/>
                          <a:ea typeface="+mn-ea"/>
                          <a:cs typeface="+mn-cs"/>
                        </a:rPr>
                        <a:t>XperSwing</a:t>
                      </a:r>
                      <a:endParaRPr lang="en-US" sz="1600" b="1" kern="1200" dirty="0">
                        <a:solidFill>
                          <a:schemeClr val="tx2">
                            <a:lumMod val="75000"/>
                          </a:schemeClr>
                        </a:solidFill>
                        <a:latin typeface="+mn-lt"/>
                        <a:ea typeface="+mn-ea"/>
                        <a:cs typeface="+mn-cs"/>
                      </a:endParaRPr>
                    </a:p>
                  </a:txBody>
                  <a:tcPr marL="103632" marR="103632" marT="50292" marB="50292"/>
                </a:tc>
                <a:tc>
                  <a:txBody>
                    <a:bodyPr/>
                    <a:lstStyle/>
                    <a:p>
                      <a:pPr marL="0" indent="0">
                        <a:buFont typeface="Arial" panose="020B0604020202020204" pitchFamily="34" charset="0"/>
                        <a:buNone/>
                      </a:pPr>
                      <a:r>
                        <a:rPr lang="en-US" sz="1200" b="0" i="1" dirty="0" smtClean="0"/>
                        <a:t>Provides additional clinical value by completing a single angiographic swing of the coronary tree, providing more information, reducing risk and reducing time requirements.</a:t>
                      </a:r>
                    </a:p>
                    <a:p>
                      <a:pPr marL="285750" indent="-285750">
                        <a:buFont typeface="Arial" panose="020B0604020202020204" pitchFamily="34" charset="0"/>
                        <a:buChar char="•"/>
                      </a:pPr>
                      <a:r>
                        <a:rPr lang="en-US" sz="1300" dirty="0" smtClean="0"/>
                        <a:t>Provides</a:t>
                      </a:r>
                      <a:r>
                        <a:rPr lang="en-US" sz="1300" baseline="0" dirty="0" smtClean="0"/>
                        <a:t> entire left coronary tree anatomical view in a single run</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dirty="0" smtClean="0"/>
                        <a:t>Provides</a:t>
                      </a:r>
                      <a:r>
                        <a:rPr lang="en-US" sz="1300" baseline="0" dirty="0" smtClean="0"/>
                        <a:t> entire right coronary tree anatomical view in a single run</a:t>
                      </a:r>
                    </a:p>
                    <a:p>
                      <a:pPr marL="285750" indent="-285750">
                        <a:buFont typeface="Arial" panose="020B0604020202020204" pitchFamily="34" charset="0"/>
                        <a:buChar char="•"/>
                      </a:pPr>
                      <a:r>
                        <a:rPr lang="en-US" sz="1300" dirty="0" smtClean="0"/>
                        <a:t>6-8 standard </a:t>
                      </a:r>
                      <a:r>
                        <a:rPr lang="en-US" sz="1300" dirty="0" err="1" smtClean="0"/>
                        <a:t>angio</a:t>
                      </a:r>
                      <a:r>
                        <a:rPr lang="en-US" sz="1300" dirty="0" smtClean="0"/>
                        <a:t> runs can be required for the same level of detail</a:t>
                      </a:r>
                    </a:p>
                    <a:p>
                      <a:pPr marL="285750" indent="-285750">
                        <a:buFont typeface="Arial" panose="020B0604020202020204" pitchFamily="34" charset="0"/>
                        <a:buChar char="•"/>
                      </a:pPr>
                      <a:r>
                        <a:rPr lang="en-US" sz="1300" dirty="0" smtClean="0"/>
                        <a:t>Can</a:t>
                      </a:r>
                      <a:r>
                        <a:rPr lang="en-US" sz="1300" baseline="0" dirty="0" smtClean="0"/>
                        <a:t> potentially save x-ray dose and contrast dose for equivalent detail</a:t>
                      </a:r>
                      <a:endParaRPr lang="en-US" sz="1300" dirty="0" smtClean="0"/>
                    </a:p>
                  </a:txBody>
                  <a:tcPr marL="103632" marR="103632" marT="50292" marB="50292"/>
                </a:tc>
              </a:tr>
              <a:tr h="1252126">
                <a:tc>
                  <a:txBody>
                    <a:bodyPr/>
                    <a:lstStyle/>
                    <a:p>
                      <a:r>
                        <a:rPr lang="en-US" sz="1600" b="1" kern="1200" dirty="0" err="1" smtClean="0">
                          <a:solidFill>
                            <a:schemeClr val="tx2">
                              <a:lumMod val="75000"/>
                            </a:schemeClr>
                          </a:solidFill>
                          <a:latin typeface="+mn-lt"/>
                          <a:ea typeface="+mn-ea"/>
                          <a:cs typeface="+mn-cs"/>
                        </a:rPr>
                        <a:t>StentBoost</a:t>
                      </a:r>
                      <a:endParaRPr lang="en-US" sz="1600" b="1" kern="1200" dirty="0">
                        <a:solidFill>
                          <a:schemeClr val="tx2">
                            <a:lumMod val="75000"/>
                          </a:schemeClr>
                        </a:solidFill>
                        <a:latin typeface="+mn-lt"/>
                        <a:ea typeface="+mn-ea"/>
                        <a:cs typeface="+mn-cs"/>
                      </a:endParaRPr>
                    </a:p>
                  </a:txBody>
                  <a:tcPr marL="103632" marR="103632" marT="50292" marB="50292"/>
                </a:tc>
                <a:tc>
                  <a:txBody>
                    <a:bodyPr/>
                    <a:lstStyle/>
                    <a:p>
                      <a:pPr marL="0" indent="0">
                        <a:buFont typeface="Arial" panose="020B0604020202020204" pitchFamily="34" charset="0"/>
                        <a:buNone/>
                      </a:pPr>
                      <a:r>
                        <a:rPr lang="en-US" sz="1200" i="1" dirty="0" smtClean="0">
                          <a:effectLst/>
                        </a:rPr>
                        <a:t>A unique interventional tool which improves the visualization of stents in the coronary arteries during interventions.</a:t>
                      </a:r>
                    </a:p>
                    <a:p>
                      <a:pPr marL="285750" indent="-285750">
                        <a:buFont typeface="Arial" panose="020B0604020202020204" pitchFamily="34" charset="0"/>
                        <a:buChar char="•"/>
                      </a:pPr>
                      <a:r>
                        <a:rPr lang="en-US" sz="1300" dirty="0" err="1" smtClean="0"/>
                        <a:t>Bifuracation</a:t>
                      </a:r>
                      <a:r>
                        <a:rPr lang="en-US" sz="1300" dirty="0" smtClean="0"/>
                        <a:t> stenting</a:t>
                      </a:r>
                    </a:p>
                    <a:p>
                      <a:pPr marL="285750" indent="-285750">
                        <a:buFont typeface="Arial" panose="020B0604020202020204" pitchFamily="34" charset="0"/>
                        <a:buChar char="•"/>
                      </a:pPr>
                      <a:r>
                        <a:rPr lang="en-US" sz="1300" dirty="0" err="1" smtClean="0"/>
                        <a:t>Restenting</a:t>
                      </a:r>
                      <a:r>
                        <a:rPr lang="en-US" sz="1300" dirty="0" smtClean="0"/>
                        <a:t> due</a:t>
                      </a:r>
                      <a:r>
                        <a:rPr lang="en-US" sz="1300" baseline="0" dirty="0" smtClean="0"/>
                        <a:t> to </a:t>
                      </a:r>
                      <a:r>
                        <a:rPr lang="en-US" sz="1300" baseline="0" dirty="0" err="1" smtClean="0"/>
                        <a:t>restonosis</a:t>
                      </a:r>
                      <a:r>
                        <a:rPr lang="en-US" sz="1300" baseline="0" dirty="0" smtClean="0"/>
                        <a:t> or initial stent integrity</a:t>
                      </a:r>
                    </a:p>
                    <a:p>
                      <a:pPr marL="285750" indent="-285750">
                        <a:buFont typeface="Arial" panose="020B0604020202020204" pitchFamily="34" charset="0"/>
                        <a:buChar char="•"/>
                      </a:pPr>
                      <a:r>
                        <a:rPr lang="en-US" sz="1300" baseline="0" dirty="0" smtClean="0"/>
                        <a:t>Assess stent expansion post deployment</a:t>
                      </a:r>
                      <a:endParaRPr lang="en-US" sz="1300" dirty="0" smtClean="0"/>
                    </a:p>
                    <a:p>
                      <a:pPr marL="285750" indent="-285750">
                        <a:buFont typeface="Arial" panose="020B0604020202020204" pitchFamily="34" charset="0"/>
                        <a:buChar char="•"/>
                      </a:pPr>
                      <a:r>
                        <a:rPr lang="en-US" sz="1300" dirty="0" smtClean="0"/>
                        <a:t>3D</a:t>
                      </a:r>
                      <a:r>
                        <a:rPr lang="en-US" sz="1300" baseline="0" dirty="0" smtClean="0"/>
                        <a:t> overlapping of stents in different vessels</a:t>
                      </a:r>
                      <a:endParaRPr lang="en-US" sz="1300" dirty="0" smtClean="0"/>
                    </a:p>
                  </a:txBody>
                  <a:tcPr marL="103632" marR="103632" marT="50292" marB="50292"/>
                </a:tc>
              </a:tr>
              <a:tr h="1508760">
                <a:tc>
                  <a:txBody>
                    <a:bodyPr/>
                    <a:lstStyle/>
                    <a:p>
                      <a:pPr marL="0" algn="l" defTabSz="1018824" rtl="0" eaLnBrk="1" latinLnBrk="0" hangingPunct="1"/>
                      <a:r>
                        <a:rPr lang="en-US" sz="1600" b="1" kern="1200" dirty="0" smtClean="0">
                          <a:solidFill>
                            <a:schemeClr val="tx2">
                              <a:lumMod val="75000"/>
                            </a:schemeClr>
                          </a:solidFill>
                          <a:latin typeface="+mn-lt"/>
                          <a:ea typeface="+mn-ea"/>
                          <a:cs typeface="+mn-cs"/>
                        </a:rPr>
                        <a:t>CT </a:t>
                      </a:r>
                      <a:r>
                        <a:rPr lang="en-US" sz="1600" b="1" kern="1200" dirty="0" err="1" smtClean="0">
                          <a:solidFill>
                            <a:schemeClr val="tx2">
                              <a:lumMod val="75000"/>
                            </a:schemeClr>
                          </a:solidFill>
                          <a:latin typeface="+mn-lt"/>
                          <a:ea typeface="+mn-ea"/>
                          <a:cs typeface="+mn-cs"/>
                        </a:rPr>
                        <a:t>TrueView</a:t>
                      </a:r>
                      <a:endParaRPr lang="en-US" sz="1600" b="1" kern="1200" dirty="0">
                        <a:solidFill>
                          <a:schemeClr val="tx2">
                            <a:lumMod val="75000"/>
                          </a:schemeClr>
                        </a:solidFill>
                        <a:latin typeface="+mn-lt"/>
                        <a:ea typeface="+mn-ea"/>
                        <a:cs typeface="+mn-cs"/>
                      </a:endParaRPr>
                    </a:p>
                  </a:txBody>
                  <a:tcPr marL="103632" marR="103632" marT="50292" marB="50292"/>
                </a:tc>
                <a:tc>
                  <a:txBody>
                    <a:bodyPr/>
                    <a:lstStyle/>
                    <a:p>
                      <a:pPr marL="0" indent="0">
                        <a:buFont typeface="Arial" panose="020B0604020202020204" pitchFamily="34" charset="0"/>
                        <a:buNone/>
                      </a:pPr>
                      <a:r>
                        <a:rPr lang="en-US" sz="1200" i="1" dirty="0" smtClean="0">
                          <a:effectLst/>
                        </a:rPr>
                        <a:t>Uses a previously acquired CT scan to construct a 3D surface model of the coronary arteries.</a:t>
                      </a:r>
                    </a:p>
                    <a:p>
                      <a:pPr marL="0" indent="0">
                        <a:buFont typeface="Arial" panose="020B0604020202020204" pitchFamily="34" charset="0"/>
                        <a:buNone/>
                      </a:pPr>
                      <a:r>
                        <a:rPr lang="en-US" sz="1300" dirty="0" smtClean="0"/>
                        <a:t>Chronic Total Occlusion</a:t>
                      </a:r>
                    </a:p>
                    <a:p>
                      <a:pPr marL="548640" indent="-285750">
                        <a:buFont typeface="Arial" panose="020B0604020202020204" pitchFamily="34" charset="0"/>
                        <a:buChar char="•"/>
                      </a:pPr>
                      <a:r>
                        <a:rPr lang="en-US" sz="1300" dirty="0" smtClean="0"/>
                        <a:t>Utilize </a:t>
                      </a:r>
                      <a:r>
                        <a:rPr lang="en-US" sz="1300" dirty="0" err="1" smtClean="0"/>
                        <a:t>preop</a:t>
                      </a:r>
                      <a:r>
                        <a:rPr lang="en-US" sz="1300" dirty="0" smtClean="0"/>
                        <a:t> CTA imaging for optimal view selection, </a:t>
                      </a:r>
                      <a:r>
                        <a:rPr lang="en-US" sz="1300" smtClean="0"/>
                        <a:t>lesion length, </a:t>
                      </a:r>
                      <a:r>
                        <a:rPr lang="en-US" sz="1300" dirty="0" smtClean="0"/>
                        <a:t>assessment of bifurcation angles and approach prior to or during procedure</a:t>
                      </a:r>
                    </a:p>
                    <a:p>
                      <a:pPr marL="548640" indent="-285750">
                        <a:buFont typeface="Arial" panose="020B0604020202020204" pitchFamily="34" charset="0"/>
                        <a:buChar char="•"/>
                      </a:pPr>
                      <a:r>
                        <a:rPr lang="en-US" sz="1300" dirty="0" smtClean="0"/>
                        <a:t>Provide </a:t>
                      </a:r>
                      <a:r>
                        <a:rPr lang="en-US" sz="1300" dirty="0" err="1" smtClean="0"/>
                        <a:t>intraop</a:t>
                      </a:r>
                      <a:r>
                        <a:rPr lang="en-US" sz="1300" dirty="0" smtClean="0"/>
                        <a:t> overlay of CTA and assessment details for procedure</a:t>
                      </a:r>
                    </a:p>
                  </a:txBody>
                  <a:tcPr marL="103632" marR="103632" marT="50292" marB="50292"/>
                </a:tc>
              </a:tr>
              <a:tr h="368808">
                <a:tc gridSpan="2">
                  <a:txBody>
                    <a:bodyPr/>
                    <a:lstStyle/>
                    <a:p>
                      <a:pPr marL="0" algn="ctr" defTabSz="1018824" rtl="0" eaLnBrk="1" latinLnBrk="0" hangingPunct="1"/>
                      <a:r>
                        <a:rPr lang="en-US" sz="1600" b="1" kern="1200" dirty="0" smtClean="0">
                          <a:solidFill>
                            <a:schemeClr val="tx2">
                              <a:lumMod val="75000"/>
                            </a:schemeClr>
                          </a:solidFill>
                          <a:latin typeface="+mn-lt"/>
                          <a:ea typeface="+mn-ea"/>
                          <a:cs typeface="+mn-cs"/>
                        </a:rPr>
                        <a:t>STRUCTURAL HEART DISEASE</a:t>
                      </a:r>
                      <a:endParaRPr lang="en-US" sz="1600" b="1" kern="1200" dirty="0">
                        <a:solidFill>
                          <a:schemeClr val="tx2">
                            <a:lumMod val="75000"/>
                          </a:schemeClr>
                        </a:solidFill>
                        <a:latin typeface="+mn-lt"/>
                        <a:ea typeface="+mn-ea"/>
                        <a:cs typeface="+mn-cs"/>
                      </a:endParaRPr>
                    </a:p>
                  </a:txBody>
                  <a:tcPr marL="103632" marR="103632" marT="50292" marB="50292" anchor="ctr"/>
                </a:tc>
                <a:tc hMerge="1">
                  <a:txBody>
                    <a:bodyPr/>
                    <a:lstStyle/>
                    <a:p>
                      <a:pPr marL="548640" indent="-285750">
                        <a:buFont typeface="Arial" panose="020B0604020202020204" pitchFamily="34" charset="0"/>
                        <a:buChar char="•"/>
                      </a:pPr>
                      <a:endParaRPr lang="en-US" sz="1300" dirty="0" smtClean="0"/>
                    </a:p>
                  </a:txBody>
                  <a:tcPr marL="103632" marR="103632" marT="50292" marB="50292"/>
                </a:tc>
              </a:tr>
              <a:tr h="1307592">
                <a:tc>
                  <a:txBody>
                    <a:bodyPr/>
                    <a:lstStyle/>
                    <a:p>
                      <a:pPr marL="0" algn="l" defTabSz="1018824" rtl="0" eaLnBrk="1" latinLnBrk="0" hangingPunct="1"/>
                      <a:r>
                        <a:rPr lang="en-US" sz="1600" b="1" kern="1200" dirty="0" err="1" smtClean="0">
                          <a:solidFill>
                            <a:schemeClr val="tx2">
                              <a:lumMod val="75000"/>
                            </a:schemeClr>
                          </a:solidFill>
                          <a:latin typeface="+mn-lt"/>
                          <a:ea typeface="+mn-ea"/>
                          <a:cs typeface="+mn-cs"/>
                        </a:rPr>
                        <a:t>HeartNavigator</a:t>
                      </a:r>
                      <a:endParaRPr lang="en-US" sz="1600" b="1" kern="1200" dirty="0">
                        <a:solidFill>
                          <a:schemeClr val="tx2">
                            <a:lumMod val="75000"/>
                          </a:schemeClr>
                        </a:solidFill>
                        <a:latin typeface="+mn-lt"/>
                        <a:ea typeface="+mn-ea"/>
                        <a:cs typeface="+mn-cs"/>
                      </a:endParaRPr>
                    </a:p>
                  </a:txBody>
                  <a:tcPr marL="103632" marR="103632" marT="50292" marB="50292"/>
                </a:tc>
                <a:tc>
                  <a:txBody>
                    <a:bodyPr/>
                    <a:lstStyle/>
                    <a:p>
                      <a:pPr marL="0" indent="0">
                        <a:buFont typeface="Arial" panose="020B0604020202020204" pitchFamily="34" charset="0"/>
                        <a:buNone/>
                      </a:pPr>
                      <a:r>
                        <a:rPr lang="en-US" sz="1200" i="1" dirty="0" smtClean="0">
                          <a:effectLst/>
                        </a:rPr>
                        <a:t>Provides support in planning of the procedure and provides additional live image guidance during the procedure.</a:t>
                      </a:r>
                    </a:p>
                    <a:p>
                      <a:pPr marL="0" indent="0">
                        <a:buFont typeface="Arial" panose="020B0604020202020204" pitchFamily="34" charset="0"/>
                        <a:buNone/>
                      </a:pPr>
                      <a:r>
                        <a:rPr lang="en-US" sz="1300" dirty="0" smtClean="0"/>
                        <a:t>TAVR/TAVI</a:t>
                      </a:r>
                    </a:p>
                    <a:p>
                      <a:pPr marL="548640" indent="-285750">
                        <a:buFont typeface="Arial" panose="020B0604020202020204" pitchFamily="34" charset="0"/>
                        <a:buChar char="•"/>
                      </a:pPr>
                      <a:r>
                        <a:rPr lang="en-US" sz="1300" dirty="0" smtClean="0"/>
                        <a:t>Preop evaluation of cardiac</a:t>
                      </a:r>
                      <a:r>
                        <a:rPr lang="en-US" sz="1300" baseline="0" dirty="0" smtClean="0"/>
                        <a:t> CT for determining valve sizing, optimal implantation projection and placement.</a:t>
                      </a:r>
                    </a:p>
                    <a:p>
                      <a:pPr marL="548640" indent="-285750">
                        <a:buFont typeface="Arial" panose="020B0604020202020204" pitchFamily="34" charset="0"/>
                        <a:buChar char="•"/>
                      </a:pPr>
                      <a:r>
                        <a:rPr lang="en-US" sz="1300" baseline="0" dirty="0" err="1" smtClean="0"/>
                        <a:t>Intraop</a:t>
                      </a:r>
                      <a:r>
                        <a:rPr lang="en-US" sz="1300" baseline="0" dirty="0" smtClean="0"/>
                        <a:t> utilization of virtual devices provides enhanced catheter guidance for successful deployment.</a:t>
                      </a:r>
                      <a:endParaRPr lang="en-US" sz="1300" dirty="0" smtClean="0"/>
                    </a:p>
                  </a:txBody>
                  <a:tcPr marL="103632" marR="103632" marT="50292" marB="50292"/>
                </a:tc>
              </a:tr>
              <a:tr h="1252126">
                <a:tc>
                  <a:txBody>
                    <a:bodyPr/>
                    <a:lstStyle/>
                    <a:p>
                      <a:pPr marL="0" algn="l" defTabSz="1018824" rtl="0" eaLnBrk="1" latinLnBrk="0" hangingPunct="1"/>
                      <a:r>
                        <a:rPr lang="en-US" sz="1600" b="1" kern="1200" dirty="0" err="1" smtClean="0">
                          <a:solidFill>
                            <a:schemeClr val="tx2">
                              <a:lumMod val="75000"/>
                            </a:schemeClr>
                          </a:solidFill>
                          <a:latin typeface="+mn-lt"/>
                          <a:ea typeface="+mn-ea"/>
                          <a:cs typeface="+mn-cs"/>
                        </a:rPr>
                        <a:t>EchoNavigator</a:t>
                      </a:r>
                      <a:endParaRPr lang="en-US" sz="1600" b="1" kern="1200" dirty="0">
                        <a:solidFill>
                          <a:schemeClr val="tx2">
                            <a:lumMod val="75000"/>
                          </a:schemeClr>
                        </a:solidFill>
                        <a:latin typeface="+mn-lt"/>
                        <a:ea typeface="+mn-ea"/>
                        <a:cs typeface="+mn-cs"/>
                      </a:endParaRPr>
                    </a:p>
                  </a:txBody>
                  <a:tcPr marL="103632" marR="103632" marT="50292" marB="50292"/>
                </a:tc>
                <a:tc>
                  <a:txBody>
                    <a:bodyPr/>
                    <a:lstStyle/>
                    <a:p>
                      <a:pPr marL="0" indent="0">
                        <a:buFont typeface="Arial" panose="020B0604020202020204" pitchFamily="34" charset="0"/>
                        <a:buNone/>
                      </a:pPr>
                      <a:r>
                        <a:rPr lang="en-US" sz="1200" i="1" dirty="0" smtClean="0">
                          <a:effectLst/>
                        </a:rPr>
                        <a:t>A real time imaging product that supports the procedure by combining both X-ray and </a:t>
                      </a:r>
                      <a:r>
                        <a:rPr lang="en-US" sz="1200" i="1" dirty="0" err="1" smtClean="0">
                          <a:effectLst/>
                        </a:rPr>
                        <a:t>xPlane</a:t>
                      </a:r>
                      <a:r>
                        <a:rPr lang="en-US" sz="1200" i="1" dirty="0" smtClean="0">
                          <a:effectLst/>
                        </a:rPr>
                        <a:t> and 3D Echo in an interactive, intuitive and procedurally relevant way.</a:t>
                      </a:r>
                    </a:p>
                    <a:p>
                      <a:pPr marL="285750" indent="-285750">
                        <a:buFont typeface="Arial" panose="020B0604020202020204" pitchFamily="34" charset="0"/>
                        <a:buChar char="•"/>
                      </a:pPr>
                      <a:r>
                        <a:rPr lang="en-US" sz="1300" dirty="0" smtClean="0"/>
                        <a:t>Atrial </a:t>
                      </a:r>
                      <a:r>
                        <a:rPr lang="en-US" sz="1300" dirty="0" err="1" smtClean="0"/>
                        <a:t>Septal</a:t>
                      </a:r>
                      <a:r>
                        <a:rPr lang="en-US" sz="1300" dirty="0" smtClean="0"/>
                        <a:t> Defect, Patent Foramen </a:t>
                      </a:r>
                      <a:r>
                        <a:rPr lang="en-US" sz="1300" dirty="0" err="1" smtClean="0"/>
                        <a:t>Ovale</a:t>
                      </a:r>
                      <a:r>
                        <a:rPr lang="en-US" sz="1300" dirty="0" smtClean="0"/>
                        <a:t>, Ventricular</a:t>
                      </a:r>
                      <a:r>
                        <a:rPr lang="en-US" sz="1300" baseline="0" dirty="0" smtClean="0"/>
                        <a:t> </a:t>
                      </a:r>
                      <a:r>
                        <a:rPr lang="en-US" sz="1300" baseline="0" dirty="0" err="1" smtClean="0"/>
                        <a:t>Septal</a:t>
                      </a:r>
                      <a:r>
                        <a:rPr lang="en-US" sz="1300" baseline="0" dirty="0" smtClean="0"/>
                        <a:t> Defect, Mitral Clip, Left Atrial Appendage Closure, TAVR, </a:t>
                      </a:r>
                      <a:r>
                        <a:rPr lang="en-US" sz="1300" baseline="0" dirty="0" err="1" smtClean="0"/>
                        <a:t>Paravalvular</a:t>
                      </a:r>
                      <a:r>
                        <a:rPr lang="en-US" sz="1300" baseline="0" dirty="0" smtClean="0"/>
                        <a:t> Leak, Pulmonary Valve Replacement, </a:t>
                      </a:r>
                      <a:r>
                        <a:rPr lang="en-US" sz="1300" baseline="0" dirty="0" err="1" smtClean="0"/>
                        <a:t>Septal</a:t>
                      </a:r>
                      <a:r>
                        <a:rPr lang="en-US" sz="1300" baseline="0" dirty="0" smtClean="0"/>
                        <a:t> Puncture and </a:t>
                      </a:r>
                      <a:r>
                        <a:rPr lang="en-US" sz="1300" baseline="0" dirty="0" err="1" smtClean="0"/>
                        <a:t>Valvuloplasty</a:t>
                      </a:r>
                      <a:endParaRPr lang="en-US" sz="1300" dirty="0"/>
                    </a:p>
                  </a:txBody>
                  <a:tcPr marL="103632" marR="103632" marT="50292" marB="50292"/>
                </a:tc>
              </a:tr>
            </a:tbl>
          </a:graphicData>
        </a:graphic>
      </p:graphicFrame>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360" y="104434"/>
            <a:ext cx="1295400" cy="230846"/>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9938" y="1906508"/>
            <a:ext cx="889842" cy="69456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2237" y="5710050"/>
            <a:ext cx="992759" cy="10668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5123" y="8991600"/>
            <a:ext cx="1139475" cy="8549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6624" y="7526846"/>
            <a:ext cx="1402175" cy="109067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3131" y="4433700"/>
            <a:ext cx="1091743" cy="8191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10468" y="3043050"/>
            <a:ext cx="1068783" cy="994460"/>
          </a:xfrm>
          <a:prstGeom prst="rect">
            <a:avLst/>
          </a:prstGeom>
        </p:spPr>
      </p:pic>
      <p:sp>
        <p:nvSpPr>
          <p:cNvPr id="15" name="Text Box 8"/>
          <p:cNvSpPr txBox="1">
            <a:spLocks noChangeArrowheads="1"/>
          </p:cNvSpPr>
          <p:nvPr/>
        </p:nvSpPr>
        <p:spPr bwMode="auto">
          <a:xfrm>
            <a:off x="102909" y="381793"/>
            <a:ext cx="7364691" cy="304008"/>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14:hiddenEffects>
            </a:ext>
          </a:extLst>
        </p:spPr>
        <p:txBody>
          <a:bodyPr rot="0" vert="horz" wrap="square" lIns="40753" tIns="40753" rIns="40753" bIns="40753" anchor="t" anchorCtr="0" upright="1">
            <a:noAutofit/>
          </a:bodyPr>
          <a:lstStyle/>
          <a:p>
            <a:r>
              <a:rPr lang="en-US" sz="1800" b="1" kern="1400" dirty="0" smtClean="0">
                <a:solidFill>
                  <a:schemeClr val="tx2">
                    <a:lumMod val="75000"/>
                  </a:schemeClr>
                </a:solidFill>
                <a:latin typeface="Arial"/>
                <a:ea typeface="Times New Roman"/>
              </a:rPr>
              <a:t>Segment Overview: </a:t>
            </a:r>
            <a:r>
              <a:rPr lang="en-US" sz="1800" b="1" kern="1400" dirty="0" smtClean="0">
                <a:solidFill>
                  <a:schemeClr val="tx2">
                    <a:lumMod val="60000"/>
                    <a:lumOff val="40000"/>
                  </a:schemeClr>
                </a:solidFill>
                <a:latin typeface="Arial"/>
                <a:ea typeface="Times New Roman"/>
              </a:rPr>
              <a:t>Interventional Cardiology</a:t>
            </a:r>
            <a:endParaRPr lang="en-US" sz="1800" b="1" kern="1400" dirty="0">
              <a:solidFill>
                <a:schemeClr val="tx2">
                  <a:lumMod val="60000"/>
                  <a:lumOff val="40000"/>
                </a:schemeClr>
              </a:solidFill>
              <a:latin typeface="Times New Roman"/>
              <a:ea typeface="Times New Roman"/>
            </a:endParaRPr>
          </a:p>
        </p:txBody>
      </p:sp>
    </p:spTree>
    <p:extLst>
      <p:ext uri="{BB962C8B-B14F-4D97-AF65-F5344CB8AC3E}">
        <p14:creationId xmlns:p14="http://schemas.microsoft.com/office/powerpoint/2010/main" val="38023383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4" name="Straight Connector 33"/>
          <p:cNvCxnSpPr/>
          <p:nvPr/>
        </p:nvCxnSpPr>
        <p:spPr>
          <a:xfrm>
            <a:off x="2902234" y="9220200"/>
            <a:ext cx="4717766" cy="0"/>
          </a:xfrm>
          <a:prstGeom prst="line">
            <a:avLst/>
          </a:prstGeom>
          <a:ln>
            <a:solidFill>
              <a:schemeClr val="tx2">
                <a:lumMod val="60000"/>
                <a:lumOff val="40000"/>
              </a:schemeClr>
            </a:solidFill>
          </a:ln>
          <a:effectLst/>
        </p:spPr>
        <p:style>
          <a:lnRef idx="3">
            <a:schemeClr val="accent1"/>
          </a:lnRef>
          <a:fillRef idx="0">
            <a:schemeClr val="accent1"/>
          </a:fillRef>
          <a:effectRef idx="2">
            <a:schemeClr val="accent1"/>
          </a:effectRef>
          <a:fontRef idx="minor">
            <a:schemeClr val="tx1"/>
          </a:fontRef>
        </p:style>
      </p:cxnSp>
      <p:sp>
        <p:nvSpPr>
          <p:cNvPr id="2" name="TextBox 1"/>
          <p:cNvSpPr txBox="1"/>
          <p:nvPr/>
        </p:nvSpPr>
        <p:spPr>
          <a:xfrm>
            <a:off x="2914793" y="2133600"/>
            <a:ext cx="4713123" cy="261610"/>
          </a:xfrm>
          <a:prstGeom prst="rect">
            <a:avLst/>
          </a:prstGeom>
          <a:solidFill>
            <a:schemeClr val="accent1">
              <a:lumMod val="20000"/>
              <a:lumOff val="80000"/>
            </a:schemeClr>
          </a:solidFill>
          <a:ln>
            <a:noFill/>
          </a:ln>
        </p:spPr>
        <p:txBody>
          <a:bodyPr wrap="square" rtlCol="0">
            <a:spAutoFit/>
          </a:bodyPr>
          <a:lstStyle/>
          <a:p>
            <a:pPr algn="ctr"/>
            <a:r>
              <a:rPr lang="en-US" sz="1100" b="1" dirty="0" smtClean="0">
                <a:solidFill>
                  <a:schemeClr val="tx2">
                    <a:lumMod val="75000"/>
                  </a:schemeClr>
                </a:solidFill>
              </a:rPr>
              <a:t>We create the SHORTEST PATH to the BEST CARE at the LOWEST COST</a:t>
            </a:r>
            <a:endParaRPr lang="en-US" sz="1100" b="1" dirty="0">
              <a:solidFill>
                <a:schemeClr val="tx2">
                  <a:lumMod val="75000"/>
                </a:schemeClr>
              </a:solidFill>
            </a:endParaRPr>
          </a:p>
        </p:txBody>
      </p:sp>
      <p:sp>
        <p:nvSpPr>
          <p:cNvPr id="21" name="Rectangle 20"/>
          <p:cNvSpPr/>
          <p:nvPr/>
        </p:nvSpPr>
        <p:spPr>
          <a:xfrm>
            <a:off x="3067701" y="4572002"/>
            <a:ext cx="4399899" cy="76199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p:cNvSpPr/>
          <p:nvPr/>
        </p:nvSpPr>
        <p:spPr>
          <a:xfrm>
            <a:off x="161545" y="5334002"/>
            <a:ext cx="2753247" cy="447820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spcCol="0" rtlCol="0" anchor="ctr"/>
          <a:lstStyle/>
          <a:p>
            <a:pPr algn="ctr"/>
            <a:endParaRPr lang="en-US" dirty="0"/>
          </a:p>
        </p:txBody>
      </p:sp>
      <p:sp>
        <p:nvSpPr>
          <p:cNvPr id="29" name="Rectangle 28"/>
          <p:cNvSpPr/>
          <p:nvPr/>
        </p:nvSpPr>
        <p:spPr>
          <a:xfrm>
            <a:off x="161545" y="2140460"/>
            <a:ext cx="2753248" cy="3193542"/>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spcCol="0" rtlCol="0" anchor="ctr"/>
          <a:lstStyle/>
          <a:p>
            <a:pPr algn="ctr"/>
            <a:endParaRPr lang="en-US" dirty="0"/>
          </a:p>
        </p:txBody>
      </p:sp>
      <p:pic>
        <p:nvPicPr>
          <p:cNvPr id="2057" name="Picture 23"/>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4197763" y="7476340"/>
            <a:ext cx="2126707" cy="1418496"/>
          </a:xfrm>
          <a:prstGeom prst="rect">
            <a:avLst/>
          </a:prstGeom>
          <a:noFill/>
          <a:extLst>
            <a:ext uri="{909E8E84-426E-40DD-AFC4-6F175D3DCCD1}">
              <a14:hiddenFill xmlns:a14="http://schemas.microsoft.com/office/drawing/2010/main">
                <a:solidFill>
                  <a:srgbClr val="FFFFFF"/>
                </a:solidFill>
              </a14:hiddenFill>
            </a:ext>
          </a:extLst>
        </p:spPr>
      </p:pic>
      <p:pic>
        <p:nvPicPr>
          <p:cNvPr id="2049" name="Picture 2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743890" y="126682"/>
            <a:ext cx="2780419" cy="1854518"/>
          </a:xfrm>
          <a:prstGeom prst="rect">
            <a:avLst/>
          </a:prstGeom>
          <a:noFill/>
          <a:extLst>
            <a:ext uri="{909E8E84-426E-40DD-AFC4-6F175D3DCCD1}">
              <a14:hiddenFill xmlns:a14="http://schemas.microsoft.com/office/drawing/2010/main">
                <a:solidFill>
                  <a:srgbClr val="FFFFFF"/>
                </a:solidFill>
              </a14:hiddenFill>
            </a:ext>
          </a:extLst>
        </p:spPr>
      </p:pic>
      <p:sp>
        <p:nvSpPr>
          <p:cNvPr id="7" name="Text Box 5"/>
          <p:cNvSpPr txBox="1">
            <a:spLocks noChangeArrowheads="1"/>
          </p:cNvSpPr>
          <p:nvPr/>
        </p:nvSpPr>
        <p:spPr bwMode="auto">
          <a:xfrm>
            <a:off x="259080" y="2390776"/>
            <a:ext cx="1748790" cy="1571625"/>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14:hiddenEffects>
            </a:ext>
          </a:extLst>
        </p:spPr>
        <p:txBody>
          <a:bodyPr rot="0" vert="horz" wrap="square" lIns="40753" tIns="40753" rIns="40753" bIns="40753" anchor="t" anchorCtr="0" upright="1">
            <a:noAutofit/>
          </a:bodyPr>
          <a:lstStyle/>
          <a:p>
            <a:pPr>
              <a:lnSpc>
                <a:spcPts val="1560"/>
              </a:lnSpc>
            </a:pPr>
            <a:r>
              <a:rPr lang="en-US" sz="1200" kern="1400" dirty="0">
                <a:solidFill>
                  <a:schemeClr val="bg1"/>
                </a:solidFill>
                <a:ea typeface="Times New Roman"/>
              </a:rPr>
              <a:t>EP Cockpit</a:t>
            </a:r>
          </a:p>
          <a:p>
            <a:pPr>
              <a:lnSpc>
                <a:spcPts val="1560"/>
              </a:lnSpc>
            </a:pPr>
            <a:r>
              <a:rPr lang="en-US" sz="1200" kern="1400" dirty="0">
                <a:solidFill>
                  <a:schemeClr val="bg1"/>
                </a:solidFill>
                <a:ea typeface="Times New Roman"/>
              </a:rPr>
              <a:t>EP Cockpit XL</a:t>
            </a:r>
          </a:p>
          <a:p>
            <a:pPr>
              <a:lnSpc>
                <a:spcPts val="1560"/>
              </a:lnSpc>
            </a:pPr>
            <a:r>
              <a:rPr lang="en-US" sz="1200" kern="1400" dirty="0">
                <a:solidFill>
                  <a:schemeClr val="bg1"/>
                </a:solidFill>
                <a:ea typeface="Times New Roman"/>
              </a:rPr>
              <a:t>EP Navigator w/ 3D-Rotational Scan</a:t>
            </a:r>
          </a:p>
          <a:p>
            <a:pPr>
              <a:lnSpc>
                <a:spcPts val="1560"/>
              </a:lnSpc>
            </a:pPr>
            <a:r>
              <a:rPr lang="en-US" sz="1200" kern="1400" dirty="0">
                <a:solidFill>
                  <a:schemeClr val="bg1"/>
                </a:solidFill>
                <a:ea typeface="Times New Roman"/>
              </a:rPr>
              <a:t>Dose Aware</a:t>
            </a:r>
          </a:p>
          <a:p>
            <a:pPr>
              <a:lnSpc>
                <a:spcPts val="1560"/>
              </a:lnSpc>
            </a:pPr>
            <a:r>
              <a:rPr lang="en-US" sz="1200" kern="1400" dirty="0">
                <a:solidFill>
                  <a:schemeClr val="bg1"/>
                </a:solidFill>
                <a:ea typeface="Times New Roman"/>
              </a:rPr>
              <a:t>FD10 and FD10/10</a:t>
            </a:r>
            <a:endParaRPr lang="en-US" sz="1300" kern="1400" dirty="0">
              <a:solidFill>
                <a:schemeClr val="bg1"/>
              </a:solidFill>
              <a:ea typeface="Times New Roman"/>
            </a:endParaRPr>
          </a:p>
        </p:txBody>
      </p:sp>
      <p:sp>
        <p:nvSpPr>
          <p:cNvPr id="9" name="Text Box 8"/>
          <p:cNvSpPr txBox="1">
            <a:spLocks noChangeArrowheads="1"/>
          </p:cNvSpPr>
          <p:nvPr/>
        </p:nvSpPr>
        <p:spPr bwMode="auto">
          <a:xfrm>
            <a:off x="102909" y="457200"/>
            <a:ext cx="4469091" cy="774419"/>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14:hiddenEffects>
            </a:ext>
          </a:extLst>
        </p:spPr>
        <p:txBody>
          <a:bodyPr rot="0" vert="horz" wrap="square" lIns="40753" tIns="40753" rIns="40753" bIns="40753" anchor="t" anchorCtr="0" upright="1">
            <a:noAutofit/>
          </a:bodyPr>
          <a:lstStyle/>
          <a:p>
            <a:r>
              <a:rPr lang="en-US" sz="1900" b="1" kern="1400" dirty="0" smtClean="0">
                <a:solidFill>
                  <a:schemeClr val="tx2">
                    <a:lumMod val="75000"/>
                  </a:schemeClr>
                </a:solidFill>
                <a:latin typeface="Arial"/>
                <a:ea typeface="Times New Roman"/>
              </a:rPr>
              <a:t>Segment Overview:</a:t>
            </a:r>
          </a:p>
          <a:p>
            <a:r>
              <a:rPr lang="en-US" sz="1600" b="1" kern="1400" dirty="0" smtClean="0">
                <a:solidFill>
                  <a:schemeClr val="tx2">
                    <a:lumMod val="60000"/>
                    <a:lumOff val="40000"/>
                  </a:schemeClr>
                </a:solidFill>
                <a:latin typeface="Arial"/>
                <a:ea typeface="Times New Roman"/>
              </a:rPr>
              <a:t>Electrophysiology</a:t>
            </a:r>
            <a:endParaRPr lang="en-US" sz="1600" b="1" kern="1400" dirty="0">
              <a:solidFill>
                <a:schemeClr val="tx2">
                  <a:lumMod val="60000"/>
                  <a:lumOff val="40000"/>
                </a:schemeClr>
              </a:solidFill>
              <a:latin typeface="Times New Roman"/>
              <a:ea typeface="Times New Roman"/>
            </a:endParaRPr>
          </a:p>
        </p:txBody>
      </p:sp>
      <p:sp>
        <p:nvSpPr>
          <p:cNvPr id="10" name="Text Box 9"/>
          <p:cNvSpPr txBox="1">
            <a:spLocks noChangeArrowheads="1"/>
          </p:cNvSpPr>
          <p:nvPr/>
        </p:nvSpPr>
        <p:spPr bwMode="auto">
          <a:xfrm>
            <a:off x="274193" y="2133601"/>
            <a:ext cx="3821430" cy="499428"/>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14:hiddenEffects>
            </a:ext>
          </a:extLst>
        </p:spPr>
        <p:txBody>
          <a:bodyPr rot="0" vert="horz" wrap="square" lIns="40753" tIns="40753" rIns="40753" bIns="40753" anchor="t" anchorCtr="0" upright="1">
            <a:noAutofit/>
          </a:bodyPr>
          <a:lstStyle/>
          <a:p>
            <a:pPr>
              <a:lnSpc>
                <a:spcPts val="2117"/>
              </a:lnSpc>
            </a:pPr>
            <a:r>
              <a:rPr lang="en-US" sz="1400" b="1" kern="1400" cap="all" spc="111" dirty="0">
                <a:solidFill>
                  <a:schemeClr val="tx1">
                    <a:lumMod val="95000"/>
                    <a:lumOff val="5000"/>
                  </a:schemeClr>
                </a:solidFill>
                <a:ea typeface="Times New Roman"/>
              </a:rPr>
              <a:t>Philips </a:t>
            </a:r>
            <a:r>
              <a:rPr lang="en-US" sz="1400" b="1" kern="1400" cap="all" spc="111" dirty="0" smtClean="0">
                <a:solidFill>
                  <a:schemeClr val="tx1">
                    <a:lumMod val="95000"/>
                    <a:lumOff val="5000"/>
                  </a:schemeClr>
                </a:solidFill>
                <a:ea typeface="Times New Roman"/>
              </a:rPr>
              <a:t>EP </a:t>
            </a:r>
            <a:r>
              <a:rPr lang="en-US" sz="1400" b="1" kern="1400" cap="all" spc="111" dirty="0">
                <a:solidFill>
                  <a:schemeClr val="tx1">
                    <a:lumMod val="95000"/>
                    <a:lumOff val="5000"/>
                  </a:schemeClr>
                </a:solidFill>
                <a:ea typeface="Times New Roman"/>
              </a:rPr>
              <a:t>Products</a:t>
            </a:r>
            <a:endParaRPr lang="en-US" sz="1400" b="1" kern="1400" dirty="0">
              <a:solidFill>
                <a:schemeClr val="tx1">
                  <a:lumMod val="95000"/>
                  <a:lumOff val="5000"/>
                </a:schemeClr>
              </a:solidFill>
              <a:ea typeface="Times New Roman"/>
            </a:endParaRPr>
          </a:p>
        </p:txBody>
      </p:sp>
      <p:sp>
        <p:nvSpPr>
          <p:cNvPr id="11" name="Text Box 12"/>
          <p:cNvSpPr txBox="1">
            <a:spLocks noChangeArrowheads="1"/>
          </p:cNvSpPr>
          <p:nvPr/>
        </p:nvSpPr>
        <p:spPr bwMode="auto">
          <a:xfrm>
            <a:off x="3122311" y="4572002"/>
            <a:ext cx="4312240" cy="761998"/>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14:hiddenEffects>
            </a:ext>
          </a:extLst>
        </p:spPr>
        <p:txBody>
          <a:bodyPr rot="0" vert="horz" wrap="square" lIns="40753" tIns="40753" rIns="40753" bIns="40753" anchor="t" anchorCtr="0" upright="1">
            <a:noAutofit/>
          </a:bodyPr>
          <a:lstStyle/>
          <a:p>
            <a:pPr>
              <a:lnSpc>
                <a:spcPts val="1560"/>
              </a:lnSpc>
            </a:pPr>
            <a:r>
              <a:rPr lang="en-US" sz="1400" i="1" kern="1400" dirty="0">
                <a:solidFill>
                  <a:schemeClr val="tx2">
                    <a:lumMod val="60000"/>
                    <a:lumOff val="40000"/>
                  </a:schemeClr>
                </a:solidFill>
                <a:ea typeface="Times New Roman"/>
              </a:rPr>
              <a:t>“EP Cockpit’s ability to have all the information displayed directly in front of me, is of great value.” </a:t>
            </a:r>
            <a:endParaRPr lang="en-US" sz="1000" kern="1400" dirty="0">
              <a:solidFill>
                <a:schemeClr val="tx2">
                  <a:lumMod val="60000"/>
                  <a:lumOff val="40000"/>
                </a:schemeClr>
              </a:solidFill>
              <a:ea typeface="Times New Roman"/>
            </a:endParaRPr>
          </a:p>
          <a:p>
            <a:pPr>
              <a:lnSpc>
                <a:spcPts val="1560"/>
              </a:lnSpc>
            </a:pPr>
            <a:r>
              <a:rPr lang="en-US" sz="1100" kern="1400" dirty="0">
                <a:solidFill>
                  <a:schemeClr val="tx2">
                    <a:lumMod val="60000"/>
                    <a:lumOff val="40000"/>
                  </a:schemeClr>
                </a:solidFill>
                <a:ea typeface="Times New Roman"/>
              </a:rPr>
              <a:t>-</a:t>
            </a:r>
            <a:r>
              <a:rPr lang="en-US" sz="1000" kern="1400" dirty="0">
                <a:solidFill>
                  <a:schemeClr val="tx2">
                    <a:lumMod val="60000"/>
                    <a:lumOff val="40000"/>
                  </a:schemeClr>
                </a:solidFill>
                <a:ea typeface="Times New Roman"/>
              </a:rPr>
              <a:t>Dr. Gabriel Soto, Southeast Missouri Hospital, Missouri, USA</a:t>
            </a:r>
          </a:p>
        </p:txBody>
      </p:sp>
      <p:sp>
        <p:nvSpPr>
          <p:cNvPr id="14" name="Text Box 15"/>
          <p:cNvSpPr txBox="1">
            <a:spLocks noChangeArrowheads="1"/>
          </p:cNvSpPr>
          <p:nvPr/>
        </p:nvSpPr>
        <p:spPr bwMode="auto">
          <a:xfrm>
            <a:off x="291465" y="4087177"/>
            <a:ext cx="2610769" cy="1246823"/>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14:hiddenEffects>
            </a:ext>
          </a:extLst>
        </p:spPr>
        <p:txBody>
          <a:bodyPr rot="0" vert="horz" wrap="square" lIns="40753" tIns="40753" rIns="40753" bIns="40753" anchor="t" anchorCtr="0" upright="1">
            <a:noAutofit/>
          </a:bodyPr>
          <a:lstStyle/>
          <a:p>
            <a:pPr>
              <a:lnSpc>
                <a:spcPts val="1560"/>
              </a:lnSpc>
            </a:pPr>
            <a:r>
              <a:rPr lang="en-US" sz="1200" kern="1400" dirty="0">
                <a:solidFill>
                  <a:schemeClr val="bg1"/>
                </a:solidFill>
                <a:ea typeface="Times New Roman"/>
              </a:rPr>
              <a:t>Device Implants</a:t>
            </a:r>
          </a:p>
          <a:p>
            <a:pPr>
              <a:lnSpc>
                <a:spcPts val="1560"/>
              </a:lnSpc>
            </a:pPr>
            <a:r>
              <a:rPr lang="en-US" sz="1200" kern="1400" dirty="0">
                <a:solidFill>
                  <a:schemeClr val="bg1"/>
                </a:solidFill>
                <a:ea typeface="Times New Roman"/>
              </a:rPr>
              <a:t>EP Studies</a:t>
            </a:r>
          </a:p>
          <a:p>
            <a:pPr>
              <a:lnSpc>
                <a:spcPts val="1560"/>
              </a:lnSpc>
            </a:pPr>
            <a:r>
              <a:rPr lang="en-US" sz="1200" kern="1400" dirty="0">
                <a:solidFill>
                  <a:schemeClr val="bg1"/>
                </a:solidFill>
                <a:ea typeface="Times New Roman"/>
              </a:rPr>
              <a:t>Ablation Procedures</a:t>
            </a:r>
            <a:endParaRPr lang="en-US" sz="1300" kern="1400" dirty="0">
              <a:solidFill>
                <a:schemeClr val="bg1"/>
              </a:solidFill>
              <a:ea typeface="Times New Roman"/>
            </a:endParaRPr>
          </a:p>
        </p:txBody>
      </p:sp>
      <p:sp>
        <p:nvSpPr>
          <p:cNvPr id="16" name="Text Box 22"/>
          <p:cNvSpPr txBox="1">
            <a:spLocks noChangeArrowheads="1"/>
          </p:cNvSpPr>
          <p:nvPr/>
        </p:nvSpPr>
        <p:spPr bwMode="auto">
          <a:xfrm>
            <a:off x="259080" y="3843972"/>
            <a:ext cx="3821430" cy="499428"/>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14:hiddenEffects>
            </a:ext>
          </a:extLst>
        </p:spPr>
        <p:txBody>
          <a:bodyPr rot="0" vert="horz" wrap="square" lIns="40753" tIns="40753" rIns="40753" bIns="40753" anchor="t" anchorCtr="0" upright="1">
            <a:noAutofit/>
          </a:bodyPr>
          <a:lstStyle/>
          <a:p>
            <a:pPr>
              <a:lnSpc>
                <a:spcPts val="2117"/>
              </a:lnSpc>
            </a:pPr>
            <a:r>
              <a:rPr lang="en-US" sz="1400" b="1" kern="1400" cap="all" spc="111" dirty="0" smtClean="0">
                <a:solidFill>
                  <a:schemeClr val="tx1">
                    <a:lumMod val="95000"/>
                    <a:lumOff val="5000"/>
                  </a:schemeClr>
                </a:solidFill>
                <a:ea typeface="Times New Roman"/>
              </a:rPr>
              <a:t>EP </a:t>
            </a:r>
            <a:r>
              <a:rPr lang="en-US" sz="1400" b="1" kern="1400" cap="all" spc="111" dirty="0">
                <a:solidFill>
                  <a:schemeClr val="tx1">
                    <a:lumMod val="95000"/>
                    <a:lumOff val="5000"/>
                  </a:schemeClr>
                </a:solidFill>
                <a:ea typeface="Times New Roman"/>
              </a:rPr>
              <a:t>Clinical procedures </a:t>
            </a:r>
            <a:endParaRPr lang="en-US" sz="1400" b="1" kern="1400" dirty="0">
              <a:solidFill>
                <a:schemeClr val="tx1">
                  <a:lumMod val="95000"/>
                  <a:lumOff val="5000"/>
                </a:schemeClr>
              </a:solidFill>
              <a:ea typeface="Times New Roman"/>
            </a:endParaRPr>
          </a:p>
        </p:txBody>
      </p:sp>
      <p:sp>
        <p:nvSpPr>
          <p:cNvPr id="17" name="Text Box 23"/>
          <p:cNvSpPr txBox="1">
            <a:spLocks noChangeArrowheads="1"/>
          </p:cNvSpPr>
          <p:nvPr/>
        </p:nvSpPr>
        <p:spPr bwMode="auto">
          <a:xfrm>
            <a:off x="106278" y="990600"/>
            <a:ext cx="4465721" cy="1033852"/>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14:hiddenEffects>
            </a:ext>
          </a:extLst>
        </p:spPr>
        <p:txBody>
          <a:bodyPr rot="0" vert="horz" wrap="square" lIns="40753" tIns="40753" rIns="40753" bIns="40753" anchor="t" anchorCtr="0" upright="1">
            <a:noAutofit/>
          </a:bodyPr>
          <a:lstStyle/>
          <a:p>
            <a:r>
              <a:rPr lang="en-US" sz="1200" dirty="0"/>
              <a:t>An electrophysiologist is a cardiologist that specializes in rhythm disturbances in the heart. Electrophysiologists perform EP studies to determine the origin of the irregular heart rhythm (arrhythmias such as heart beating too slow, too fast or irregularly). EPs treat the arrhythmias with pacemaker implants, implantable defibrillators and/or by performing ablations.</a:t>
            </a:r>
            <a:endParaRPr lang="en-US" sz="1300" kern="1400" dirty="0">
              <a:solidFill>
                <a:schemeClr val="tx1">
                  <a:lumMod val="75000"/>
                  <a:lumOff val="25000"/>
                </a:schemeClr>
              </a:solidFill>
              <a:ea typeface="Times New Roman"/>
            </a:endParaRPr>
          </a:p>
        </p:txBody>
      </p:sp>
      <p:sp>
        <p:nvSpPr>
          <p:cNvPr id="18" name="Text Box 24"/>
          <p:cNvSpPr txBox="1">
            <a:spLocks noChangeArrowheads="1"/>
          </p:cNvSpPr>
          <p:nvPr/>
        </p:nvSpPr>
        <p:spPr bwMode="auto">
          <a:xfrm>
            <a:off x="0" y="9829800"/>
            <a:ext cx="7772400" cy="228600"/>
          </a:xfrm>
          <a:prstGeom prst="rect">
            <a:avLst/>
          </a:prstGeom>
          <a:noFill/>
          <a:ln>
            <a:noFill/>
          </a:ln>
          <a:extLst/>
        </p:spPr>
        <p:txBody>
          <a:bodyPr rot="0" vert="horz" wrap="square" lIns="101882" tIns="50941" rIns="101882" bIns="50941" anchor="t" anchorCtr="0" upright="1">
            <a:noAutofit/>
          </a:bodyPr>
          <a:lstStyle/>
          <a:p>
            <a:pPr algn="ctr"/>
            <a:r>
              <a:rPr lang="en-US" sz="1000" kern="1400" dirty="0">
                <a:solidFill>
                  <a:schemeClr val="bg1">
                    <a:lumMod val="50000"/>
                  </a:schemeClr>
                </a:solidFill>
                <a:ea typeface="Times New Roman"/>
              </a:rPr>
              <a:t>For Internal Use Only, Sales Training Material</a:t>
            </a:r>
          </a:p>
        </p:txBody>
      </p:sp>
      <p:sp>
        <p:nvSpPr>
          <p:cNvPr id="19" name="Text Box 25"/>
          <p:cNvSpPr txBox="1">
            <a:spLocks noChangeArrowheads="1"/>
          </p:cNvSpPr>
          <p:nvPr/>
        </p:nvSpPr>
        <p:spPr bwMode="auto">
          <a:xfrm>
            <a:off x="2971800" y="9288081"/>
            <a:ext cx="1877384" cy="541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101882" tIns="50941" rIns="101882" bIns="50941" anchor="t" anchorCtr="0" upright="1">
            <a:noAutofit/>
          </a:bodyPr>
          <a:lstStyle/>
          <a:p>
            <a:pPr algn="r"/>
            <a:r>
              <a:rPr lang="en-US" sz="1100" kern="1400" dirty="0">
                <a:solidFill>
                  <a:schemeClr val="tx1">
                    <a:lumMod val="75000"/>
                    <a:lumOff val="25000"/>
                  </a:schemeClr>
                </a:solidFill>
                <a:ea typeface="Times New Roman"/>
              </a:rPr>
              <a:t>Sales Support </a:t>
            </a:r>
            <a:r>
              <a:rPr lang="en-US" sz="1100" kern="1400" dirty="0" smtClean="0">
                <a:solidFill>
                  <a:schemeClr val="tx1">
                    <a:lumMod val="75000"/>
                    <a:lumOff val="25000"/>
                  </a:schemeClr>
                </a:solidFill>
                <a:ea typeface="Times New Roman"/>
              </a:rPr>
              <a:t>Rep:</a:t>
            </a:r>
            <a:endParaRPr lang="en-US" sz="1100" kern="1400" dirty="0">
              <a:solidFill>
                <a:schemeClr val="tx1">
                  <a:lumMod val="75000"/>
                  <a:lumOff val="25000"/>
                </a:schemeClr>
              </a:solidFill>
              <a:ea typeface="Times New Roman"/>
            </a:endParaRPr>
          </a:p>
          <a:p>
            <a:pPr algn="r"/>
            <a:r>
              <a:rPr lang="en-US" sz="1100" b="1" kern="1400" dirty="0" smtClean="0">
                <a:solidFill>
                  <a:schemeClr val="tx1">
                    <a:lumMod val="75000"/>
                    <a:lumOff val="25000"/>
                  </a:schemeClr>
                </a:solidFill>
                <a:ea typeface="Times New Roman"/>
              </a:rPr>
              <a:t>Brandon M. Judd</a:t>
            </a:r>
            <a:endParaRPr lang="en-US" sz="1100" b="1" kern="1400" dirty="0">
              <a:solidFill>
                <a:schemeClr val="tx1">
                  <a:lumMod val="75000"/>
                  <a:lumOff val="25000"/>
                </a:schemeClr>
              </a:solidFill>
              <a:ea typeface="Times New Roman"/>
            </a:endParaRPr>
          </a:p>
        </p:txBody>
      </p:sp>
      <p:sp>
        <p:nvSpPr>
          <p:cNvPr id="23" name="Text Box 9_"/>
          <p:cNvSpPr txBox="1">
            <a:spLocks noChangeArrowheads="1"/>
          </p:cNvSpPr>
          <p:nvPr/>
        </p:nvSpPr>
        <p:spPr bwMode="auto">
          <a:xfrm>
            <a:off x="3124200" y="5417058"/>
            <a:ext cx="4299597" cy="678942"/>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14:hiddenEffects>
            </a:ext>
          </a:extLst>
        </p:spPr>
        <p:txBody>
          <a:bodyPr rot="0" vert="horz" wrap="square" lIns="40753" tIns="40753" rIns="40753" bIns="40753" anchor="t" anchorCtr="0" upright="1">
            <a:noAutofit/>
          </a:bodyPr>
          <a:lstStyle/>
          <a:p>
            <a:r>
              <a:rPr lang="en-US" sz="1400" b="1" kern="1400" cap="all" spc="111" dirty="0">
                <a:solidFill>
                  <a:srgbClr val="1F497D"/>
                </a:solidFill>
                <a:ea typeface="Times New Roman"/>
              </a:rPr>
              <a:t>What do </a:t>
            </a:r>
            <a:r>
              <a:rPr lang="en-US" sz="1400" b="1" kern="1400" cap="all" spc="111" dirty="0" smtClean="0">
                <a:solidFill>
                  <a:srgbClr val="1F497D"/>
                </a:solidFill>
                <a:ea typeface="Times New Roman"/>
              </a:rPr>
              <a:t>EP’s </a:t>
            </a:r>
            <a:r>
              <a:rPr lang="en-US" sz="1400" b="1" kern="1400" cap="all" spc="111" dirty="0" err="1">
                <a:solidFill>
                  <a:srgbClr val="1F497D"/>
                </a:solidFill>
                <a:ea typeface="Times New Roman"/>
              </a:rPr>
              <a:t>CAre</a:t>
            </a:r>
            <a:r>
              <a:rPr lang="en-US" sz="1400" b="1" kern="1400" cap="all" spc="111" dirty="0">
                <a:solidFill>
                  <a:srgbClr val="1F497D"/>
                </a:solidFill>
                <a:ea typeface="Times New Roman"/>
              </a:rPr>
              <a:t> </a:t>
            </a:r>
            <a:r>
              <a:rPr lang="en-US" sz="1400" b="1" kern="1400" cap="all" spc="111" dirty="0" smtClean="0">
                <a:solidFill>
                  <a:srgbClr val="1F497D"/>
                </a:solidFill>
                <a:ea typeface="Times New Roman"/>
              </a:rPr>
              <a:t>about</a:t>
            </a:r>
            <a:r>
              <a:rPr lang="en-US" sz="1400" b="1" kern="1400" cap="all" spc="111" dirty="0">
                <a:solidFill>
                  <a:srgbClr val="1F497D"/>
                </a:solidFill>
                <a:ea typeface="Times New Roman"/>
              </a:rPr>
              <a:t>?</a:t>
            </a:r>
            <a:endParaRPr lang="en-US" sz="1400" b="1" kern="1400" dirty="0">
              <a:solidFill>
                <a:srgbClr val="212120"/>
              </a:solidFill>
              <a:ea typeface="Times New Roman"/>
            </a:endParaRPr>
          </a:p>
        </p:txBody>
      </p:sp>
      <p:sp>
        <p:nvSpPr>
          <p:cNvPr id="24" name="Text Box 15_"/>
          <p:cNvSpPr txBox="1">
            <a:spLocks noChangeArrowheads="1"/>
          </p:cNvSpPr>
          <p:nvPr/>
        </p:nvSpPr>
        <p:spPr bwMode="auto">
          <a:xfrm>
            <a:off x="3141354" y="5638800"/>
            <a:ext cx="4371975" cy="1545908"/>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14:hiddenEffects>
            </a:ext>
          </a:extLst>
        </p:spPr>
        <p:txBody>
          <a:bodyPr rot="0" vert="horz" wrap="square" lIns="40753" tIns="40753" rIns="40753" bIns="40753" anchor="t" anchorCtr="0" upright="1">
            <a:noAutofit/>
          </a:bodyPr>
          <a:lstStyle/>
          <a:p>
            <a:r>
              <a:rPr lang="en-US" sz="1200" kern="1400" dirty="0">
                <a:solidFill>
                  <a:schemeClr val="tx1">
                    <a:lumMod val="75000"/>
                    <a:lumOff val="25000"/>
                  </a:schemeClr>
                </a:solidFill>
                <a:ea typeface="Times New Roman"/>
              </a:rPr>
              <a:t>Due to the length of EP procedures, electrophysiologists (EPs) are most concerned with dose to themselves, as well as to their staff and patients. EPs are typically very willing to compromise X-ray image quality to reduce their dose. There is a significant need for customization and versatility in the EP lab. This is due to patient access areas as well as multiple physician preferences. Electro-gram tracings are very important to EPs. The need to visualize minimal ECG changes is paramount in the treatment of their patients. </a:t>
            </a:r>
          </a:p>
          <a:p>
            <a:pPr>
              <a:lnSpc>
                <a:spcPts val="1560"/>
              </a:lnSpc>
            </a:pPr>
            <a:r>
              <a:rPr lang="en-US" sz="1200" kern="1400" dirty="0">
                <a:solidFill>
                  <a:schemeClr val="tx1">
                    <a:lumMod val="75000"/>
                    <a:lumOff val="25000"/>
                  </a:schemeClr>
                </a:solidFill>
                <a:ea typeface="Times New Roman"/>
              </a:rPr>
              <a:t> </a:t>
            </a:r>
          </a:p>
        </p:txBody>
      </p:sp>
      <p:sp>
        <p:nvSpPr>
          <p:cNvPr id="26" name="Text Box 10"/>
          <p:cNvSpPr txBox="1">
            <a:spLocks noChangeArrowheads="1"/>
          </p:cNvSpPr>
          <p:nvPr/>
        </p:nvSpPr>
        <p:spPr bwMode="auto">
          <a:xfrm>
            <a:off x="4572000" y="2569771"/>
            <a:ext cx="1447800" cy="1836017"/>
          </a:xfrm>
          <a:prstGeom prst="rect">
            <a:avLst/>
          </a:prstGeom>
          <a:noFill/>
          <a:ln w="9525" algn="in">
            <a:noFill/>
            <a:miter lim="800000"/>
            <a:headEnd/>
            <a:tailEnd/>
          </a:ln>
          <a:effectLst/>
          <a:extLst>
            <a:ext uri="{909E8E84-426E-40DD-AFC4-6F175D3DCCD1}">
              <a14:hiddenFill xmlns:a14="http://schemas.microsoft.com/office/drawing/2010/main">
                <a:solidFill>
                  <a:srgbClr val="FFFFFE"/>
                </a:solidFill>
              </a14:hiddenFill>
            </a:ext>
            <a:ext uri="{AF507438-7753-43E0-B8FC-AC1667EBCBE1}">
              <a14:hiddenEffects xmlns:a14="http://schemas.microsoft.com/office/drawing/2010/main">
                <a:effectLst>
                  <a:outerShdw dist="35921" dir="2700000" algn="ctr" rotWithShape="0">
                    <a:srgbClr val="DCD6D4"/>
                  </a:outerShdw>
                </a:effectLst>
              </a14:hiddenEffects>
            </a:ext>
          </a:extLst>
        </p:spPr>
        <p:txBody>
          <a:bodyPr rot="0" vert="horz" wrap="square" lIns="40753" tIns="40753" rIns="40753" bIns="40753" anchor="t" anchorCtr="0" upright="1">
            <a:noAutofit/>
          </a:bodyPr>
          <a:lstStyle/>
          <a:p>
            <a:r>
              <a:rPr lang="en-US" sz="1200" b="1" kern="1400" cap="all" dirty="0" smtClean="0">
                <a:solidFill>
                  <a:schemeClr val="accent1">
                    <a:lumMod val="75000"/>
                  </a:schemeClr>
                </a:solidFill>
                <a:ea typeface="Times New Roman"/>
              </a:rPr>
              <a:t>BEST CARE</a:t>
            </a:r>
            <a:endParaRPr lang="en-US" sz="1200" b="1" kern="1400" dirty="0">
              <a:solidFill>
                <a:schemeClr val="accent1">
                  <a:lumMod val="75000"/>
                </a:schemeClr>
              </a:solidFill>
              <a:ea typeface="Times New Roman"/>
            </a:endParaRPr>
          </a:p>
          <a:p>
            <a:pPr>
              <a:buSzPts val="1200"/>
            </a:pPr>
            <a:endParaRPr lang="en-US" sz="1200" kern="1400" dirty="0" smtClean="0">
              <a:ea typeface="Times New Roman"/>
            </a:endParaRPr>
          </a:p>
          <a:p>
            <a:pPr marL="112660" indent="-112660">
              <a:buSzPts val="1200"/>
              <a:buFont typeface="Times New Roman"/>
              <a:buChar char="•"/>
            </a:pPr>
            <a:r>
              <a:rPr lang="en-US" sz="1050" kern="1400" dirty="0">
                <a:solidFill>
                  <a:schemeClr val="tx1">
                    <a:lumMod val="75000"/>
                    <a:lumOff val="25000"/>
                  </a:schemeClr>
                </a:solidFill>
                <a:ea typeface="Times New Roman"/>
              </a:rPr>
              <a:t>Ultra-low dose</a:t>
            </a:r>
          </a:p>
          <a:p>
            <a:pPr marL="112660" indent="-112660">
              <a:buSzPts val="1200"/>
              <a:buFont typeface="Times New Roman"/>
              <a:buChar char="•"/>
            </a:pPr>
            <a:r>
              <a:rPr lang="en-US" sz="1050" kern="1400" dirty="0">
                <a:solidFill>
                  <a:schemeClr val="tx1">
                    <a:lumMod val="75000"/>
                    <a:lumOff val="25000"/>
                  </a:schemeClr>
                </a:solidFill>
                <a:ea typeface="Times New Roman"/>
              </a:rPr>
              <a:t>Navigation on Fluoroscopy</a:t>
            </a:r>
          </a:p>
          <a:p>
            <a:pPr marL="112660" indent="-112660">
              <a:buSzPts val="1200"/>
              <a:buFont typeface="Times New Roman"/>
              <a:buChar char="•"/>
            </a:pPr>
            <a:r>
              <a:rPr lang="en-US" sz="1050" kern="1400" dirty="0">
                <a:solidFill>
                  <a:schemeClr val="tx1">
                    <a:lumMod val="75000"/>
                    <a:lumOff val="25000"/>
                  </a:schemeClr>
                </a:solidFill>
                <a:ea typeface="Times New Roman"/>
              </a:rPr>
              <a:t>Electro-Anatomical mapping interface</a:t>
            </a:r>
          </a:p>
          <a:p>
            <a:pPr marL="112660" indent="-112660">
              <a:buSzPts val="1200"/>
              <a:buFont typeface="Times New Roman"/>
              <a:buChar char="•"/>
            </a:pPr>
            <a:r>
              <a:rPr lang="en-US" sz="1050" kern="1400" dirty="0">
                <a:solidFill>
                  <a:schemeClr val="tx1">
                    <a:lumMod val="75000"/>
                    <a:lumOff val="25000"/>
                  </a:schemeClr>
                </a:solidFill>
                <a:ea typeface="Times New Roman"/>
              </a:rPr>
              <a:t>Integration and Customization</a:t>
            </a:r>
          </a:p>
          <a:p>
            <a:pPr marL="112660" indent="-112660">
              <a:buSzPts val="1200"/>
              <a:buFont typeface="Times New Roman"/>
              <a:buChar char="•"/>
            </a:pPr>
            <a:r>
              <a:rPr lang="en-US" sz="1050" kern="1400" dirty="0">
                <a:solidFill>
                  <a:schemeClr val="tx1">
                    <a:lumMod val="75000"/>
                    <a:lumOff val="25000"/>
                  </a:schemeClr>
                </a:solidFill>
                <a:ea typeface="Times New Roman"/>
              </a:rPr>
              <a:t>Proven Documented Technology</a:t>
            </a:r>
          </a:p>
          <a:p>
            <a:pPr>
              <a:buSzPts val="1200"/>
            </a:pPr>
            <a:r>
              <a:rPr lang="en-US" sz="1050" kern="1400" dirty="0">
                <a:ea typeface="Times New Roman"/>
              </a:rPr>
              <a:t> </a:t>
            </a:r>
          </a:p>
        </p:txBody>
      </p:sp>
      <p:sp>
        <p:nvSpPr>
          <p:cNvPr id="27" name="Text Box 10_"/>
          <p:cNvSpPr txBox="1">
            <a:spLocks noChangeArrowheads="1"/>
          </p:cNvSpPr>
          <p:nvPr/>
        </p:nvSpPr>
        <p:spPr bwMode="auto">
          <a:xfrm>
            <a:off x="6088084" y="2569772"/>
            <a:ext cx="1531916" cy="1836016"/>
          </a:xfrm>
          <a:prstGeom prst="rect">
            <a:avLst/>
          </a:prstGeom>
          <a:noFill/>
          <a:ln w="9525" algn="in">
            <a:noFill/>
            <a:miter lim="800000"/>
            <a:headEnd/>
            <a:tailEnd/>
          </a:ln>
          <a:effectLst/>
          <a:extLst>
            <a:ext uri="{909E8E84-426E-40DD-AFC4-6F175D3DCCD1}">
              <a14:hiddenFill xmlns:a14="http://schemas.microsoft.com/office/drawing/2010/main">
                <a:solidFill>
                  <a:srgbClr val="FFFFFE"/>
                </a:solidFill>
              </a14:hiddenFill>
            </a:ext>
            <a:ext uri="{AF507438-7753-43E0-B8FC-AC1667EBCBE1}">
              <a14:hiddenEffects xmlns:a14="http://schemas.microsoft.com/office/drawing/2010/main">
                <a:effectLst>
                  <a:outerShdw dist="35921" dir="2700000" algn="ctr" rotWithShape="0">
                    <a:srgbClr val="DCD6D4"/>
                  </a:outerShdw>
                </a:effectLst>
              </a14:hiddenEffects>
            </a:ext>
          </a:extLst>
        </p:spPr>
        <p:txBody>
          <a:bodyPr rot="0" vert="horz" wrap="square" lIns="40753" tIns="40753" rIns="40753" bIns="40753" anchor="t" anchorCtr="0" upright="1">
            <a:noAutofit/>
          </a:bodyPr>
          <a:lstStyle/>
          <a:p>
            <a:r>
              <a:rPr lang="en-US" sz="1200" b="1" kern="1400" cap="all" dirty="0" smtClean="0">
                <a:solidFill>
                  <a:schemeClr val="accent1">
                    <a:lumMod val="75000"/>
                  </a:schemeClr>
                </a:solidFill>
                <a:ea typeface="Times New Roman"/>
              </a:rPr>
              <a:t>Lowest COST</a:t>
            </a:r>
          </a:p>
          <a:p>
            <a:endParaRPr lang="en-US" sz="1200" b="1" kern="1400" dirty="0">
              <a:solidFill>
                <a:srgbClr val="212120"/>
              </a:solidFill>
              <a:ea typeface="Times New Roman"/>
            </a:endParaRPr>
          </a:p>
          <a:p>
            <a:pPr marL="112713" indent="-112713">
              <a:buSzPts val="1200"/>
              <a:buFont typeface="Times New Roman"/>
              <a:buChar char="•"/>
            </a:pPr>
            <a:r>
              <a:rPr lang="en-US" sz="1050" kern="1400" dirty="0" smtClean="0">
                <a:solidFill>
                  <a:schemeClr val="tx1">
                    <a:lumMod val="75000"/>
                    <a:lumOff val="25000"/>
                  </a:schemeClr>
                </a:solidFill>
                <a:ea typeface="Times New Roman"/>
              </a:rPr>
              <a:t>Reduce staff time?</a:t>
            </a:r>
          </a:p>
          <a:p>
            <a:pPr marL="112713" indent="-112713">
              <a:buSzPts val="1200"/>
              <a:buFont typeface="Times New Roman"/>
              <a:buChar char="•"/>
            </a:pPr>
            <a:r>
              <a:rPr lang="en-US" sz="1050" kern="1400" dirty="0" smtClean="0">
                <a:solidFill>
                  <a:schemeClr val="tx1">
                    <a:lumMod val="75000"/>
                    <a:lumOff val="25000"/>
                  </a:schemeClr>
                </a:solidFill>
                <a:ea typeface="Times New Roman"/>
              </a:rPr>
              <a:t>Provide cost efficient upgrades</a:t>
            </a:r>
          </a:p>
          <a:p>
            <a:pPr marL="112713" indent="-112713">
              <a:buSzPts val="1200"/>
              <a:buFont typeface="Times New Roman"/>
              <a:buChar char="•"/>
            </a:pPr>
            <a:r>
              <a:rPr lang="en-US" sz="1050" kern="1400" dirty="0" smtClean="0">
                <a:solidFill>
                  <a:schemeClr val="tx1">
                    <a:lumMod val="75000"/>
                    <a:lumOff val="25000"/>
                  </a:schemeClr>
                </a:solidFill>
                <a:ea typeface="Times New Roman"/>
              </a:rPr>
              <a:t>Less expensive procedures? </a:t>
            </a:r>
          </a:p>
          <a:p>
            <a:pPr marL="112713" indent="-112713">
              <a:buSzPts val="1200"/>
              <a:buFont typeface="Times New Roman"/>
              <a:buChar char="•"/>
            </a:pPr>
            <a:r>
              <a:rPr lang="en-US" sz="1050" kern="1400" dirty="0" smtClean="0">
                <a:solidFill>
                  <a:schemeClr val="tx1">
                    <a:lumMod val="75000"/>
                    <a:lumOff val="25000"/>
                  </a:schemeClr>
                </a:solidFill>
                <a:ea typeface="Times New Roman"/>
              </a:rPr>
              <a:t>Improve workflow?</a:t>
            </a:r>
          </a:p>
          <a:p>
            <a:pPr marL="112713" indent="-112713">
              <a:buSzPts val="1200"/>
              <a:buFont typeface="Times New Roman"/>
              <a:buChar char="•"/>
            </a:pPr>
            <a:r>
              <a:rPr lang="en-US" sz="1050" kern="1400" dirty="0" smtClean="0">
                <a:solidFill>
                  <a:schemeClr val="tx1">
                    <a:lumMod val="75000"/>
                    <a:lumOff val="25000"/>
                  </a:schemeClr>
                </a:solidFill>
                <a:ea typeface="Times New Roman"/>
              </a:rPr>
              <a:t>Reduce repeat procedures?</a:t>
            </a:r>
            <a:endParaRPr lang="en-US" sz="1050" kern="1400" dirty="0">
              <a:solidFill>
                <a:schemeClr val="tx1">
                  <a:lumMod val="75000"/>
                  <a:lumOff val="25000"/>
                </a:schemeClr>
              </a:solidFill>
              <a:ea typeface="Times New Roman"/>
            </a:endParaRPr>
          </a:p>
        </p:txBody>
      </p:sp>
      <p:sp>
        <p:nvSpPr>
          <p:cNvPr id="4" name="Rectangle 25"/>
          <p:cNvSpPr>
            <a:spLocks noChangeArrowheads="1"/>
          </p:cNvSpPr>
          <p:nvPr/>
        </p:nvSpPr>
        <p:spPr bwMode="auto">
          <a:xfrm>
            <a:off x="0" y="46133"/>
            <a:ext cx="205819" cy="410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1882" tIns="50941" rIns="101882" bIns="50941" numCol="1" anchor="ctr" anchorCtr="0" compatLnSpc="1">
            <a:prstTxWarp prst="textNoShape">
              <a:avLst/>
            </a:prstTxWarp>
            <a:spAutoFit/>
          </a:bodyPr>
          <a:lstStyle/>
          <a:p>
            <a:endParaRPr lang="en-US" dirty="0"/>
          </a:p>
        </p:txBody>
      </p:sp>
      <p:sp>
        <p:nvSpPr>
          <p:cNvPr id="5" name="Rectangle 26"/>
          <p:cNvSpPr>
            <a:spLocks noChangeArrowheads="1"/>
          </p:cNvSpPr>
          <p:nvPr/>
        </p:nvSpPr>
        <p:spPr bwMode="auto">
          <a:xfrm>
            <a:off x="0" y="1649191"/>
            <a:ext cx="205819" cy="410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1882" tIns="50941" rIns="101882" bIns="50941" numCol="1" anchor="ctr" anchorCtr="0" compatLnSpc="1">
            <a:prstTxWarp prst="textNoShape">
              <a:avLst/>
            </a:prstTxWarp>
            <a:spAutoFit/>
          </a:bodyPr>
          <a:lstStyle/>
          <a:p>
            <a:endParaRPr lang="en-US" dirty="0"/>
          </a:p>
        </p:txBody>
      </p:sp>
      <p:sp>
        <p:nvSpPr>
          <p:cNvPr id="22" name="Text Box 28"/>
          <p:cNvSpPr txBox="1">
            <a:spLocks noChangeArrowheads="1"/>
          </p:cNvSpPr>
          <p:nvPr/>
        </p:nvSpPr>
        <p:spPr bwMode="auto">
          <a:xfrm>
            <a:off x="291466" y="5626977"/>
            <a:ext cx="2558416" cy="2341372"/>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14:hiddenEffects>
            </a:ext>
          </a:extLst>
        </p:spPr>
        <p:txBody>
          <a:bodyPr rot="0" vert="horz" wrap="square" lIns="40753" tIns="40753" rIns="40753" bIns="40753" anchor="t" anchorCtr="0" upright="1">
            <a:noAutofit/>
          </a:bodyPr>
          <a:lstStyle/>
          <a:p>
            <a:pPr>
              <a:lnSpc>
                <a:spcPts val="1560"/>
              </a:lnSpc>
            </a:pPr>
            <a:r>
              <a:rPr lang="en-US" sz="1200" kern="1400" dirty="0">
                <a:solidFill>
                  <a:schemeClr val="bg1"/>
                </a:solidFill>
                <a:ea typeface="Times New Roman"/>
              </a:rPr>
              <a:t>Philips primary competitors in the EP space are GE at approximately 30% market share, followed by Siemens with approximately 25% market share.</a:t>
            </a:r>
          </a:p>
        </p:txBody>
      </p:sp>
      <p:sp>
        <p:nvSpPr>
          <p:cNvPr id="20" name="Text Box 26"/>
          <p:cNvSpPr txBox="1">
            <a:spLocks noChangeArrowheads="1"/>
          </p:cNvSpPr>
          <p:nvPr/>
        </p:nvSpPr>
        <p:spPr bwMode="auto">
          <a:xfrm>
            <a:off x="291465" y="5363007"/>
            <a:ext cx="3821430" cy="499428"/>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14:hiddenEffects>
            </a:ext>
          </a:extLst>
        </p:spPr>
        <p:txBody>
          <a:bodyPr rot="0" vert="horz" wrap="square" lIns="40753" tIns="40753" rIns="40753" bIns="40753" anchor="t" anchorCtr="0" upright="1">
            <a:noAutofit/>
          </a:bodyPr>
          <a:lstStyle/>
          <a:p>
            <a:pPr>
              <a:lnSpc>
                <a:spcPts val="2117"/>
              </a:lnSpc>
            </a:pPr>
            <a:r>
              <a:rPr lang="en-US" sz="1400" b="1" kern="1400" cap="all" spc="111" dirty="0">
                <a:ea typeface="Times New Roman"/>
              </a:rPr>
              <a:t>Primary Competitors </a:t>
            </a:r>
            <a:endParaRPr lang="en-US" sz="1400" b="1" kern="1400" dirty="0">
              <a:ea typeface="Times New Roman"/>
            </a:endParaRPr>
          </a:p>
        </p:txBody>
      </p:sp>
      <p:sp>
        <p:nvSpPr>
          <p:cNvPr id="37" name="Text Box 26_"/>
          <p:cNvSpPr txBox="1">
            <a:spLocks noChangeArrowheads="1"/>
          </p:cNvSpPr>
          <p:nvPr/>
        </p:nvSpPr>
        <p:spPr bwMode="auto">
          <a:xfrm>
            <a:off x="274193" y="6553200"/>
            <a:ext cx="3821430" cy="499428"/>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14:hiddenEffects>
            </a:ext>
          </a:extLst>
        </p:spPr>
        <p:txBody>
          <a:bodyPr rot="0" vert="horz" wrap="square" lIns="40753" tIns="40753" rIns="40753" bIns="40753" anchor="t" anchorCtr="0" upright="1">
            <a:noAutofit/>
          </a:bodyPr>
          <a:lstStyle/>
          <a:p>
            <a:pPr>
              <a:lnSpc>
                <a:spcPts val="2117"/>
              </a:lnSpc>
            </a:pPr>
            <a:r>
              <a:rPr lang="en-US" sz="1400" b="1" kern="1400" cap="all" spc="111" dirty="0" smtClean="0">
                <a:ea typeface="Times New Roman"/>
              </a:rPr>
              <a:t>Key Differentiators</a:t>
            </a:r>
            <a:endParaRPr lang="en-US" sz="1400" b="1" kern="1400" dirty="0">
              <a:ea typeface="Times New Roman"/>
            </a:endParaRPr>
          </a:p>
        </p:txBody>
      </p:sp>
      <p:sp>
        <p:nvSpPr>
          <p:cNvPr id="38" name="Text Box 28_"/>
          <p:cNvSpPr txBox="1">
            <a:spLocks noChangeArrowheads="1"/>
          </p:cNvSpPr>
          <p:nvPr/>
        </p:nvSpPr>
        <p:spPr bwMode="auto">
          <a:xfrm>
            <a:off x="228600" y="6846176"/>
            <a:ext cx="2558416" cy="2678824"/>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14:hiddenEffects>
            </a:ext>
          </a:extLst>
        </p:spPr>
        <p:txBody>
          <a:bodyPr rot="0" vert="horz" wrap="square" lIns="40753" tIns="40753" rIns="40753" bIns="40753" anchor="t" anchorCtr="0" upright="1">
            <a:noAutofit/>
          </a:bodyPr>
          <a:lstStyle/>
          <a:p>
            <a:pPr marL="171370" indent="-171370">
              <a:lnSpc>
                <a:spcPts val="1560"/>
              </a:lnSpc>
              <a:buFont typeface="Arial" panose="020B0604020202020204" pitchFamily="34" charset="0"/>
              <a:buChar char="•"/>
            </a:pPr>
            <a:r>
              <a:rPr lang="en-US" sz="1200" kern="1400" dirty="0">
                <a:solidFill>
                  <a:schemeClr val="bg1"/>
                </a:solidFill>
                <a:ea typeface="Times New Roman"/>
              </a:rPr>
              <a:t>AlluraClarity- high quality, low-dose imaging.  Do to the length of electrophysiology procedures dose is very important.  AlluraClarity is a game changer for EP’s.</a:t>
            </a:r>
          </a:p>
          <a:p>
            <a:pPr marL="171370" indent="-171370">
              <a:lnSpc>
                <a:spcPts val="1560"/>
              </a:lnSpc>
              <a:buFont typeface="Arial" panose="020B0604020202020204" pitchFamily="34" charset="0"/>
              <a:buChar char="•"/>
            </a:pPr>
            <a:r>
              <a:rPr lang="en-US" sz="1200" kern="1400" dirty="0">
                <a:solidFill>
                  <a:schemeClr val="bg1"/>
                </a:solidFill>
                <a:ea typeface="Times New Roman"/>
              </a:rPr>
              <a:t>EP Navigator with 3D-Rotaional Scan. The competitors have this feature but have very limited to no use.  We have documented users around the country.</a:t>
            </a:r>
          </a:p>
          <a:p>
            <a:pPr marL="171370" indent="-171370">
              <a:lnSpc>
                <a:spcPts val="1560"/>
              </a:lnSpc>
              <a:buFont typeface="Arial" panose="020B0604020202020204" pitchFamily="34" charset="0"/>
              <a:buChar char="•"/>
            </a:pPr>
            <a:r>
              <a:rPr lang="en-US" sz="1200" kern="1400" dirty="0">
                <a:solidFill>
                  <a:schemeClr val="bg1"/>
                </a:solidFill>
                <a:ea typeface="Times New Roman"/>
              </a:rPr>
              <a:t>EP Cockpit XL is designed specifically for the EP lab. This product allows for a streamlined EP lab with versatility in mind.</a:t>
            </a:r>
          </a:p>
          <a:p>
            <a:pPr>
              <a:lnSpc>
                <a:spcPts val="1560"/>
              </a:lnSpc>
            </a:pPr>
            <a:endParaRPr lang="en-US" sz="1200" kern="1400" dirty="0">
              <a:solidFill>
                <a:schemeClr val="bg1"/>
              </a:solidFill>
              <a:ea typeface="Times New Roman"/>
            </a:endParaRPr>
          </a:p>
        </p:txBody>
      </p:sp>
      <p:pic>
        <p:nvPicPr>
          <p:cNvPr id="2050" name="Picture 204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7946" y="200464"/>
            <a:ext cx="1396062" cy="256323"/>
          </a:xfrm>
          <a:prstGeom prst="rect">
            <a:avLst/>
          </a:prstGeom>
        </p:spPr>
      </p:pic>
      <p:sp>
        <p:nvSpPr>
          <p:cNvPr id="33" name="Rectangle 32"/>
          <p:cNvSpPr/>
          <p:nvPr/>
        </p:nvSpPr>
        <p:spPr>
          <a:xfrm>
            <a:off x="161545" y="2133600"/>
            <a:ext cx="7466371" cy="7678607"/>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__"/>
          <p:cNvSpPr txBox="1">
            <a:spLocks noChangeArrowheads="1"/>
          </p:cNvSpPr>
          <p:nvPr/>
        </p:nvSpPr>
        <p:spPr bwMode="auto">
          <a:xfrm>
            <a:off x="2971800" y="2569772"/>
            <a:ext cx="1461609" cy="1773628"/>
          </a:xfrm>
          <a:prstGeom prst="rect">
            <a:avLst/>
          </a:prstGeom>
          <a:noFill/>
          <a:ln w="9525" algn="in">
            <a:noFill/>
            <a:miter lim="800000"/>
            <a:headEnd/>
            <a:tailEnd/>
          </a:ln>
          <a:effectLst/>
          <a:extLst>
            <a:ext uri="{909E8E84-426E-40DD-AFC4-6F175D3DCCD1}">
              <a14:hiddenFill xmlns:a14="http://schemas.microsoft.com/office/drawing/2010/main">
                <a:solidFill>
                  <a:srgbClr val="FFFFFE"/>
                </a:solidFill>
              </a14:hiddenFill>
            </a:ext>
            <a:ext uri="{AF507438-7753-43E0-B8FC-AC1667EBCBE1}">
              <a14:hiddenEffects xmlns:a14="http://schemas.microsoft.com/office/drawing/2010/main">
                <a:effectLst>
                  <a:outerShdw dist="35921" dir="2700000" algn="ctr" rotWithShape="0">
                    <a:srgbClr val="DCD6D4"/>
                  </a:outerShdw>
                </a:effectLst>
              </a14:hiddenEffects>
            </a:ext>
          </a:extLst>
        </p:spPr>
        <p:txBody>
          <a:bodyPr rot="0" vert="horz" wrap="square" lIns="40753" tIns="40753" rIns="40753" bIns="40753" anchor="t" anchorCtr="0" upright="1">
            <a:noAutofit/>
          </a:bodyPr>
          <a:lstStyle/>
          <a:p>
            <a:r>
              <a:rPr lang="en-US" sz="1200" b="1" kern="1400" cap="all" dirty="0" smtClean="0">
                <a:solidFill>
                  <a:schemeClr val="accent1">
                    <a:lumMod val="75000"/>
                  </a:schemeClr>
                </a:solidFill>
                <a:ea typeface="Times New Roman"/>
              </a:rPr>
              <a:t>Shortest PATH</a:t>
            </a:r>
          </a:p>
          <a:p>
            <a:endParaRPr lang="en-US" sz="1200" b="1" kern="1400" dirty="0">
              <a:solidFill>
                <a:schemeClr val="tx1">
                  <a:lumMod val="75000"/>
                  <a:lumOff val="25000"/>
                </a:schemeClr>
              </a:solidFill>
              <a:ea typeface="Times New Roman"/>
            </a:endParaRPr>
          </a:p>
          <a:p>
            <a:pPr marL="112713" indent="-112713">
              <a:buSzPts val="1200"/>
              <a:buFont typeface="Times New Roman"/>
              <a:buChar char="•"/>
            </a:pPr>
            <a:r>
              <a:rPr lang="en-US" sz="1050" kern="1400" dirty="0" smtClean="0">
                <a:solidFill>
                  <a:schemeClr val="tx1">
                    <a:lumMod val="75000"/>
                    <a:lumOff val="25000"/>
                  </a:schemeClr>
                </a:solidFill>
                <a:ea typeface="Times New Roman"/>
              </a:rPr>
              <a:t>Flexibility </a:t>
            </a:r>
            <a:r>
              <a:rPr lang="en-US" sz="1050" kern="1400" dirty="0">
                <a:solidFill>
                  <a:schemeClr val="tx1">
                    <a:lumMod val="75000"/>
                    <a:lumOff val="25000"/>
                  </a:schemeClr>
                </a:solidFill>
                <a:ea typeface="Times New Roman"/>
              </a:rPr>
              <a:t>for procedure range and shared labs</a:t>
            </a:r>
          </a:p>
          <a:p>
            <a:pPr marL="112713" indent="-112713">
              <a:buSzPts val="1200"/>
              <a:buFont typeface="Times New Roman"/>
              <a:buChar char="•"/>
            </a:pPr>
            <a:r>
              <a:rPr lang="en-US" sz="1050" kern="1400" dirty="0" smtClean="0">
                <a:solidFill>
                  <a:schemeClr val="tx1">
                    <a:lumMod val="75000"/>
                    <a:lumOff val="25000"/>
                  </a:schemeClr>
                </a:solidFill>
                <a:ea typeface="Times New Roman"/>
              </a:rPr>
              <a:t>Emphasis </a:t>
            </a:r>
            <a:r>
              <a:rPr lang="en-US" sz="1050" kern="1400" dirty="0">
                <a:solidFill>
                  <a:schemeClr val="tx1">
                    <a:lumMod val="75000"/>
                    <a:lumOff val="25000"/>
                  </a:schemeClr>
                </a:solidFill>
                <a:ea typeface="Times New Roman"/>
              </a:rPr>
              <a:t>on workflow </a:t>
            </a:r>
            <a:r>
              <a:rPr lang="en-US" sz="1050" kern="1400" dirty="0" smtClean="0">
                <a:solidFill>
                  <a:schemeClr val="tx1">
                    <a:lumMod val="75000"/>
                    <a:lumOff val="25000"/>
                  </a:schemeClr>
                </a:solidFill>
                <a:ea typeface="Times New Roman"/>
              </a:rPr>
              <a:t>efficiency</a:t>
            </a:r>
          </a:p>
        </p:txBody>
      </p:sp>
      <p:sp>
        <p:nvSpPr>
          <p:cNvPr id="42" name="Text Box 25_"/>
          <p:cNvSpPr txBox="1">
            <a:spLocks noChangeArrowheads="1"/>
          </p:cNvSpPr>
          <p:nvPr/>
        </p:nvSpPr>
        <p:spPr bwMode="auto">
          <a:xfrm>
            <a:off x="5209216" y="9288081"/>
            <a:ext cx="1877384" cy="541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101882" tIns="50941" rIns="101882" bIns="50941" anchor="t" anchorCtr="0" upright="1">
            <a:noAutofit/>
          </a:bodyPr>
          <a:lstStyle/>
          <a:p>
            <a:r>
              <a:rPr lang="en-US" sz="1100" kern="1400" dirty="0" smtClean="0">
                <a:solidFill>
                  <a:schemeClr val="tx1">
                    <a:lumMod val="75000"/>
                    <a:lumOff val="25000"/>
                  </a:schemeClr>
                </a:solidFill>
                <a:ea typeface="Times New Roman"/>
              </a:rPr>
              <a:t>270-670-1320</a:t>
            </a:r>
            <a:endParaRPr lang="en-US" sz="1100" kern="1400" dirty="0">
              <a:solidFill>
                <a:schemeClr val="tx1">
                  <a:lumMod val="75000"/>
                  <a:lumOff val="25000"/>
                </a:schemeClr>
              </a:solidFill>
              <a:ea typeface="Times New Roman"/>
            </a:endParaRPr>
          </a:p>
          <a:p>
            <a:r>
              <a:rPr lang="en-US" sz="1100" kern="1400" dirty="0" smtClean="0">
                <a:solidFill>
                  <a:schemeClr val="tx1">
                    <a:lumMod val="75000"/>
                    <a:lumOff val="25000"/>
                  </a:schemeClr>
                </a:solidFill>
                <a:ea typeface="Times New Roman"/>
                <a:hlinkClick r:id="rId5"/>
              </a:rPr>
              <a:t>brandon.judd@philips.com</a:t>
            </a:r>
            <a:endParaRPr lang="en-US" sz="1100" kern="1400" dirty="0" smtClean="0">
              <a:solidFill>
                <a:schemeClr val="tx1">
                  <a:lumMod val="75000"/>
                  <a:lumOff val="25000"/>
                </a:schemeClr>
              </a:solidFill>
              <a:ea typeface="Times New Roman"/>
            </a:endParaRPr>
          </a:p>
        </p:txBody>
      </p:sp>
    </p:spTree>
    <p:extLst>
      <p:ext uri="{BB962C8B-B14F-4D97-AF65-F5344CB8AC3E}">
        <p14:creationId xmlns:p14="http://schemas.microsoft.com/office/powerpoint/2010/main" val="14889568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custDataLst>
              <p:tags r:id="rId1"/>
            </p:custDataLst>
            <p:extLst>
              <p:ext uri="{D42A27DB-BD31-4B8C-83A1-F6EECF244321}">
                <p14:modId xmlns:p14="http://schemas.microsoft.com/office/powerpoint/2010/main" val="3114031598"/>
              </p:ext>
            </p:extLst>
          </p:nvPr>
        </p:nvGraphicFramePr>
        <p:xfrm>
          <a:off x="172720" y="968135"/>
          <a:ext cx="7426960" cy="8791756"/>
        </p:xfrm>
        <a:graphic>
          <a:graphicData uri="http://schemas.openxmlformats.org/drawingml/2006/table">
            <a:tbl>
              <a:tblPr firstRow="1" bandRow="1">
                <a:tableStyleId>{5C22544A-7EE6-4342-B048-85BDC9FD1C3A}</a:tableStyleId>
              </a:tblPr>
              <a:tblGrid>
                <a:gridCol w="2159000"/>
                <a:gridCol w="5267960"/>
              </a:tblGrid>
              <a:tr h="371707">
                <a:tc>
                  <a:txBody>
                    <a:bodyPr/>
                    <a:lstStyle/>
                    <a:p>
                      <a:r>
                        <a:rPr lang="en-US" sz="1800" b="1" dirty="0" smtClean="0">
                          <a:solidFill>
                            <a:schemeClr val="tx2">
                              <a:lumMod val="75000"/>
                            </a:schemeClr>
                          </a:solidFill>
                        </a:rPr>
                        <a:t>PHILIPS TOOL</a:t>
                      </a:r>
                      <a:endParaRPr lang="en-US" sz="1800" b="1" dirty="0">
                        <a:solidFill>
                          <a:schemeClr val="tx2">
                            <a:lumMod val="75000"/>
                          </a:schemeClr>
                        </a:solidFill>
                      </a:endParaRPr>
                    </a:p>
                  </a:txBody>
                  <a:tcPr marL="103632" marR="103632" marT="50292" marB="50292">
                    <a:solidFill>
                      <a:schemeClr val="tx2">
                        <a:lumMod val="60000"/>
                        <a:lumOff val="40000"/>
                      </a:schemeClr>
                    </a:solidFill>
                  </a:tcPr>
                </a:tc>
                <a:tc>
                  <a:txBody>
                    <a:bodyPr/>
                    <a:lstStyle/>
                    <a:p>
                      <a:r>
                        <a:rPr lang="en-US" sz="1800" b="1" dirty="0" smtClean="0">
                          <a:solidFill>
                            <a:schemeClr val="tx2">
                              <a:lumMod val="75000"/>
                            </a:schemeClr>
                          </a:solidFill>
                        </a:rPr>
                        <a:t>COMMON PROCEDURES</a:t>
                      </a:r>
                      <a:endParaRPr lang="en-US" sz="1800" b="1" dirty="0">
                        <a:solidFill>
                          <a:schemeClr val="tx2">
                            <a:lumMod val="75000"/>
                          </a:schemeClr>
                        </a:solidFill>
                      </a:endParaRPr>
                    </a:p>
                  </a:txBody>
                  <a:tcPr marL="103632" marR="103632" marT="50292" marB="50292">
                    <a:solidFill>
                      <a:schemeClr val="tx2">
                        <a:lumMod val="60000"/>
                        <a:lumOff val="40000"/>
                      </a:schemeClr>
                    </a:solidFill>
                  </a:tcPr>
                </a:tc>
              </a:tr>
              <a:tr h="1563653">
                <a:tc>
                  <a:txBody>
                    <a:bodyPr/>
                    <a:lstStyle/>
                    <a:p>
                      <a:pPr algn="l"/>
                      <a:r>
                        <a:rPr lang="en-US" sz="1500" b="1" dirty="0" smtClean="0">
                          <a:solidFill>
                            <a:schemeClr val="tx2">
                              <a:lumMod val="75000"/>
                            </a:schemeClr>
                          </a:solidFill>
                        </a:rPr>
                        <a:t>EP</a:t>
                      </a:r>
                      <a:r>
                        <a:rPr lang="en-US" sz="1500" b="1" baseline="0" dirty="0" smtClean="0">
                          <a:solidFill>
                            <a:schemeClr val="tx2">
                              <a:lumMod val="75000"/>
                            </a:schemeClr>
                          </a:solidFill>
                        </a:rPr>
                        <a:t> Navigator</a:t>
                      </a:r>
                      <a:endParaRPr lang="en-US" sz="1500" b="1" dirty="0" smtClean="0">
                        <a:solidFill>
                          <a:schemeClr val="tx2">
                            <a:lumMod val="75000"/>
                          </a:schemeClr>
                        </a:solidFill>
                      </a:endParaRPr>
                    </a:p>
                    <a:p>
                      <a:pPr algn="l"/>
                      <a:endParaRPr lang="en-US" sz="1500" b="1" dirty="0" smtClean="0"/>
                    </a:p>
                    <a:p>
                      <a:pPr algn="l"/>
                      <a:endParaRPr lang="en-US" sz="1500" b="1" dirty="0" smtClean="0"/>
                    </a:p>
                    <a:p>
                      <a:pPr algn="l"/>
                      <a:endParaRPr lang="en-US" sz="1500" b="1" dirty="0" smtClean="0"/>
                    </a:p>
                    <a:p>
                      <a:pPr algn="l"/>
                      <a:endParaRPr lang="en-US" sz="1500" b="1" dirty="0"/>
                    </a:p>
                  </a:txBody>
                  <a:tcPr marL="103632" marR="103632" marT="50292" marB="50292"/>
                </a:tc>
                <a:tc>
                  <a:txBody>
                    <a:bodyPr/>
                    <a:lstStyle/>
                    <a:p>
                      <a:pPr marL="166688" indent="-166688">
                        <a:buFont typeface="Arial" panose="020B0604020202020204" pitchFamily="34" charset="0"/>
                        <a:buChar char="•"/>
                      </a:pPr>
                      <a:r>
                        <a:rPr lang="en-US" sz="1300" baseline="0" dirty="0" smtClean="0"/>
                        <a:t>All complex and non-complex cardiac ablation procedures</a:t>
                      </a:r>
                    </a:p>
                    <a:p>
                      <a:pPr marL="623888" lvl="1" indent="-166688">
                        <a:buFont typeface="Arial" panose="020B0604020202020204" pitchFamily="34" charset="0"/>
                        <a:buChar char="•"/>
                      </a:pPr>
                      <a:r>
                        <a:rPr lang="en-US" sz="1300" baseline="0" dirty="0" smtClean="0"/>
                        <a:t>Radio-Frequency Ablation</a:t>
                      </a:r>
                    </a:p>
                    <a:p>
                      <a:pPr marL="623888" lvl="1" indent="-166688">
                        <a:buFont typeface="Arial" panose="020B0604020202020204" pitchFamily="34" charset="0"/>
                        <a:buChar char="•"/>
                      </a:pPr>
                      <a:r>
                        <a:rPr lang="en-US" sz="1300" baseline="0" dirty="0" smtClean="0"/>
                        <a:t>Cryogenic Ablation</a:t>
                      </a:r>
                    </a:p>
                    <a:p>
                      <a:pPr marL="166688" lvl="0" indent="-166688">
                        <a:buFont typeface="Arial" panose="020B0604020202020204" pitchFamily="34" charset="0"/>
                        <a:buChar char="•"/>
                      </a:pPr>
                      <a:r>
                        <a:rPr lang="en-US" sz="1300" baseline="0" dirty="0" smtClean="0"/>
                        <a:t>Main indication for this product is for atrial-fibrillation ablation cases </a:t>
                      </a:r>
                    </a:p>
                    <a:p>
                      <a:pPr marL="623888" lvl="1" indent="-166688">
                        <a:buFont typeface="Arial" panose="020B0604020202020204" pitchFamily="34" charset="0"/>
                        <a:buChar char="•"/>
                      </a:pPr>
                      <a:r>
                        <a:rPr lang="en-US" sz="1300" baseline="0" dirty="0" smtClean="0"/>
                        <a:t>Allowing the user to overlay a 3D rendering of the left atrium on the fluoroscopy screen.</a:t>
                      </a:r>
                    </a:p>
                    <a:p>
                      <a:pPr marL="166688" lvl="0" indent="-166688">
                        <a:buFont typeface="Arial" panose="020B0604020202020204" pitchFamily="34" charset="0"/>
                        <a:buChar char="•"/>
                      </a:pPr>
                      <a:r>
                        <a:rPr lang="en-US" sz="1300" baseline="0" dirty="0" smtClean="0"/>
                        <a:t>The product can also be utilized for other ablation procedures within the four chambers of the heart.</a:t>
                      </a:r>
                    </a:p>
                  </a:txBody>
                  <a:tcPr marL="103632" marR="103632" marT="50292" marB="50292"/>
                </a:tc>
              </a:tr>
              <a:tr h="1619617">
                <a:tc>
                  <a:txBody>
                    <a:bodyPr/>
                    <a:lstStyle/>
                    <a:p>
                      <a:pPr algn="l"/>
                      <a:r>
                        <a:rPr lang="en-US" sz="1500" b="1" dirty="0" smtClean="0">
                          <a:solidFill>
                            <a:schemeClr val="tx2">
                              <a:lumMod val="75000"/>
                            </a:schemeClr>
                          </a:solidFill>
                        </a:rPr>
                        <a:t>3D Rotational Scan</a:t>
                      </a:r>
                    </a:p>
                    <a:p>
                      <a:pPr algn="l"/>
                      <a:endParaRPr lang="en-US" sz="1500" b="1" dirty="0" smtClean="0"/>
                    </a:p>
                    <a:p>
                      <a:pPr algn="l"/>
                      <a:endParaRPr lang="en-US" sz="1500" b="1" dirty="0" smtClean="0"/>
                    </a:p>
                    <a:p>
                      <a:pPr algn="l"/>
                      <a:endParaRPr lang="en-US" sz="1500" b="1" dirty="0" smtClean="0"/>
                    </a:p>
                    <a:p>
                      <a:pPr algn="l"/>
                      <a:endParaRPr lang="en-US" sz="1500" b="1" dirty="0" smtClean="0"/>
                    </a:p>
                  </a:txBody>
                  <a:tcPr marL="103632" marR="103632" marT="50292" marB="50292"/>
                </a:tc>
                <a:tc>
                  <a:txBody>
                    <a:bodyPr/>
                    <a:lstStyle/>
                    <a:p>
                      <a:pPr marL="166688" indent="-166688">
                        <a:buFont typeface="Arial" panose="020B0604020202020204" pitchFamily="34" charset="0"/>
                        <a:buChar char="•"/>
                      </a:pPr>
                      <a:r>
                        <a:rPr lang="en-US" sz="1300" dirty="0" smtClean="0"/>
                        <a:t>This</a:t>
                      </a:r>
                      <a:r>
                        <a:rPr lang="en-US" sz="1300" baseline="0" dirty="0" smtClean="0"/>
                        <a:t> features is utilized for acquiring an in-room CT-like dataset.  </a:t>
                      </a:r>
                    </a:p>
                    <a:p>
                      <a:pPr marL="623888" lvl="1" indent="-166688">
                        <a:buFont typeface="Arial" panose="020B0604020202020204" pitchFamily="34" charset="0"/>
                        <a:buChar char="•"/>
                      </a:pPr>
                      <a:r>
                        <a:rPr lang="en-US" sz="1300" baseline="0" dirty="0" smtClean="0"/>
                        <a:t>Used to create a 3D shell of the left atrium.  </a:t>
                      </a:r>
                    </a:p>
                    <a:p>
                      <a:pPr marL="623888" lvl="1" indent="-166688">
                        <a:buFont typeface="Arial" panose="020B0604020202020204" pitchFamily="34" charset="0"/>
                        <a:buChar char="•"/>
                      </a:pPr>
                      <a:r>
                        <a:rPr lang="en-US" sz="1300" baseline="0" dirty="0" smtClean="0"/>
                        <a:t>3D shell can then be overlaid on top of live fluoroscopy using EP Navigator. </a:t>
                      </a:r>
                    </a:p>
                    <a:p>
                      <a:pPr marL="623888" lvl="1" indent="-166688">
                        <a:buFont typeface="Arial" panose="020B0604020202020204" pitchFamily="34" charset="0"/>
                        <a:buChar char="•"/>
                      </a:pPr>
                      <a:r>
                        <a:rPr lang="en-US" sz="1300" baseline="0" dirty="0" smtClean="0"/>
                        <a:t>Easily transferred to an external electro-anatomical mapping system, (</a:t>
                      </a:r>
                      <a:r>
                        <a:rPr lang="en-US" sz="1300" baseline="0" dirty="0" err="1" smtClean="0"/>
                        <a:t>Biosense</a:t>
                      </a:r>
                      <a:r>
                        <a:rPr lang="en-US" sz="1300" baseline="0" dirty="0" smtClean="0"/>
                        <a:t>-Webster </a:t>
                      </a:r>
                      <a:r>
                        <a:rPr lang="en-US" sz="1300" baseline="0" dirty="0" err="1" smtClean="0"/>
                        <a:t>Carto</a:t>
                      </a:r>
                      <a:r>
                        <a:rPr lang="en-US" sz="1300" baseline="0" dirty="0" smtClean="0"/>
                        <a:t> or St. Jude Medical  </a:t>
                      </a:r>
                      <a:r>
                        <a:rPr lang="en-US" sz="1300" baseline="0" dirty="0" err="1" smtClean="0"/>
                        <a:t>Ensite</a:t>
                      </a:r>
                      <a:r>
                        <a:rPr lang="en-US" sz="1300" baseline="0" dirty="0" smtClean="0"/>
                        <a:t>).</a:t>
                      </a:r>
                      <a:endParaRPr lang="en-US" sz="1300" dirty="0"/>
                    </a:p>
                  </a:txBody>
                  <a:tcPr marL="103632" marR="103632" marT="50292" marB="50292"/>
                </a:tc>
              </a:tr>
              <a:tr h="1580873">
                <a:tc>
                  <a:txBody>
                    <a:bodyPr/>
                    <a:lstStyle/>
                    <a:p>
                      <a:pPr algn="l"/>
                      <a:r>
                        <a:rPr lang="en-US" sz="1500" b="1" dirty="0" smtClean="0">
                          <a:solidFill>
                            <a:schemeClr val="tx2">
                              <a:lumMod val="75000"/>
                            </a:schemeClr>
                          </a:solidFill>
                        </a:rPr>
                        <a:t>Dose Aware</a:t>
                      </a:r>
                    </a:p>
                    <a:p>
                      <a:pPr algn="l"/>
                      <a:endParaRPr lang="en-US" sz="1500" b="1" dirty="0" smtClean="0"/>
                    </a:p>
                    <a:p>
                      <a:pPr algn="l"/>
                      <a:endParaRPr lang="en-US" sz="1500" b="1" dirty="0" smtClean="0"/>
                    </a:p>
                    <a:p>
                      <a:pPr algn="l"/>
                      <a:endParaRPr lang="en-US" sz="1500" b="1" dirty="0" smtClean="0"/>
                    </a:p>
                    <a:p>
                      <a:pPr algn="l"/>
                      <a:endParaRPr lang="en-US" sz="1500" b="1" dirty="0"/>
                    </a:p>
                  </a:txBody>
                  <a:tcPr marL="103632" marR="103632" marT="50292" marB="50292"/>
                </a:tc>
                <a:tc>
                  <a:txBody>
                    <a:bodyPr/>
                    <a:lstStyle/>
                    <a:p>
                      <a:pPr marL="166688" indent="-166688" algn="l" defTabSz="914400" rtl="0" eaLnBrk="1" latinLnBrk="0" hangingPunct="1">
                        <a:buFont typeface="Arial" panose="020B0604020202020204" pitchFamily="34" charset="0"/>
                        <a:buChar char="•"/>
                      </a:pPr>
                      <a:r>
                        <a:rPr lang="en-US" sz="1300" kern="1200" dirty="0" smtClean="0">
                          <a:solidFill>
                            <a:schemeClr val="dk1"/>
                          </a:solidFill>
                          <a:latin typeface="+mn-lt"/>
                          <a:ea typeface="+mn-ea"/>
                          <a:cs typeface="+mn-cs"/>
                        </a:rPr>
                        <a:t>Real-time dose feedback to increase radiation awareness and promote</a:t>
                      </a:r>
                      <a:r>
                        <a:rPr lang="en-US" sz="1300" kern="1200" baseline="0" dirty="0" smtClean="0">
                          <a:solidFill>
                            <a:schemeClr val="dk1"/>
                          </a:solidFill>
                          <a:latin typeface="+mn-lt"/>
                          <a:ea typeface="+mn-ea"/>
                          <a:cs typeface="+mn-cs"/>
                        </a:rPr>
                        <a:t> </a:t>
                      </a:r>
                      <a:r>
                        <a:rPr lang="en-US" sz="1300" kern="1200" dirty="0" smtClean="0">
                          <a:solidFill>
                            <a:schemeClr val="dk1"/>
                          </a:solidFill>
                          <a:latin typeface="+mn-lt"/>
                          <a:ea typeface="+mn-ea"/>
                          <a:cs typeface="+mn-cs"/>
                        </a:rPr>
                        <a:t>healthy working practices, especially relevant to longer EP procedures.</a:t>
                      </a:r>
                    </a:p>
                    <a:p>
                      <a:pPr marL="623888" lvl="1" indent="-166688" algn="l" defTabSz="914400" rtl="0" eaLnBrk="1" latinLnBrk="0" hangingPunct="1">
                        <a:buFont typeface="Arial" panose="020B0604020202020204" pitchFamily="34" charset="0"/>
                        <a:buChar char="•"/>
                      </a:pPr>
                      <a:r>
                        <a:rPr lang="en-US" sz="1300" kern="1200" dirty="0" smtClean="0">
                          <a:solidFill>
                            <a:schemeClr val="dk1"/>
                          </a:solidFill>
                          <a:latin typeface="+mn-lt"/>
                          <a:ea typeface="+mn-ea"/>
                          <a:cs typeface="+mn-cs"/>
                        </a:rPr>
                        <a:t>Live feedback to guide behavior</a:t>
                      </a:r>
                    </a:p>
                    <a:p>
                      <a:pPr marL="623888" lvl="1" indent="-166688" algn="l" defTabSz="914400" rtl="0" eaLnBrk="1" latinLnBrk="0" hangingPunct="1">
                        <a:buFont typeface="Arial" panose="020B0604020202020204" pitchFamily="34" charset="0"/>
                        <a:buChar char="•"/>
                      </a:pPr>
                      <a:r>
                        <a:rPr lang="en-US" sz="1300" kern="1200" dirty="0" smtClean="0">
                          <a:solidFill>
                            <a:schemeClr val="dk1"/>
                          </a:solidFill>
                          <a:latin typeface="+mn-lt"/>
                          <a:ea typeface="+mn-ea"/>
                          <a:cs typeface="+mn-cs"/>
                        </a:rPr>
                        <a:t>Dose screen in </a:t>
                      </a:r>
                      <a:r>
                        <a:rPr lang="en-US" sz="1300" kern="1200" dirty="0" err="1" smtClean="0">
                          <a:solidFill>
                            <a:schemeClr val="dk1"/>
                          </a:solidFill>
                          <a:latin typeface="+mn-lt"/>
                          <a:ea typeface="+mn-ea"/>
                          <a:cs typeface="+mn-cs"/>
                        </a:rPr>
                        <a:t>FlexVision</a:t>
                      </a:r>
                      <a:r>
                        <a:rPr lang="en-US" sz="1300" kern="1200" dirty="0" smtClean="0">
                          <a:solidFill>
                            <a:schemeClr val="dk1"/>
                          </a:solidFill>
                          <a:latin typeface="+mn-lt"/>
                          <a:ea typeface="+mn-ea"/>
                          <a:cs typeface="+mn-cs"/>
                        </a:rPr>
                        <a:t> XL</a:t>
                      </a:r>
                    </a:p>
                    <a:p>
                      <a:pPr marL="623888" lvl="1" indent="-166688" algn="l" defTabSz="914400" rtl="0" eaLnBrk="1" latinLnBrk="0" hangingPunct="1">
                        <a:buFont typeface="Arial" panose="020B0604020202020204" pitchFamily="34" charset="0"/>
                        <a:buChar char="•"/>
                      </a:pPr>
                      <a:r>
                        <a:rPr lang="en-US" sz="1300" kern="1200" dirty="0" err="1" smtClean="0">
                          <a:solidFill>
                            <a:schemeClr val="dk1"/>
                          </a:solidFill>
                          <a:latin typeface="+mn-lt"/>
                          <a:ea typeface="+mn-ea"/>
                          <a:cs typeface="+mn-cs"/>
                        </a:rPr>
                        <a:t>DoseView</a:t>
                      </a:r>
                      <a:r>
                        <a:rPr lang="en-US" sz="1300" kern="1200" dirty="0" smtClean="0">
                          <a:solidFill>
                            <a:schemeClr val="dk1"/>
                          </a:solidFill>
                          <a:latin typeface="+mn-lt"/>
                          <a:ea typeface="+mn-ea"/>
                          <a:cs typeface="+mn-cs"/>
                        </a:rPr>
                        <a:t> software</a:t>
                      </a:r>
                      <a:endParaRPr lang="en-US" sz="1300" b="1" dirty="0" smtClean="0"/>
                    </a:p>
                    <a:p>
                      <a:pPr marL="0" indent="0">
                        <a:buFont typeface="Arial" panose="020B0604020202020204" pitchFamily="34" charset="0"/>
                        <a:buNone/>
                      </a:pPr>
                      <a:endParaRPr lang="en-US" sz="1300" b="1" dirty="0"/>
                    </a:p>
                  </a:txBody>
                  <a:tcPr marL="103632" marR="103632" marT="50292" marB="50292"/>
                </a:tc>
              </a:tr>
              <a:tr h="1547939">
                <a:tc>
                  <a:txBody>
                    <a:bodyPr/>
                    <a:lstStyle/>
                    <a:p>
                      <a:pPr algn="l"/>
                      <a:r>
                        <a:rPr lang="en-US" sz="1500" b="1" dirty="0" smtClean="0">
                          <a:solidFill>
                            <a:schemeClr val="tx2">
                              <a:lumMod val="75000"/>
                            </a:schemeClr>
                          </a:solidFill>
                        </a:rPr>
                        <a:t>EP</a:t>
                      </a:r>
                      <a:r>
                        <a:rPr lang="en-US" sz="1500" b="1" baseline="0" dirty="0" smtClean="0">
                          <a:solidFill>
                            <a:schemeClr val="tx2">
                              <a:lumMod val="75000"/>
                            </a:schemeClr>
                          </a:solidFill>
                        </a:rPr>
                        <a:t> Cockpit XL</a:t>
                      </a:r>
                      <a:endParaRPr lang="en-US" sz="1500" b="1" dirty="0" smtClean="0">
                        <a:solidFill>
                          <a:schemeClr val="tx2">
                            <a:lumMod val="75000"/>
                          </a:schemeClr>
                        </a:solidFill>
                      </a:endParaRPr>
                    </a:p>
                    <a:p>
                      <a:pPr algn="l"/>
                      <a:endParaRPr lang="en-US" sz="1500" b="1" dirty="0" smtClean="0"/>
                    </a:p>
                    <a:p>
                      <a:pPr algn="l"/>
                      <a:endParaRPr lang="en-US" sz="1500" b="1" dirty="0" smtClean="0"/>
                    </a:p>
                    <a:p>
                      <a:pPr algn="l"/>
                      <a:endParaRPr lang="en-US" sz="1500" b="1" dirty="0" smtClean="0"/>
                    </a:p>
                    <a:p>
                      <a:pPr algn="l"/>
                      <a:endParaRPr lang="en-US" sz="1500" b="1" dirty="0"/>
                    </a:p>
                  </a:txBody>
                  <a:tcPr marL="103632" marR="103632" marT="50292" marB="50292"/>
                </a:tc>
                <a:tc>
                  <a:txBody>
                    <a:bodyPr/>
                    <a:lstStyle/>
                    <a:p>
                      <a:pPr marL="166688" marR="0" lvl="0" indent="-1666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0" i="0" u="none" strike="noStrike" kern="1200" cap="none" spc="0" normalizeH="0" baseline="0" noProof="0" dirty="0" smtClean="0">
                          <a:ln>
                            <a:noFill/>
                          </a:ln>
                          <a:solidFill>
                            <a:prstClr val="black"/>
                          </a:solidFill>
                          <a:effectLst/>
                          <a:uLnTx/>
                          <a:uFillTx/>
                          <a:latin typeface="+mn-lt"/>
                          <a:ea typeface="+mn-ea"/>
                          <a:cs typeface="+mn-cs"/>
                        </a:rPr>
                        <a:t>Highly customizable in-room display- allows operating staff to configure display according to their needs</a:t>
                      </a:r>
                    </a:p>
                    <a:p>
                      <a:pPr marL="166688" marR="0" lvl="0" indent="-1666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0" i="0" u="none" strike="noStrike" kern="1200" cap="none" spc="0" normalizeH="0" baseline="0" noProof="0" dirty="0" smtClean="0">
                          <a:ln>
                            <a:noFill/>
                          </a:ln>
                          <a:solidFill>
                            <a:prstClr val="black"/>
                          </a:solidFill>
                          <a:effectLst/>
                          <a:uLnTx/>
                          <a:uFillTx/>
                          <a:latin typeface="+mn-lt"/>
                          <a:ea typeface="+mn-ea"/>
                          <a:cs typeface="+mn-cs"/>
                        </a:rPr>
                        <a:t>56” High Definition Monitor</a:t>
                      </a:r>
                    </a:p>
                    <a:p>
                      <a:pPr marL="166688" marR="0" lvl="0" indent="-1666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0" i="0" u="none" strike="noStrike" kern="1200" cap="none" spc="0" normalizeH="0" baseline="0" noProof="0" dirty="0" smtClean="0">
                          <a:ln>
                            <a:noFill/>
                          </a:ln>
                          <a:solidFill>
                            <a:prstClr val="black"/>
                          </a:solidFill>
                          <a:effectLst/>
                          <a:uLnTx/>
                          <a:uFillTx/>
                          <a:latin typeface="+mn-lt"/>
                          <a:ea typeface="+mn-ea"/>
                          <a:cs typeface="+mn-cs"/>
                        </a:rPr>
                        <a:t>Up to 21 different layouts and up to 15 total inputs</a:t>
                      </a:r>
                    </a:p>
                  </a:txBody>
                  <a:tcPr marL="103632" marR="103632" marT="50292" marB="50292"/>
                </a:tc>
              </a:tr>
              <a:tr h="1982879">
                <a:tc>
                  <a:txBody>
                    <a:bodyPr/>
                    <a:lstStyle/>
                    <a:p>
                      <a:pPr algn="l"/>
                      <a:r>
                        <a:rPr lang="en-US" sz="1500" b="1" dirty="0" smtClean="0">
                          <a:solidFill>
                            <a:schemeClr val="tx2">
                              <a:lumMod val="75000"/>
                            </a:schemeClr>
                          </a:solidFill>
                        </a:rPr>
                        <a:t>EP</a:t>
                      </a:r>
                      <a:r>
                        <a:rPr lang="en-US" sz="1500" b="1" baseline="0" dirty="0" smtClean="0">
                          <a:solidFill>
                            <a:schemeClr val="tx2">
                              <a:lumMod val="75000"/>
                            </a:schemeClr>
                          </a:solidFill>
                        </a:rPr>
                        <a:t> Cockpit</a:t>
                      </a:r>
                      <a:endParaRPr lang="en-US" sz="1500" b="1" dirty="0">
                        <a:solidFill>
                          <a:schemeClr val="tx2">
                            <a:lumMod val="75000"/>
                          </a:schemeClr>
                        </a:solidFill>
                      </a:endParaRPr>
                    </a:p>
                  </a:txBody>
                  <a:tcPr marL="103632" marR="103632" marT="50292" marB="50292"/>
                </a:tc>
                <a:tc>
                  <a:txBody>
                    <a:bodyPr/>
                    <a:lstStyle/>
                    <a:p>
                      <a:pPr marL="166688" indent="-166688">
                        <a:buFont typeface="Arial" panose="020B0604020202020204" pitchFamily="34" charset="0"/>
                        <a:buChar char="•"/>
                      </a:pPr>
                      <a:r>
                        <a:rPr lang="en-US" sz="1300" dirty="0" smtClean="0"/>
                        <a:t>EP</a:t>
                      </a:r>
                      <a:r>
                        <a:rPr lang="en-US" sz="1300" baseline="0" dirty="0" smtClean="0"/>
                        <a:t> Cockpit is a flexible viewing option for the control room, and a ceiling suspended boom, in the exam room, for equipment storage.</a:t>
                      </a:r>
                    </a:p>
                    <a:p>
                      <a:pPr marL="623888" lvl="1" indent="-166688">
                        <a:buFont typeface="Arial" panose="020B0604020202020204" pitchFamily="34" charset="0"/>
                        <a:buChar char="•"/>
                      </a:pPr>
                      <a:r>
                        <a:rPr lang="en-US" sz="1300" baseline="0" dirty="0" smtClean="0"/>
                        <a:t>The control room display allows the user to work more efficiently, bring the needed information to himself or herself.</a:t>
                      </a:r>
                    </a:p>
                    <a:p>
                      <a:pPr marL="623888" lvl="1" indent="-166688">
                        <a:buFont typeface="Arial" panose="020B0604020202020204" pitchFamily="34" charset="0"/>
                        <a:buChar char="•"/>
                      </a:pPr>
                      <a:r>
                        <a:rPr lang="en-US" sz="1300" baseline="0" dirty="0" smtClean="0"/>
                        <a:t>The exam room equipment rack allow for a much more functional and cleaner room.  The user can manipulate the rack to accommodate the many different procedures that are performed within the EP lab.  </a:t>
                      </a:r>
                    </a:p>
                    <a:p>
                      <a:pPr marL="0" indent="0">
                        <a:buFont typeface="Arial" panose="020B0604020202020204" pitchFamily="34" charset="0"/>
                        <a:buNone/>
                      </a:pPr>
                      <a:endParaRPr lang="en-US" sz="900" dirty="0"/>
                    </a:p>
                  </a:txBody>
                  <a:tcPr marL="103632" marR="103632" marT="50292" marB="50292"/>
                </a:tc>
              </a:tr>
            </a:tbl>
          </a:graphicData>
        </a:graphic>
      </p:graphicFrame>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7946" y="200464"/>
            <a:ext cx="1396062" cy="256323"/>
          </a:xfrm>
          <a:prstGeom prst="rect">
            <a:avLst/>
          </a:prstGeom>
        </p:spPr>
      </p:pic>
      <p:sp>
        <p:nvSpPr>
          <p:cNvPr id="11" name="Text Box 24"/>
          <p:cNvSpPr txBox="1">
            <a:spLocks noChangeArrowheads="1"/>
          </p:cNvSpPr>
          <p:nvPr/>
        </p:nvSpPr>
        <p:spPr bwMode="auto">
          <a:xfrm>
            <a:off x="0" y="9829800"/>
            <a:ext cx="7772400" cy="228600"/>
          </a:xfrm>
          <a:prstGeom prst="rect">
            <a:avLst/>
          </a:prstGeom>
          <a:noFill/>
          <a:ln>
            <a:noFill/>
          </a:ln>
          <a:extLst/>
        </p:spPr>
        <p:txBody>
          <a:bodyPr rot="0" vert="horz" wrap="square" lIns="101882" tIns="50941" rIns="101882" bIns="50941" anchor="t" anchorCtr="0" upright="1">
            <a:noAutofit/>
          </a:bodyPr>
          <a:lstStyle/>
          <a:p>
            <a:pPr algn="ctr"/>
            <a:r>
              <a:rPr lang="en-US" sz="1000" kern="1400" dirty="0">
                <a:solidFill>
                  <a:schemeClr val="bg1">
                    <a:lumMod val="50000"/>
                  </a:schemeClr>
                </a:solidFill>
                <a:ea typeface="Times New Roman"/>
              </a:rPr>
              <a:t>For Internal Use Only, Sales Training Material</a:t>
            </a:r>
          </a:p>
        </p:txBody>
      </p:sp>
      <p:sp>
        <p:nvSpPr>
          <p:cNvPr id="20" name="Text Box 8"/>
          <p:cNvSpPr txBox="1">
            <a:spLocks noChangeArrowheads="1"/>
          </p:cNvSpPr>
          <p:nvPr/>
        </p:nvSpPr>
        <p:spPr bwMode="auto">
          <a:xfrm>
            <a:off x="102909" y="533400"/>
            <a:ext cx="7364691" cy="774419"/>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14:hiddenEffects>
            </a:ext>
          </a:extLst>
        </p:spPr>
        <p:txBody>
          <a:bodyPr rot="0" vert="horz" wrap="square" lIns="40753" tIns="40753" rIns="40753" bIns="40753" anchor="t" anchorCtr="0" upright="1">
            <a:noAutofit/>
          </a:bodyPr>
          <a:lstStyle/>
          <a:p>
            <a:r>
              <a:rPr lang="en-US" sz="1800" b="1" kern="1400" dirty="0" smtClean="0">
                <a:solidFill>
                  <a:schemeClr val="tx2">
                    <a:lumMod val="75000"/>
                  </a:schemeClr>
                </a:solidFill>
                <a:latin typeface="Arial"/>
                <a:ea typeface="Times New Roman"/>
              </a:rPr>
              <a:t>Segment Overview: </a:t>
            </a:r>
            <a:r>
              <a:rPr lang="en-US" sz="1800" b="1" kern="1400" dirty="0" smtClean="0">
                <a:solidFill>
                  <a:schemeClr val="tx2">
                    <a:lumMod val="60000"/>
                    <a:lumOff val="40000"/>
                  </a:schemeClr>
                </a:solidFill>
                <a:latin typeface="Arial"/>
                <a:ea typeface="Times New Roman"/>
              </a:rPr>
              <a:t>Electrophysiology</a:t>
            </a:r>
            <a:endParaRPr lang="en-US" sz="1800" b="1" kern="1400" dirty="0">
              <a:solidFill>
                <a:schemeClr val="tx2">
                  <a:lumMod val="60000"/>
                  <a:lumOff val="40000"/>
                </a:schemeClr>
              </a:solidFill>
              <a:latin typeface="Times New Roman"/>
              <a:ea typeface="Times New Roman"/>
            </a:endParaRPr>
          </a:p>
        </p:txBody>
      </p:sp>
      <p:pic>
        <p:nvPicPr>
          <p:cNvPr id="12" name="Picture 5"/>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546260" y="1676401"/>
            <a:ext cx="1399311" cy="1086523"/>
          </a:xfrm>
          <a:prstGeom prst="rect">
            <a:avLst/>
          </a:prstGeom>
          <a:noFill/>
          <a:ln w="9525">
            <a:noFill/>
            <a:miter lim="800000"/>
            <a:headEnd/>
            <a:tailEnd/>
          </a:ln>
        </p:spPr>
      </p:pic>
      <p:pic>
        <p:nvPicPr>
          <p:cNvPr id="19" name="Picture 5_"/>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546261" y="3352800"/>
            <a:ext cx="1325561" cy="1120871"/>
          </a:xfrm>
          <a:prstGeom prst="rect">
            <a:avLst/>
          </a:prstGeom>
          <a:noFill/>
          <a:ln w="9525">
            <a:noFill/>
            <a:miter lim="800000"/>
            <a:headEnd/>
            <a:tailEnd/>
          </a:ln>
        </p:spPr>
      </p:pic>
      <p:pic>
        <p:nvPicPr>
          <p:cNvPr id="21" name="Picture 7"/>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518160" y="4953000"/>
            <a:ext cx="1412314" cy="1199044"/>
          </a:xfrm>
          <a:prstGeom prst="rect">
            <a:avLst/>
          </a:prstGeom>
          <a:noFill/>
          <a:ln w="9525">
            <a:noFill/>
            <a:miter lim="800000"/>
            <a:headEnd/>
            <a:tailEnd/>
          </a:ln>
        </p:spPr>
      </p:pic>
      <p:pic>
        <p:nvPicPr>
          <p:cNvPr id="22" name="Picture 9"/>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518160" y="6717495"/>
            <a:ext cx="1299226" cy="892807"/>
          </a:xfrm>
          <a:prstGeom prst="rect">
            <a:avLst/>
          </a:prstGeom>
          <a:noFill/>
          <a:ln w="9525">
            <a:noFill/>
            <a:miter lim="800000"/>
            <a:headEnd/>
            <a:tailEnd/>
          </a:ln>
        </p:spPr>
      </p:pic>
      <p:pic>
        <p:nvPicPr>
          <p:cNvPr id="23" name="Picture 8"/>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518160" y="8366852"/>
            <a:ext cx="1329780" cy="946574"/>
          </a:xfrm>
          <a:prstGeom prst="rect">
            <a:avLst/>
          </a:prstGeom>
          <a:noFill/>
          <a:ln w="9525">
            <a:noFill/>
            <a:miter lim="800000"/>
            <a:headEnd/>
            <a:tailEnd/>
          </a:ln>
        </p:spPr>
      </p:pic>
    </p:spTree>
    <p:extLst>
      <p:ext uri="{BB962C8B-B14F-4D97-AF65-F5344CB8AC3E}">
        <p14:creationId xmlns:p14="http://schemas.microsoft.com/office/powerpoint/2010/main" val="12592962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4" name="Straight Connector 33"/>
          <p:cNvCxnSpPr/>
          <p:nvPr/>
        </p:nvCxnSpPr>
        <p:spPr>
          <a:xfrm>
            <a:off x="2902234" y="9220200"/>
            <a:ext cx="4717766" cy="0"/>
          </a:xfrm>
          <a:prstGeom prst="line">
            <a:avLst/>
          </a:prstGeom>
          <a:ln>
            <a:solidFill>
              <a:schemeClr val="tx2">
                <a:lumMod val="60000"/>
                <a:lumOff val="40000"/>
              </a:schemeClr>
            </a:solidFill>
          </a:ln>
          <a:effectLst/>
        </p:spPr>
        <p:style>
          <a:lnRef idx="3">
            <a:schemeClr val="accent1"/>
          </a:lnRef>
          <a:fillRef idx="0">
            <a:schemeClr val="accent1"/>
          </a:fillRef>
          <a:effectRef idx="2">
            <a:schemeClr val="accent1"/>
          </a:effectRef>
          <a:fontRef idx="minor">
            <a:schemeClr val="tx1"/>
          </a:fontRef>
        </p:style>
      </p:cxnSp>
      <p:sp>
        <p:nvSpPr>
          <p:cNvPr id="2" name="TextBox 1"/>
          <p:cNvSpPr txBox="1"/>
          <p:nvPr/>
        </p:nvSpPr>
        <p:spPr>
          <a:xfrm>
            <a:off x="2914793" y="2133600"/>
            <a:ext cx="4713123" cy="261610"/>
          </a:xfrm>
          <a:prstGeom prst="rect">
            <a:avLst/>
          </a:prstGeom>
          <a:solidFill>
            <a:schemeClr val="accent1">
              <a:lumMod val="20000"/>
              <a:lumOff val="80000"/>
            </a:schemeClr>
          </a:solidFill>
          <a:ln>
            <a:noFill/>
          </a:ln>
        </p:spPr>
        <p:txBody>
          <a:bodyPr wrap="square" rtlCol="0">
            <a:spAutoFit/>
          </a:bodyPr>
          <a:lstStyle/>
          <a:p>
            <a:pPr algn="ctr"/>
            <a:r>
              <a:rPr lang="en-US" sz="1100" b="1" dirty="0" smtClean="0">
                <a:solidFill>
                  <a:schemeClr val="tx2">
                    <a:lumMod val="75000"/>
                  </a:schemeClr>
                </a:solidFill>
              </a:rPr>
              <a:t>We create the SHORTEST PATH to the BEST CARE at the LOWEST COST</a:t>
            </a:r>
            <a:endParaRPr lang="en-US" sz="1100" b="1" dirty="0">
              <a:solidFill>
                <a:schemeClr val="tx2">
                  <a:lumMod val="75000"/>
                </a:schemeClr>
              </a:solidFill>
            </a:endParaRPr>
          </a:p>
        </p:txBody>
      </p:sp>
      <p:sp>
        <p:nvSpPr>
          <p:cNvPr id="21" name="Rectangle 20"/>
          <p:cNvSpPr/>
          <p:nvPr/>
        </p:nvSpPr>
        <p:spPr>
          <a:xfrm>
            <a:off x="3067701" y="4572002"/>
            <a:ext cx="4399899" cy="76199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p:cNvSpPr/>
          <p:nvPr/>
        </p:nvSpPr>
        <p:spPr>
          <a:xfrm>
            <a:off x="161545" y="5334002"/>
            <a:ext cx="2753247" cy="447820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spcCol="0" rtlCol="0" anchor="ctr"/>
          <a:lstStyle/>
          <a:p>
            <a:pPr algn="ctr"/>
            <a:endParaRPr lang="en-US" dirty="0"/>
          </a:p>
        </p:txBody>
      </p:sp>
      <p:sp>
        <p:nvSpPr>
          <p:cNvPr id="29" name="Rectangle 28"/>
          <p:cNvSpPr/>
          <p:nvPr/>
        </p:nvSpPr>
        <p:spPr>
          <a:xfrm>
            <a:off x="161545" y="2140460"/>
            <a:ext cx="2753248" cy="3193542"/>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spcCol="0" rtlCol="0" anchor="ctr"/>
          <a:lstStyle/>
          <a:p>
            <a:pPr algn="ctr"/>
            <a:endParaRPr lang="en-US" dirty="0"/>
          </a:p>
        </p:txBody>
      </p:sp>
      <p:pic>
        <p:nvPicPr>
          <p:cNvPr id="2057" name="Picture 23"/>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702604" y="7315200"/>
            <a:ext cx="2926796" cy="1752600"/>
          </a:xfrm>
          <a:prstGeom prst="rect">
            <a:avLst/>
          </a:prstGeom>
          <a:noFill/>
          <a:extLst>
            <a:ext uri="{909E8E84-426E-40DD-AFC4-6F175D3DCCD1}">
              <a14:hiddenFill xmlns:a14="http://schemas.microsoft.com/office/drawing/2010/main">
                <a:solidFill>
                  <a:srgbClr val="FFFFFF"/>
                </a:solidFill>
              </a14:hiddenFill>
            </a:ext>
          </a:extLst>
        </p:spPr>
      </p:pic>
      <p:pic>
        <p:nvPicPr>
          <p:cNvPr id="2049" name="Picture 2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572000" y="200465"/>
            <a:ext cx="2952310" cy="1823988"/>
          </a:xfrm>
          <a:prstGeom prst="rect">
            <a:avLst/>
          </a:prstGeom>
          <a:noFill/>
          <a:extLst>
            <a:ext uri="{909E8E84-426E-40DD-AFC4-6F175D3DCCD1}">
              <a14:hiddenFill xmlns:a14="http://schemas.microsoft.com/office/drawing/2010/main">
                <a:solidFill>
                  <a:srgbClr val="FFFFFF"/>
                </a:solidFill>
              </a14:hiddenFill>
            </a:ext>
          </a:extLst>
        </p:spPr>
      </p:pic>
      <p:sp>
        <p:nvSpPr>
          <p:cNvPr id="7" name="Text Box 5"/>
          <p:cNvSpPr txBox="1">
            <a:spLocks noChangeArrowheads="1"/>
          </p:cNvSpPr>
          <p:nvPr/>
        </p:nvSpPr>
        <p:spPr bwMode="auto">
          <a:xfrm>
            <a:off x="259080" y="2395210"/>
            <a:ext cx="1748790" cy="1567191"/>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14:hiddenEffects>
            </a:ext>
          </a:extLst>
        </p:spPr>
        <p:txBody>
          <a:bodyPr rot="0" vert="horz" wrap="square" lIns="40753" tIns="40753" rIns="40753" bIns="40753" anchor="t" anchorCtr="0" upright="1">
            <a:noAutofit/>
          </a:bodyPr>
          <a:lstStyle/>
          <a:p>
            <a:pPr>
              <a:lnSpc>
                <a:spcPts val="1560"/>
              </a:lnSpc>
            </a:pPr>
            <a:r>
              <a:rPr lang="en-US" sz="1200" kern="1400" dirty="0" smtClean="0">
                <a:solidFill>
                  <a:schemeClr val="bg1"/>
                </a:solidFill>
                <a:ea typeface="Times New Roman"/>
              </a:rPr>
              <a:t>Allura Xper FD20 Ext. Rails</a:t>
            </a:r>
            <a:endParaRPr lang="en-US" sz="1200" kern="1400" dirty="0">
              <a:solidFill>
                <a:schemeClr val="bg1"/>
              </a:solidFill>
              <a:ea typeface="Times New Roman"/>
            </a:endParaRPr>
          </a:p>
          <a:p>
            <a:pPr>
              <a:lnSpc>
                <a:spcPts val="1560"/>
              </a:lnSpc>
            </a:pPr>
            <a:r>
              <a:rPr lang="en-US" sz="1200" kern="1400" dirty="0" smtClean="0">
                <a:solidFill>
                  <a:schemeClr val="bg1"/>
                </a:solidFill>
                <a:ea typeface="Times New Roman"/>
              </a:rPr>
              <a:t>Allura Xper ORT</a:t>
            </a:r>
            <a:endParaRPr lang="en-US" sz="1200" kern="1400" dirty="0">
              <a:solidFill>
                <a:schemeClr val="bg1"/>
              </a:solidFill>
              <a:ea typeface="Times New Roman"/>
            </a:endParaRPr>
          </a:p>
          <a:p>
            <a:pPr>
              <a:lnSpc>
                <a:spcPts val="1560"/>
              </a:lnSpc>
            </a:pPr>
            <a:r>
              <a:rPr lang="en-US" sz="1200" kern="1400" dirty="0" smtClean="0">
                <a:solidFill>
                  <a:schemeClr val="bg1"/>
                </a:solidFill>
                <a:ea typeface="Times New Roman"/>
              </a:rPr>
              <a:t>Allura</a:t>
            </a:r>
            <a:r>
              <a:rPr lang="en-US" sz="1200" kern="1400" dirty="0">
                <a:solidFill>
                  <a:schemeClr val="bg1"/>
                </a:solidFill>
                <a:ea typeface="Times New Roman"/>
              </a:rPr>
              <a:t> </a:t>
            </a:r>
            <a:r>
              <a:rPr lang="en-US" sz="1200" kern="1400" dirty="0" smtClean="0">
                <a:solidFill>
                  <a:schemeClr val="bg1"/>
                </a:solidFill>
                <a:ea typeface="Times New Roman"/>
              </a:rPr>
              <a:t>Xper Bi-Plane</a:t>
            </a:r>
            <a:endParaRPr lang="en-US" sz="1200" kern="1400" dirty="0">
              <a:solidFill>
                <a:schemeClr val="bg1"/>
              </a:solidFill>
              <a:ea typeface="Times New Roman"/>
            </a:endParaRPr>
          </a:p>
          <a:p>
            <a:pPr>
              <a:lnSpc>
                <a:spcPts val="1560"/>
              </a:lnSpc>
            </a:pPr>
            <a:r>
              <a:rPr lang="en-US" sz="1200" kern="1400" dirty="0" smtClean="0">
                <a:solidFill>
                  <a:schemeClr val="bg1"/>
                </a:solidFill>
                <a:ea typeface="Times New Roman"/>
              </a:rPr>
              <a:t>Allura Xper w/FlexMove</a:t>
            </a:r>
            <a:endParaRPr lang="en-US" sz="1200" kern="1400" dirty="0">
              <a:solidFill>
                <a:schemeClr val="bg1"/>
              </a:solidFill>
              <a:ea typeface="Times New Roman"/>
            </a:endParaRPr>
          </a:p>
          <a:p>
            <a:pPr>
              <a:lnSpc>
                <a:spcPts val="1560"/>
              </a:lnSpc>
            </a:pPr>
            <a:r>
              <a:rPr lang="en-US" sz="1200" kern="1400" dirty="0" smtClean="0">
                <a:solidFill>
                  <a:schemeClr val="bg1"/>
                </a:solidFill>
                <a:ea typeface="Times New Roman"/>
              </a:rPr>
              <a:t>AlluraClarity</a:t>
            </a:r>
          </a:p>
          <a:p>
            <a:pPr>
              <a:lnSpc>
                <a:spcPts val="1560"/>
              </a:lnSpc>
            </a:pPr>
            <a:r>
              <a:rPr lang="en-US" sz="1200" kern="1400" dirty="0" smtClean="0">
                <a:solidFill>
                  <a:schemeClr val="bg1"/>
                </a:solidFill>
                <a:ea typeface="Times New Roman"/>
              </a:rPr>
              <a:t>HeartNavigator</a:t>
            </a:r>
          </a:p>
          <a:p>
            <a:pPr>
              <a:lnSpc>
                <a:spcPts val="1560"/>
              </a:lnSpc>
            </a:pPr>
            <a:r>
              <a:rPr lang="en-US" sz="1200" kern="1400" dirty="0" smtClean="0">
                <a:solidFill>
                  <a:schemeClr val="bg1"/>
                </a:solidFill>
                <a:ea typeface="Times New Roman"/>
              </a:rPr>
              <a:t>EchoNavigator</a:t>
            </a:r>
            <a:endParaRPr lang="en-US" sz="1300" kern="1400" dirty="0">
              <a:solidFill>
                <a:schemeClr val="bg1"/>
              </a:solidFill>
              <a:ea typeface="Times New Roman"/>
            </a:endParaRPr>
          </a:p>
        </p:txBody>
      </p:sp>
      <p:sp>
        <p:nvSpPr>
          <p:cNvPr id="9" name="Text Box 8"/>
          <p:cNvSpPr txBox="1">
            <a:spLocks noChangeArrowheads="1"/>
          </p:cNvSpPr>
          <p:nvPr/>
        </p:nvSpPr>
        <p:spPr bwMode="auto">
          <a:xfrm>
            <a:off x="102909" y="457200"/>
            <a:ext cx="4469091" cy="774419"/>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14:hiddenEffects>
            </a:ext>
          </a:extLst>
        </p:spPr>
        <p:txBody>
          <a:bodyPr rot="0" vert="horz" wrap="square" lIns="40753" tIns="40753" rIns="40753" bIns="40753" anchor="t" anchorCtr="0" upright="1">
            <a:noAutofit/>
          </a:bodyPr>
          <a:lstStyle/>
          <a:p>
            <a:r>
              <a:rPr lang="en-US" sz="1900" b="1" kern="1400" dirty="0" smtClean="0">
                <a:solidFill>
                  <a:schemeClr val="tx2">
                    <a:lumMod val="75000"/>
                  </a:schemeClr>
                </a:solidFill>
                <a:latin typeface="Arial"/>
                <a:ea typeface="Times New Roman"/>
              </a:rPr>
              <a:t>Segment Overview:</a:t>
            </a:r>
          </a:p>
          <a:p>
            <a:r>
              <a:rPr lang="en-US" sz="1600" b="1" kern="1400" dirty="0" smtClean="0">
                <a:solidFill>
                  <a:schemeClr val="tx2">
                    <a:lumMod val="60000"/>
                    <a:lumOff val="40000"/>
                  </a:schemeClr>
                </a:solidFill>
                <a:latin typeface="Arial"/>
                <a:ea typeface="Times New Roman"/>
              </a:rPr>
              <a:t>Hybrid Surgery</a:t>
            </a:r>
            <a:endParaRPr lang="en-US" sz="1600" b="1" kern="1400" dirty="0">
              <a:solidFill>
                <a:schemeClr val="tx2">
                  <a:lumMod val="60000"/>
                  <a:lumOff val="40000"/>
                </a:schemeClr>
              </a:solidFill>
              <a:latin typeface="Times New Roman"/>
              <a:ea typeface="Times New Roman"/>
            </a:endParaRPr>
          </a:p>
        </p:txBody>
      </p:sp>
      <p:sp>
        <p:nvSpPr>
          <p:cNvPr id="10" name="Text Box 9"/>
          <p:cNvSpPr txBox="1">
            <a:spLocks noChangeArrowheads="1"/>
          </p:cNvSpPr>
          <p:nvPr/>
        </p:nvSpPr>
        <p:spPr bwMode="auto">
          <a:xfrm>
            <a:off x="274193" y="2133601"/>
            <a:ext cx="3821430" cy="499428"/>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14:hiddenEffects>
            </a:ext>
          </a:extLst>
        </p:spPr>
        <p:txBody>
          <a:bodyPr rot="0" vert="horz" wrap="square" lIns="40753" tIns="40753" rIns="40753" bIns="40753" anchor="t" anchorCtr="0" upright="1">
            <a:noAutofit/>
          </a:bodyPr>
          <a:lstStyle/>
          <a:p>
            <a:pPr>
              <a:lnSpc>
                <a:spcPts val="2117"/>
              </a:lnSpc>
            </a:pPr>
            <a:r>
              <a:rPr lang="en-US" sz="1400" b="1" kern="1400" cap="all" spc="111" dirty="0">
                <a:solidFill>
                  <a:schemeClr val="tx1">
                    <a:lumMod val="95000"/>
                    <a:lumOff val="5000"/>
                  </a:schemeClr>
                </a:solidFill>
                <a:ea typeface="Times New Roman"/>
              </a:rPr>
              <a:t>Philips </a:t>
            </a:r>
            <a:r>
              <a:rPr lang="en-US" sz="1400" b="1" kern="1400" cap="all" spc="111" dirty="0" smtClean="0">
                <a:solidFill>
                  <a:schemeClr val="tx1">
                    <a:lumMod val="95000"/>
                    <a:lumOff val="5000"/>
                  </a:schemeClr>
                </a:solidFill>
                <a:ea typeface="Times New Roman"/>
              </a:rPr>
              <a:t>Hybrid Solutions</a:t>
            </a:r>
            <a:endParaRPr lang="en-US" sz="1400" b="1" kern="1400" dirty="0">
              <a:solidFill>
                <a:schemeClr val="tx1">
                  <a:lumMod val="95000"/>
                  <a:lumOff val="5000"/>
                </a:schemeClr>
              </a:solidFill>
              <a:ea typeface="Times New Roman"/>
            </a:endParaRPr>
          </a:p>
        </p:txBody>
      </p:sp>
      <p:sp>
        <p:nvSpPr>
          <p:cNvPr id="11" name="Text Box 12"/>
          <p:cNvSpPr txBox="1">
            <a:spLocks noChangeArrowheads="1"/>
          </p:cNvSpPr>
          <p:nvPr/>
        </p:nvSpPr>
        <p:spPr bwMode="auto">
          <a:xfrm>
            <a:off x="3067701" y="4572001"/>
            <a:ext cx="4366850" cy="914399"/>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14:hiddenEffects>
            </a:ext>
          </a:extLst>
        </p:spPr>
        <p:txBody>
          <a:bodyPr rot="0" vert="horz" wrap="square" lIns="40753" tIns="40753" rIns="40753" bIns="40753" anchor="t" anchorCtr="0" upright="1">
            <a:noAutofit/>
          </a:bodyPr>
          <a:lstStyle/>
          <a:p>
            <a:pPr>
              <a:lnSpc>
                <a:spcPts val="1560"/>
              </a:lnSpc>
            </a:pPr>
            <a:r>
              <a:rPr lang="en-US" sz="1400" i="1" kern="1400" dirty="0" smtClean="0">
                <a:solidFill>
                  <a:schemeClr val="tx2">
                    <a:lumMod val="60000"/>
                    <a:lumOff val="40000"/>
                  </a:schemeClr>
                </a:solidFill>
                <a:ea typeface="Times New Roman"/>
              </a:rPr>
              <a:t>“I regard advances in imaging as one of the hottest new areas for vascular surgeons and vascular specialists</a:t>
            </a:r>
            <a:endParaRPr lang="en-US" sz="1000" kern="1400" dirty="0">
              <a:solidFill>
                <a:schemeClr val="tx2">
                  <a:lumMod val="60000"/>
                  <a:lumOff val="40000"/>
                </a:schemeClr>
              </a:solidFill>
              <a:ea typeface="Times New Roman"/>
            </a:endParaRPr>
          </a:p>
          <a:p>
            <a:pPr>
              <a:lnSpc>
                <a:spcPts val="1560"/>
              </a:lnSpc>
            </a:pPr>
            <a:r>
              <a:rPr lang="en-US" sz="1100" kern="1400" dirty="0">
                <a:solidFill>
                  <a:schemeClr val="tx2">
                    <a:lumMod val="60000"/>
                    <a:lumOff val="40000"/>
                  </a:schemeClr>
                </a:solidFill>
                <a:ea typeface="Times New Roman"/>
              </a:rPr>
              <a:t>-</a:t>
            </a:r>
            <a:r>
              <a:rPr lang="en-US" sz="1000" kern="1400" dirty="0">
                <a:solidFill>
                  <a:schemeClr val="tx2">
                    <a:lumMod val="60000"/>
                    <a:lumOff val="40000"/>
                  </a:schemeClr>
                </a:solidFill>
                <a:ea typeface="Times New Roman"/>
              </a:rPr>
              <a:t>Dr. </a:t>
            </a:r>
            <a:r>
              <a:rPr lang="en-US" sz="1000" kern="1400" dirty="0" smtClean="0">
                <a:solidFill>
                  <a:schemeClr val="tx2">
                    <a:lumMod val="60000"/>
                    <a:lumOff val="40000"/>
                  </a:schemeClr>
                </a:solidFill>
                <a:ea typeface="Times New Roman"/>
              </a:rPr>
              <a:t>Frank Veith – Vascular Surgeon,Cleveland Clinic,NYU Cardiac/Vascular Institute</a:t>
            </a:r>
            <a:endParaRPr lang="en-US" sz="1000" kern="1400" dirty="0">
              <a:solidFill>
                <a:schemeClr val="tx2">
                  <a:lumMod val="60000"/>
                  <a:lumOff val="40000"/>
                </a:schemeClr>
              </a:solidFill>
              <a:ea typeface="Times New Roman"/>
            </a:endParaRPr>
          </a:p>
        </p:txBody>
      </p:sp>
      <p:sp>
        <p:nvSpPr>
          <p:cNvPr id="14" name="Text Box 15"/>
          <p:cNvSpPr txBox="1">
            <a:spLocks noChangeArrowheads="1"/>
          </p:cNvSpPr>
          <p:nvPr/>
        </p:nvSpPr>
        <p:spPr bwMode="auto">
          <a:xfrm>
            <a:off x="291465" y="4191000"/>
            <a:ext cx="2610769" cy="1143000"/>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14:hiddenEffects>
            </a:ext>
          </a:extLst>
        </p:spPr>
        <p:txBody>
          <a:bodyPr rot="0" vert="horz" wrap="square" lIns="40753" tIns="40753" rIns="40753" bIns="40753" anchor="t" anchorCtr="0" upright="1">
            <a:noAutofit/>
          </a:bodyPr>
          <a:lstStyle/>
          <a:p>
            <a:pPr marL="171450" indent="-171450">
              <a:lnSpc>
                <a:spcPts val="1560"/>
              </a:lnSpc>
              <a:buFont typeface="Arial" panose="020B0604020202020204" pitchFamily="34" charset="0"/>
              <a:buChar char="•"/>
            </a:pPr>
            <a:r>
              <a:rPr lang="en-US" sz="1200" kern="1400" dirty="0" smtClean="0">
                <a:solidFill>
                  <a:schemeClr val="bg1"/>
                </a:solidFill>
                <a:ea typeface="Times New Roman"/>
              </a:rPr>
              <a:t>Cardiac-TAVI/TAVR, MIDCAB, PCI, Valve</a:t>
            </a:r>
          </a:p>
          <a:p>
            <a:pPr marL="171450" indent="-171450">
              <a:lnSpc>
                <a:spcPts val="1560"/>
              </a:lnSpc>
              <a:buFont typeface="Arial" panose="020B0604020202020204" pitchFamily="34" charset="0"/>
              <a:buChar char="•"/>
            </a:pPr>
            <a:r>
              <a:rPr lang="en-US" sz="1200" kern="1400" dirty="0" smtClean="0">
                <a:solidFill>
                  <a:schemeClr val="bg1"/>
                </a:solidFill>
                <a:ea typeface="Times New Roman"/>
              </a:rPr>
              <a:t>Neuro-Stroke Tx’s, AVM, Spine</a:t>
            </a:r>
          </a:p>
          <a:p>
            <a:pPr marL="171450" indent="-171450">
              <a:lnSpc>
                <a:spcPts val="1560"/>
              </a:lnSpc>
              <a:buFont typeface="Arial" panose="020B0604020202020204" pitchFamily="34" charset="0"/>
              <a:buChar char="•"/>
            </a:pPr>
            <a:r>
              <a:rPr lang="en-US" sz="1200" kern="1400" dirty="0" smtClean="0">
                <a:solidFill>
                  <a:schemeClr val="bg1"/>
                </a:solidFill>
                <a:ea typeface="Times New Roman"/>
              </a:rPr>
              <a:t>Vascular-EVAR, TEVAR, Revascularization</a:t>
            </a:r>
            <a:endParaRPr lang="en-US" sz="1300" kern="1400" dirty="0">
              <a:solidFill>
                <a:schemeClr val="bg1"/>
              </a:solidFill>
              <a:ea typeface="Times New Roman"/>
            </a:endParaRPr>
          </a:p>
        </p:txBody>
      </p:sp>
      <p:sp>
        <p:nvSpPr>
          <p:cNvPr id="16" name="Text Box 22"/>
          <p:cNvSpPr txBox="1">
            <a:spLocks noChangeArrowheads="1"/>
          </p:cNvSpPr>
          <p:nvPr/>
        </p:nvSpPr>
        <p:spPr bwMode="auto">
          <a:xfrm>
            <a:off x="187946" y="3843972"/>
            <a:ext cx="3698254" cy="499428"/>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14:hiddenEffects>
            </a:ext>
          </a:extLst>
        </p:spPr>
        <p:txBody>
          <a:bodyPr rot="0" vert="horz" wrap="square" lIns="40753" tIns="40753" rIns="40753" bIns="40753" anchor="t" anchorCtr="0" upright="1">
            <a:noAutofit/>
          </a:bodyPr>
          <a:lstStyle/>
          <a:p>
            <a:pPr>
              <a:lnSpc>
                <a:spcPts val="2117"/>
              </a:lnSpc>
            </a:pPr>
            <a:r>
              <a:rPr lang="en-US" sz="1400" b="1" kern="1400" cap="all" spc="111" dirty="0" smtClean="0">
                <a:solidFill>
                  <a:schemeClr val="tx1">
                    <a:lumMod val="95000"/>
                    <a:lumOff val="5000"/>
                  </a:schemeClr>
                </a:solidFill>
                <a:ea typeface="Times New Roman"/>
              </a:rPr>
              <a:t>Hybrid Surgery Procedures </a:t>
            </a:r>
            <a:endParaRPr lang="en-US" sz="1400" b="1" kern="1400" dirty="0">
              <a:solidFill>
                <a:schemeClr val="tx1">
                  <a:lumMod val="95000"/>
                  <a:lumOff val="5000"/>
                </a:schemeClr>
              </a:solidFill>
              <a:ea typeface="Times New Roman"/>
            </a:endParaRPr>
          </a:p>
        </p:txBody>
      </p:sp>
      <p:sp>
        <p:nvSpPr>
          <p:cNvPr id="17" name="Text Box 23"/>
          <p:cNvSpPr txBox="1">
            <a:spLocks noChangeArrowheads="1"/>
          </p:cNvSpPr>
          <p:nvPr/>
        </p:nvSpPr>
        <p:spPr bwMode="auto">
          <a:xfrm>
            <a:off x="102910" y="990600"/>
            <a:ext cx="4330500" cy="1392714"/>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14:hiddenEffects>
            </a:ext>
          </a:extLst>
        </p:spPr>
        <p:txBody>
          <a:bodyPr rot="0" vert="horz" wrap="square" lIns="40753" tIns="40753" rIns="40753" bIns="40753" anchor="t" anchorCtr="0" upright="1">
            <a:noAutofit/>
          </a:bodyPr>
          <a:lstStyle/>
          <a:p>
            <a:r>
              <a:rPr lang="en-US" sz="1050" dirty="0" smtClean="0"/>
              <a:t>Hybrid Surgery is rapidly becoming the largest growth segment within iXR.  Hybrid suites are designed to provide optimal image quality in surgical settings augmenting CV, Neuro, Orthopaedic, Thoracic and Trauma surgery.  The need for hospitals to design a Hybrid space consist of (1) attracting referring physicians and patients, (2) a required standard of care for several device companies, (3) enhancing  community reputation as best practice.</a:t>
            </a:r>
            <a:endParaRPr lang="en-US" sz="1050" kern="1400" dirty="0">
              <a:solidFill>
                <a:schemeClr val="tx1">
                  <a:lumMod val="75000"/>
                  <a:lumOff val="25000"/>
                </a:schemeClr>
              </a:solidFill>
              <a:ea typeface="Times New Roman"/>
            </a:endParaRPr>
          </a:p>
        </p:txBody>
      </p:sp>
      <p:sp>
        <p:nvSpPr>
          <p:cNvPr id="18" name="Text Box 24"/>
          <p:cNvSpPr txBox="1">
            <a:spLocks noChangeArrowheads="1"/>
          </p:cNvSpPr>
          <p:nvPr/>
        </p:nvSpPr>
        <p:spPr bwMode="auto">
          <a:xfrm>
            <a:off x="0" y="9829800"/>
            <a:ext cx="7772400" cy="228600"/>
          </a:xfrm>
          <a:prstGeom prst="rect">
            <a:avLst/>
          </a:prstGeom>
          <a:noFill/>
          <a:ln>
            <a:noFill/>
          </a:ln>
          <a:extLst/>
        </p:spPr>
        <p:txBody>
          <a:bodyPr rot="0" vert="horz" wrap="square" lIns="101882" tIns="50941" rIns="101882" bIns="50941" anchor="t" anchorCtr="0" upright="1">
            <a:noAutofit/>
          </a:bodyPr>
          <a:lstStyle/>
          <a:p>
            <a:pPr algn="ctr"/>
            <a:r>
              <a:rPr lang="en-US" sz="1000" kern="1400" dirty="0">
                <a:solidFill>
                  <a:schemeClr val="bg1">
                    <a:lumMod val="50000"/>
                  </a:schemeClr>
                </a:solidFill>
                <a:ea typeface="Times New Roman"/>
              </a:rPr>
              <a:t>For Internal Use Only, Sales Training Material</a:t>
            </a:r>
          </a:p>
        </p:txBody>
      </p:sp>
      <p:sp>
        <p:nvSpPr>
          <p:cNvPr id="19" name="Text Box 25"/>
          <p:cNvSpPr txBox="1">
            <a:spLocks noChangeArrowheads="1"/>
          </p:cNvSpPr>
          <p:nvPr/>
        </p:nvSpPr>
        <p:spPr bwMode="auto">
          <a:xfrm>
            <a:off x="2971800" y="9288081"/>
            <a:ext cx="1877384" cy="541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101882" tIns="50941" rIns="101882" bIns="50941" anchor="t" anchorCtr="0" upright="1">
            <a:noAutofit/>
          </a:bodyPr>
          <a:lstStyle/>
          <a:p>
            <a:pPr algn="r"/>
            <a:r>
              <a:rPr lang="en-US" sz="1100" kern="1400" dirty="0">
                <a:solidFill>
                  <a:schemeClr val="tx1">
                    <a:lumMod val="75000"/>
                    <a:lumOff val="25000"/>
                  </a:schemeClr>
                </a:solidFill>
                <a:ea typeface="Times New Roman"/>
              </a:rPr>
              <a:t>Sales Support </a:t>
            </a:r>
            <a:r>
              <a:rPr lang="en-US" sz="1100" kern="1400" dirty="0" smtClean="0">
                <a:solidFill>
                  <a:schemeClr val="tx1">
                    <a:lumMod val="75000"/>
                    <a:lumOff val="25000"/>
                  </a:schemeClr>
                </a:solidFill>
                <a:ea typeface="Times New Roman"/>
              </a:rPr>
              <a:t>Rep:</a:t>
            </a:r>
            <a:endParaRPr lang="en-US" sz="1100" kern="1400" dirty="0">
              <a:solidFill>
                <a:schemeClr val="tx1">
                  <a:lumMod val="75000"/>
                  <a:lumOff val="25000"/>
                </a:schemeClr>
              </a:solidFill>
              <a:ea typeface="Times New Roman"/>
            </a:endParaRPr>
          </a:p>
          <a:p>
            <a:pPr algn="r"/>
            <a:r>
              <a:rPr lang="en-US" sz="1100" b="1" kern="1400" dirty="0" smtClean="0">
                <a:solidFill>
                  <a:schemeClr val="tx1">
                    <a:lumMod val="75000"/>
                    <a:lumOff val="25000"/>
                  </a:schemeClr>
                </a:solidFill>
                <a:ea typeface="Times New Roman"/>
              </a:rPr>
              <a:t>Chad Conrad</a:t>
            </a:r>
            <a:endParaRPr lang="en-US" sz="1100" b="1" kern="1400" dirty="0">
              <a:solidFill>
                <a:schemeClr val="tx1">
                  <a:lumMod val="75000"/>
                  <a:lumOff val="25000"/>
                </a:schemeClr>
              </a:solidFill>
              <a:ea typeface="Times New Roman"/>
            </a:endParaRPr>
          </a:p>
        </p:txBody>
      </p:sp>
      <p:sp>
        <p:nvSpPr>
          <p:cNvPr id="23" name="Text Box 9_"/>
          <p:cNvSpPr txBox="1">
            <a:spLocks noChangeArrowheads="1"/>
          </p:cNvSpPr>
          <p:nvPr/>
        </p:nvSpPr>
        <p:spPr bwMode="auto">
          <a:xfrm>
            <a:off x="3124200" y="5417058"/>
            <a:ext cx="4299597" cy="678942"/>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14:hiddenEffects>
            </a:ext>
          </a:extLst>
        </p:spPr>
        <p:txBody>
          <a:bodyPr rot="0" vert="horz" wrap="square" lIns="40753" tIns="40753" rIns="40753" bIns="40753" anchor="t" anchorCtr="0" upright="1">
            <a:noAutofit/>
          </a:bodyPr>
          <a:lstStyle/>
          <a:p>
            <a:r>
              <a:rPr lang="en-US" sz="1400" b="1" kern="1400" cap="all" spc="111" dirty="0">
                <a:solidFill>
                  <a:srgbClr val="1F497D"/>
                </a:solidFill>
                <a:ea typeface="Times New Roman"/>
              </a:rPr>
              <a:t>What do </a:t>
            </a:r>
            <a:r>
              <a:rPr lang="en-US" sz="1400" b="1" kern="1400" cap="all" spc="111" dirty="0" smtClean="0">
                <a:solidFill>
                  <a:srgbClr val="1F497D"/>
                </a:solidFill>
                <a:ea typeface="Times New Roman"/>
              </a:rPr>
              <a:t>Cardiac/Vascular/Neuro Surgeons </a:t>
            </a:r>
            <a:r>
              <a:rPr lang="en-US" sz="1400" b="1" kern="1400" cap="all" spc="111" dirty="0">
                <a:solidFill>
                  <a:srgbClr val="1F497D"/>
                </a:solidFill>
                <a:ea typeface="Times New Roman"/>
              </a:rPr>
              <a:t>CAre </a:t>
            </a:r>
            <a:r>
              <a:rPr lang="en-US" sz="1400" b="1" kern="1400" cap="all" spc="111" dirty="0" smtClean="0">
                <a:solidFill>
                  <a:srgbClr val="1F497D"/>
                </a:solidFill>
                <a:ea typeface="Times New Roman"/>
              </a:rPr>
              <a:t>about</a:t>
            </a:r>
            <a:r>
              <a:rPr lang="en-US" sz="1400" b="1" kern="1400" cap="all" spc="111" dirty="0">
                <a:solidFill>
                  <a:srgbClr val="1F497D"/>
                </a:solidFill>
                <a:ea typeface="Times New Roman"/>
              </a:rPr>
              <a:t>?</a:t>
            </a:r>
            <a:endParaRPr lang="en-US" sz="1400" b="1" kern="1400" dirty="0">
              <a:solidFill>
                <a:srgbClr val="212120"/>
              </a:solidFill>
              <a:ea typeface="Times New Roman"/>
            </a:endParaRPr>
          </a:p>
        </p:txBody>
      </p:sp>
      <p:sp>
        <p:nvSpPr>
          <p:cNvPr id="24" name="Text Box 15_"/>
          <p:cNvSpPr txBox="1">
            <a:spLocks noChangeArrowheads="1"/>
          </p:cNvSpPr>
          <p:nvPr/>
        </p:nvSpPr>
        <p:spPr bwMode="auto">
          <a:xfrm>
            <a:off x="3141354" y="5626977"/>
            <a:ext cx="4371975" cy="1612023"/>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14:hiddenEffects>
            </a:ext>
          </a:extLst>
        </p:spPr>
        <p:txBody>
          <a:bodyPr rot="0" vert="horz" wrap="square" lIns="40753" tIns="40753" rIns="40753" bIns="40753" anchor="t" anchorCtr="0" upright="1">
            <a:noAutofit/>
          </a:bodyPr>
          <a:lstStyle/>
          <a:p>
            <a:r>
              <a:rPr lang="en-US" sz="1200" kern="1400" dirty="0">
                <a:solidFill>
                  <a:schemeClr val="tx1">
                    <a:lumMod val="75000"/>
                    <a:lumOff val="25000"/>
                  </a:schemeClr>
                </a:solidFill>
                <a:ea typeface="Times New Roman"/>
              </a:rPr>
              <a:t> </a:t>
            </a:r>
          </a:p>
          <a:p>
            <a:pPr>
              <a:lnSpc>
                <a:spcPts val="1560"/>
              </a:lnSpc>
            </a:pPr>
            <a:r>
              <a:rPr lang="en-US" sz="1200" kern="1400" dirty="0" smtClean="0">
                <a:solidFill>
                  <a:schemeClr val="tx1">
                    <a:lumMod val="75000"/>
                    <a:lumOff val="25000"/>
                  </a:schemeClr>
                </a:solidFill>
                <a:ea typeface="Times New Roman"/>
              </a:rPr>
              <a:t>Physicians and administrators are looking to create a completely integrated room that can be configured as a multipurpose space, adding clinical and financial value to the facility.  They rely on our third party collaboration in room design and functionality.  They appreciate increased room utilization, enhanced patient care, critical time savings, increased patient referrals and attracting highly skilled physicians.</a:t>
            </a:r>
            <a:endParaRPr lang="en-US" sz="1200" kern="1400" dirty="0">
              <a:solidFill>
                <a:schemeClr val="tx1">
                  <a:lumMod val="75000"/>
                  <a:lumOff val="25000"/>
                </a:schemeClr>
              </a:solidFill>
              <a:ea typeface="Times New Roman"/>
            </a:endParaRPr>
          </a:p>
        </p:txBody>
      </p:sp>
      <p:sp>
        <p:nvSpPr>
          <p:cNvPr id="26" name="Text Box 10"/>
          <p:cNvSpPr txBox="1">
            <a:spLocks noChangeArrowheads="1"/>
          </p:cNvSpPr>
          <p:nvPr/>
        </p:nvSpPr>
        <p:spPr bwMode="auto">
          <a:xfrm>
            <a:off x="4572000" y="2569771"/>
            <a:ext cx="1447800" cy="1836017"/>
          </a:xfrm>
          <a:prstGeom prst="rect">
            <a:avLst/>
          </a:prstGeom>
          <a:noFill/>
          <a:ln w="9525" algn="in">
            <a:noFill/>
            <a:miter lim="800000"/>
            <a:headEnd/>
            <a:tailEnd/>
          </a:ln>
          <a:effectLst/>
          <a:extLst>
            <a:ext uri="{909E8E84-426E-40DD-AFC4-6F175D3DCCD1}">
              <a14:hiddenFill xmlns:a14="http://schemas.microsoft.com/office/drawing/2010/main">
                <a:solidFill>
                  <a:srgbClr val="FFFFFE"/>
                </a:solidFill>
              </a14:hiddenFill>
            </a:ext>
            <a:ext uri="{AF507438-7753-43E0-B8FC-AC1667EBCBE1}">
              <a14:hiddenEffects xmlns:a14="http://schemas.microsoft.com/office/drawing/2010/main">
                <a:effectLst>
                  <a:outerShdw dist="35921" dir="2700000" algn="ctr" rotWithShape="0">
                    <a:srgbClr val="DCD6D4"/>
                  </a:outerShdw>
                </a:effectLst>
              </a14:hiddenEffects>
            </a:ext>
          </a:extLst>
        </p:spPr>
        <p:txBody>
          <a:bodyPr rot="0" vert="horz" wrap="square" lIns="40753" tIns="40753" rIns="40753" bIns="40753" anchor="t" anchorCtr="0" upright="1">
            <a:noAutofit/>
          </a:bodyPr>
          <a:lstStyle/>
          <a:p>
            <a:r>
              <a:rPr lang="en-US" sz="1200" b="1" kern="1400" cap="all" dirty="0" smtClean="0">
                <a:solidFill>
                  <a:schemeClr val="accent1">
                    <a:lumMod val="75000"/>
                  </a:schemeClr>
                </a:solidFill>
                <a:ea typeface="Times New Roman"/>
              </a:rPr>
              <a:t>BEST CARE</a:t>
            </a:r>
            <a:endParaRPr lang="en-US" sz="1200" b="1" kern="1400" dirty="0">
              <a:solidFill>
                <a:schemeClr val="accent1">
                  <a:lumMod val="75000"/>
                </a:schemeClr>
              </a:solidFill>
              <a:ea typeface="Times New Roman"/>
            </a:endParaRPr>
          </a:p>
          <a:p>
            <a:pPr>
              <a:buSzPts val="1200"/>
            </a:pPr>
            <a:endParaRPr lang="en-US" sz="1200" kern="1400" dirty="0" smtClean="0">
              <a:ea typeface="Times New Roman"/>
            </a:endParaRPr>
          </a:p>
          <a:p>
            <a:pPr marL="112660" indent="-112660">
              <a:buSzPts val="1200"/>
              <a:buFont typeface="Times New Roman"/>
              <a:buChar char="•"/>
            </a:pPr>
            <a:r>
              <a:rPr lang="en-US" sz="1050" kern="1400" dirty="0">
                <a:solidFill>
                  <a:schemeClr val="tx1">
                    <a:lumMod val="75000"/>
                    <a:lumOff val="25000"/>
                  </a:schemeClr>
                </a:solidFill>
                <a:ea typeface="Times New Roman"/>
              </a:rPr>
              <a:t>Ultra-low dose</a:t>
            </a:r>
          </a:p>
          <a:p>
            <a:pPr marL="112660" indent="-112660">
              <a:buSzPts val="1200"/>
              <a:buFont typeface="Times New Roman"/>
              <a:buChar char="•"/>
            </a:pPr>
            <a:r>
              <a:rPr lang="en-US" sz="1050" kern="1400" dirty="0">
                <a:solidFill>
                  <a:schemeClr val="tx1">
                    <a:lumMod val="75000"/>
                    <a:lumOff val="25000"/>
                  </a:schemeClr>
                </a:solidFill>
                <a:ea typeface="Times New Roman"/>
              </a:rPr>
              <a:t>Navigation on Fluoroscopy</a:t>
            </a:r>
          </a:p>
          <a:p>
            <a:pPr marL="112660" indent="-112660">
              <a:buSzPts val="1200"/>
              <a:buFont typeface="Times New Roman"/>
              <a:buChar char="•"/>
            </a:pPr>
            <a:r>
              <a:rPr lang="en-US" sz="1050" kern="1400" dirty="0" smtClean="0">
                <a:solidFill>
                  <a:schemeClr val="tx1">
                    <a:lumMod val="75000"/>
                    <a:lumOff val="25000"/>
                  </a:schemeClr>
                </a:solidFill>
                <a:ea typeface="Times New Roman"/>
              </a:rPr>
              <a:t>Less invasive</a:t>
            </a:r>
            <a:endParaRPr lang="en-US" sz="1050" kern="1400" dirty="0">
              <a:solidFill>
                <a:schemeClr val="tx1">
                  <a:lumMod val="75000"/>
                  <a:lumOff val="25000"/>
                </a:schemeClr>
              </a:solidFill>
              <a:ea typeface="Times New Roman"/>
            </a:endParaRPr>
          </a:p>
          <a:p>
            <a:pPr marL="112660" indent="-112660">
              <a:buSzPts val="1200"/>
              <a:buFont typeface="Times New Roman"/>
              <a:buChar char="•"/>
            </a:pPr>
            <a:r>
              <a:rPr lang="en-US" sz="1050" kern="1400" dirty="0" smtClean="0">
                <a:solidFill>
                  <a:schemeClr val="tx1">
                    <a:lumMod val="75000"/>
                    <a:lumOff val="25000"/>
                  </a:schemeClr>
                </a:solidFill>
                <a:ea typeface="Times New Roman"/>
              </a:rPr>
              <a:t>More complex procedures</a:t>
            </a:r>
            <a:endParaRPr lang="en-US" sz="1050" kern="1400" dirty="0">
              <a:solidFill>
                <a:schemeClr val="tx1">
                  <a:lumMod val="75000"/>
                  <a:lumOff val="25000"/>
                </a:schemeClr>
              </a:solidFill>
              <a:ea typeface="Times New Roman"/>
            </a:endParaRPr>
          </a:p>
          <a:p>
            <a:pPr marL="112660" indent="-112660">
              <a:buSzPts val="1200"/>
              <a:buFont typeface="Times New Roman"/>
              <a:buChar char="•"/>
            </a:pPr>
            <a:r>
              <a:rPr lang="en-US" sz="1050" kern="1400" dirty="0">
                <a:solidFill>
                  <a:schemeClr val="tx1">
                    <a:lumMod val="75000"/>
                    <a:lumOff val="25000"/>
                  </a:schemeClr>
                </a:solidFill>
                <a:ea typeface="Times New Roman"/>
              </a:rPr>
              <a:t>Proven Documented Technology</a:t>
            </a:r>
          </a:p>
          <a:p>
            <a:pPr>
              <a:buSzPts val="1200"/>
            </a:pPr>
            <a:r>
              <a:rPr lang="en-US" sz="1050" kern="1400" dirty="0">
                <a:ea typeface="Times New Roman"/>
              </a:rPr>
              <a:t> </a:t>
            </a:r>
          </a:p>
        </p:txBody>
      </p:sp>
      <p:sp>
        <p:nvSpPr>
          <p:cNvPr id="27" name="Text Box 10_"/>
          <p:cNvSpPr txBox="1">
            <a:spLocks noChangeArrowheads="1"/>
          </p:cNvSpPr>
          <p:nvPr/>
        </p:nvSpPr>
        <p:spPr bwMode="auto">
          <a:xfrm>
            <a:off x="6088084" y="2569772"/>
            <a:ext cx="1539832" cy="1836016"/>
          </a:xfrm>
          <a:prstGeom prst="rect">
            <a:avLst/>
          </a:prstGeom>
          <a:noFill/>
          <a:ln w="9525" algn="in">
            <a:noFill/>
            <a:miter lim="800000"/>
            <a:headEnd/>
            <a:tailEnd/>
          </a:ln>
          <a:effectLst/>
          <a:extLst>
            <a:ext uri="{909E8E84-426E-40DD-AFC4-6F175D3DCCD1}">
              <a14:hiddenFill xmlns:a14="http://schemas.microsoft.com/office/drawing/2010/main">
                <a:solidFill>
                  <a:srgbClr val="FFFFFE"/>
                </a:solidFill>
              </a14:hiddenFill>
            </a:ext>
            <a:ext uri="{AF507438-7753-43E0-B8FC-AC1667EBCBE1}">
              <a14:hiddenEffects xmlns:a14="http://schemas.microsoft.com/office/drawing/2010/main">
                <a:effectLst>
                  <a:outerShdw dist="35921" dir="2700000" algn="ctr" rotWithShape="0">
                    <a:srgbClr val="DCD6D4"/>
                  </a:outerShdw>
                </a:effectLst>
              </a14:hiddenEffects>
            </a:ext>
          </a:extLst>
        </p:spPr>
        <p:txBody>
          <a:bodyPr rot="0" vert="horz" wrap="square" lIns="40753" tIns="40753" rIns="40753" bIns="40753" anchor="t" anchorCtr="0" upright="1">
            <a:noAutofit/>
          </a:bodyPr>
          <a:lstStyle/>
          <a:p>
            <a:r>
              <a:rPr lang="en-US" sz="1200" b="1" kern="1400" cap="all" dirty="0" smtClean="0">
                <a:solidFill>
                  <a:schemeClr val="accent1">
                    <a:lumMod val="75000"/>
                  </a:schemeClr>
                </a:solidFill>
                <a:ea typeface="Times New Roman"/>
              </a:rPr>
              <a:t>Lowest COST</a:t>
            </a:r>
          </a:p>
          <a:p>
            <a:endParaRPr lang="en-US" sz="1200" b="1" kern="1400" dirty="0">
              <a:solidFill>
                <a:srgbClr val="212120"/>
              </a:solidFill>
              <a:ea typeface="Times New Roman"/>
            </a:endParaRPr>
          </a:p>
          <a:p>
            <a:pPr marL="112713" indent="-112713">
              <a:buSzPts val="1200"/>
              <a:buFont typeface="Times New Roman"/>
              <a:buChar char="•"/>
            </a:pPr>
            <a:r>
              <a:rPr lang="en-US" sz="1050" kern="1400" dirty="0" smtClean="0">
                <a:solidFill>
                  <a:schemeClr val="tx1">
                    <a:lumMod val="75000"/>
                    <a:lumOff val="25000"/>
                  </a:schemeClr>
                </a:solidFill>
                <a:ea typeface="Times New Roman"/>
              </a:rPr>
              <a:t>Reduce staff time?</a:t>
            </a:r>
          </a:p>
          <a:p>
            <a:pPr marL="112713" indent="-112713">
              <a:buSzPts val="1200"/>
              <a:buFont typeface="Times New Roman"/>
              <a:buChar char="•"/>
            </a:pPr>
            <a:r>
              <a:rPr lang="en-US" sz="1050" kern="1400" dirty="0" smtClean="0">
                <a:solidFill>
                  <a:schemeClr val="tx1">
                    <a:lumMod val="75000"/>
                    <a:lumOff val="25000"/>
                  </a:schemeClr>
                </a:solidFill>
                <a:ea typeface="Times New Roman"/>
              </a:rPr>
              <a:t>Provide cost efficient upgrades</a:t>
            </a:r>
          </a:p>
          <a:p>
            <a:pPr marL="112713" indent="-112713">
              <a:buSzPts val="1200"/>
              <a:buFont typeface="Times New Roman"/>
              <a:buChar char="•"/>
            </a:pPr>
            <a:r>
              <a:rPr lang="en-US" sz="1050" kern="1400" dirty="0" smtClean="0">
                <a:solidFill>
                  <a:schemeClr val="tx1">
                    <a:lumMod val="75000"/>
                    <a:lumOff val="25000"/>
                  </a:schemeClr>
                </a:solidFill>
                <a:ea typeface="Times New Roman"/>
              </a:rPr>
              <a:t>Less expensive procedures? </a:t>
            </a:r>
          </a:p>
          <a:p>
            <a:pPr marL="112713" indent="-112713">
              <a:buSzPts val="1200"/>
              <a:buFont typeface="Times New Roman"/>
              <a:buChar char="•"/>
            </a:pPr>
            <a:r>
              <a:rPr lang="en-US" sz="1050" kern="1400" dirty="0" smtClean="0">
                <a:solidFill>
                  <a:schemeClr val="tx1">
                    <a:lumMod val="75000"/>
                    <a:lumOff val="25000"/>
                  </a:schemeClr>
                </a:solidFill>
                <a:ea typeface="Times New Roman"/>
              </a:rPr>
              <a:t>Improve workflow?</a:t>
            </a:r>
          </a:p>
          <a:p>
            <a:pPr marL="112713" indent="-112713">
              <a:buSzPts val="1200"/>
              <a:buFont typeface="Times New Roman"/>
              <a:buChar char="•"/>
            </a:pPr>
            <a:r>
              <a:rPr lang="en-US" sz="1050" kern="1400" dirty="0" smtClean="0">
                <a:solidFill>
                  <a:schemeClr val="tx1">
                    <a:lumMod val="75000"/>
                    <a:lumOff val="25000"/>
                  </a:schemeClr>
                </a:solidFill>
                <a:ea typeface="Times New Roman"/>
              </a:rPr>
              <a:t>Shorter length of stay?</a:t>
            </a:r>
          </a:p>
          <a:p>
            <a:pPr marL="112713" indent="-112713">
              <a:buSzPts val="1200"/>
              <a:buFont typeface="Times New Roman"/>
              <a:buChar char="•"/>
            </a:pPr>
            <a:r>
              <a:rPr lang="en-US" sz="1050" kern="1400" dirty="0" smtClean="0">
                <a:solidFill>
                  <a:schemeClr val="tx1">
                    <a:lumMod val="75000"/>
                    <a:lumOff val="25000"/>
                  </a:schemeClr>
                </a:solidFill>
                <a:ea typeface="Times New Roman"/>
              </a:rPr>
              <a:t>Lower infection rates?</a:t>
            </a:r>
            <a:endParaRPr lang="en-US" sz="1050" kern="1400" dirty="0">
              <a:solidFill>
                <a:schemeClr val="tx1">
                  <a:lumMod val="75000"/>
                  <a:lumOff val="25000"/>
                </a:schemeClr>
              </a:solidFill>
              <a:ea typeface="Times New Roman"/>
            </a:endParaRPr>
          </a:p>
        </p:txBody>
      </p:sp>
      <p:sp>
        <p:nvSpPr>
          <p:cNvPr id="4" name="Rectangle 25"/>
          <p:cNvSpPr>
            <a:spLocks noChangeArrowheads="1"/>
          </p:cNvSpPr>
          <p:nvPr/>
        </p:nvSpPr>
        <p:spPr bwMode="auto">
          <a:xfrm>
            <a:off x="0" y="46133"/>
            <a:ext cx="205819" cy="410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1882" tIns="50941" rIns="101882" bIns="50941" numCol="1" anchor="ctr" anchorCtr="0" compatLnSpc="1">
            <a:prstTxWarp prst="textNoShape">
              <a:avLst/>
            </a:prstTxWarp>
            <a:spAutoFit/>
          </a:bodyPr>
          <a:lstStyle/>
          <a:p>
            <a:endParaRPr lang="en-US" dirty="0"/>
          </a:p>
        </p:txBody>
      </p:sp>
      <p:sp>
        <p:nvSpPr>
          <p:cNvPr id="5" name="Rectangle 26"/>
          <p:cNvSpPr>
            <a:spLocks noChangeArrowheads="1"/>
          </p:cNvSpPr>
          <p:nvPr/>
        </p:nvSpPr>
        <p:spPr bwMode="auto">
          <a:xfrm>
            <a:off x="0" y="1649191"/>
            <a:ext cx="205819" cy="410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1882" tIns="50941" rIns="101882" bIns="50941" numCol="1" anchor="ctr" anchorCtr="0" compatLnSpc="1">
            <a:prstTxWarp prst="textNoShape">
              <a:avLst/>
            </a:prstTxWarp>
            <a:spAutoFit/>
          </a:bodyPr>
          <a:lstStyle/>
          <a:p>
            <a:endParaRPr lang="en-US" dirty="0"/>
          </a:p>
        </p:txBody>
      </p:sp>
      <p:sp>
        <p:nvSpPr>
          <p:cNvPr id="22" name="Text Box 28"/>
          <p:cNvSpPr txBox="1">
            <a:spLocks noChangeArrowheads="1"/>
          </p:cNvSpPr>
          <p:nvPr/>
        </p:nvSpPr>
        <p:spPr bwMode="auto">
          <a:xfrm>
            <a:off x="291466" y="5626977"/>
            <a:ext cx="2558416" cy="2341372"/>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14:hiddenEffects>
            </a:ext>
          </a:extLst>
        </p:spPr>
        <p:txBody>
          <a:bodyPr rot="0" vert="horz" wrap="square" lIns="40753" tIns="40753" rIns="40753" bIns="40753" anchor="t" anchorCtr="0" upright="1">
            <a:noAutofit/>
          </a:bodyPr>
          <a:lstStyle/>
          <a:p>
            <a:pPr>
              <a:lnSpc>
                <a:spcPts val="1560"/>
              </a:lnSpc>
            </a:pPr>
            <a:r>
              <a:rPr lang="en-US" sz="1200" kern="1400" dirty="0" smtClean="0">
                <a:solidFill>
                  <a:schemeClr val="bg1"/>
                </a:solidFill>
                <a:ea typeface="Times New Roman"/>
              </a:rPr>
              <a:t>Philips-(NA CV market share 43%) faces significant competition especially in the Hybrid space from SMS (33%), GE with (16%) market share followed by Toshiba with (8%).</a:t>
            </a:r>
            <a:endParaRPr lang="en-US" sz="1200" kern="1400" dirty="0">
              <a:solidFill>
                <a:schemeClr val="bg1"/>
              </a:solidFill>
              <a:ea typeface="Times New Roman"/>
            </a:endParaRPr>
          </a:p>
        </p:txBody>
      </p:sp>
      <p:sp>
        <p:nvSpPr>
          <p:cNvPr id="20" name="Text Box 26"/>
          <p:cNvSpPr txBox="1">
            <a:spLocks noChangeArrowheads="1"/>
          </p:cNvSpPr>
          <p:nvPr/>
        </p:nvSpPr>
        <p:spPr bwMode="auto">
          <a:xfrm>
            <a:off x="291465" y="5363007"/>
            <a:ext cx="3821430" cy="499428"/>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14:hiddenEffects>
            </a:ext>
          </a:extLst>
        </p:spPr>
        <p:txBody>
          <a:bodyPr rot="0" vert="horz" wrap="square" lIns="40753" tIns="40753" rIns="40753" bIns="40753" anchor="t" anchorCtr="0" upright="1">
            <a:noAutofit/>
          </a:bodyPr>
          <a:lstStyle/>
          <a:p>
            <a:pPr>
              <a:lnSpc>
                <a:spcPts val="2117"/>
              </a:lnSpc>
            </a:pPr>
            <a:r>
              <a:rPr lang="en-US" sz="1400" b="1" kern="1400" cap="all" spc="111" dirty="0">
                <a:ea typeface="Times New Roman"/>
              </a:rPr>
              <a:t>Primary Competitors </a:t>
            </a:r>
            <a:endParaRPr lang="en-US" sz="1400" b="1" kern="1400" dirty="0">
              <a:ea typeface="Times New Roman"/>
            </a:endParaRPr>
          </a:p>
        </p:txBody>
      </p:sp>
      <p:sp>
        <p:nvSpPr>
          <p:cNvPr id="37" name="Text Box 26_"/>
          <p:cNvSpPr txBox="1">
            <a:spLocks noChangeArrowheads="1"/>
          </p:cNvSpPr>
          <p:nvPr/>
        </p:nvSpPr>
        <p:spPr bwMode="auto">
          <a:xfrm>
            <a:off x="274193" y="6553200"/>
            <a:ext cx="3821430" cy="499428"/>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14:hiddenEffects>
            </a:ext>
          </a:extLst>
        </p:spPr>
        <p:txBody>
          <a:bodyPr rot="0" vert="horz" wrap="square" lIns="40753" tIns="40753" rIns="40753" bIns="40753" anchor="t" anchorCtr="0" upright="1">
            <a:noAutofit/>
          </a:bodyPr>
          <a:lstStyle/>
          <a:p>
            <a:pPr>
              <a:lnSpc>
                <a:spcPts val="2117"/>
              </a:lnSpc>
            </a:pPr>
            <a:r>
              <a:rPr lang="en-US" sz="1400" b="1" kern="1400" cap="all" spc="111" dirty="0" smtClean="0">
                <a:ea typeface="Times New Roman"/>
              </a:rPr>
              <a:t>Key Differentiators</a:t>
            </a:r>
            <a:endParaRPr lang="en-US" sz="1400" b="1" kern="1400" dirty="0">
              <a:ea typeface="Times New Roman"/>
            </a:endParaRPr>
          </a:p>
        </p:txBody>
      </p:sp>
      <p:sp>
        <p:nvSpPr>
          <p:cNvPr id="38" name="Text Box 28_"/>
          <p:cNvSpPr txBox="1">
            <a:spLocks noChangeArrowheads="1"/>
          </p:cNvSpPr>
          <p:nvPr/>
        </p:nvSpPr>
        <p:spPr bwMode="auto">
          <a:xfrm>
            <a:off x="228600" y="6846176"/>
            <a:ext cx="2558416" cy="2678824"/>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14:hiddenEffects>
            </a:ext>
          </a:extLst>
        </p:spPr>
        <p:txBody>
          <a:bodyPr rot="0" vert="horz" wrap="square" lIns="40753" tIns="40753" rIns="40753" bIns="40753" anchor="t" anchorCtr="0" upright="1">
            <a:noAutofit/>
          </a:bodyPr>
          <a:lstStyle/>
          <a:p>
            <a:pPr marL="171370" indent="-171370">
              <a:lnSpc>
                <a:spcPts val="1560"/>
              </a:lnSpc>
              <a:buFont typeface="Arial" panose="020B0604020202020204" pitchFamily="34" charset="0"/>
              <a:buChar char="•"/>
            </a:pPr>
            <a:r>
              <a:rPr lang="en-US" sz="1050" kern="1400" dirty="0">
                <a:solidFill>
                  <a:schemeClr val="bg1"/>
                </a:solidFill>
                <a:ea typeface="Times New Roman"/>
              </a:rPr>
              <a:t>AlluraClarity- high quality, low-dose imaging.  </a:t>
            </a:r>
            <a:r>
              <a:rPr lang="en-US" sz="1050" kern="1400" dirty="0" smtClean="0">
                <a:solidFill>
                  <a:schemeClr val="bg1"/>
                </a:solidFill>
                <a:ea typeface="Times New Roman"/>
              </a:rPr>
              <a:t>Automatic pixel shifting and noise reduction for superior image quality during device deployment.  Clinical proof, SMS claims low dose-but lacks data.</a:t>
            </a:r>
            <a:endParaRPr lang="en-US" sz="1050" kern="1400" dirty="0">
              <a:solidFill>
                <a:schemeClr val="bg1"/>
              </a:solidFill>
              <a:ea typeface="Times New Roman"/>
            </a:endParaRPr>
          </a:p>
          <a:p>
            <a:pPr marL="171370" indent="-171370">
              <a:lnSpc>
                <a:spcPts val="1560"/>
              </a:lnSpc>
              <a:buFont typeface="Arial" panose="020B0604020202020204" pitchFamily="34" charset="0"/>
              <a:buChar char="•"/>
            </a:pPr>
            <a:r>
              <a:rPr lang="en-US" sz="1050" kern="1400" dirty="0" smtClean="0">
                <a:solidFill>
                  <a:schemeClr val="bg1"/>
                </a:solidFill>
                <a:ea typeface="Times New Roman"/>
              </a:rPr>
              <a:t>Proven experience with over 500 installs worldwide.</a:t>
            </a:r>
            <a:endParaRPr lang="en-US" sz="1050" kern="1400" dirty="0">
              <a:solidFill>
                <a:schemeClr val="bg1"/>
              </a:solidFill>
              <a:ea typeface="Times New Roman"/>
            </a:endParaRPr>
          </a:p>
          <a:p>
            <a:pPr marL="171370" indent="-171370">
              <a:lnSpc>
                <a:spcPts val="1560"/>
              </a:lnSpc>
              <a:buFont typeface="Arial" panose="020B0604020202020204" pitchFamily="34" charset="0"/>
              <a:buChar char="•"/>
            </a:pPr>
            <a:r>
              <a:rPr lang="en-US" sz="1050" kern="1400" dirty="0" err="1" smtClean="0">
                <a:solidFill>
                  <a:schemeClr val="bg1"/>
                </a:solidFill>
                <a:ea typeface="Times New Roman"/>
              </a:rPr>
              <a:t>EchoNavigator</a:t>
            </a:r>
            <a:r>
              <a:rPr lang="en-US" sz="1050" kern="1400" dirty="0" smtClean="0">
                <a:solidFill>
                  <a:schemeClr val="bg1"/>
                </a:solidFill>
                <a:ea typeface="Times New Roman"/>
              </a:rPr>
              <a:t> is an exclusive capability that provides superior assistance in SHD procedures</a:t>
            </a:r>
            <a:r>
              <a:rPr lang="en-US" sz="1200" kern="1400" dirty="0" smtClean="0">
                <a:solidFill>
                  <a:schemeClr val="bg1"/>
                </a:solidFill>
                <a:ea typeface="Times New Roman"/>
              </a:rPr>
              <a:t>.</a:t>
            </a:r>
          </a:p>
          <a:p>
            <a:pPr marL="171370" indent="-171370">
              <a:lnSpc>
                <a:spcPts val="1560"/>
              </a:lnSpc>
              <a:buFont typeface="Arial" panose="020B0604020202020204" pitchFamily="34" charset="0"/>
              <a:buChar char="•"/>
            </a:pPr>
            <a:r>
              <a:rPr lang="en-US" sz="1200" kern="1400" dirty="0" smtClean="0">
                <a:solidFill>
                  <a:schemeClr val="bg1"/>
                </a:solidFill>
                <a:ea typeface="Times New Roman"/>
              </a:rPr>
              <a:t>Fully integrated OR Table solution-partnered with </a:t>
            </a:r>
            <a:r>
              <a:rPr lang="en-US" sz="1200" kern="1400" dirty="0" err="1" smtClean="0">
                <a:solidFill>
                  <a:schemeClr val="bg1"/>
                </a:solidFill>
                <a:ea typeface="Times New Roman"/>
              </a:rPr>
              <a:t>Maquet</a:t>
            </a:r>
            <a:r>
              <a:rPr lang="en-US" sz="1200" kern="1400" dirty="0" smtClean="0">
                <a:solidFill>
                  <a:schemeClr val="bg1"/>
                </a:solidFill>
                <a:ea typeface="Times New Roman"/>
              </a:rPr>
              <a:t>.</a:t>
            </a:r>
          </a:p>
          <a:p>
            <a:pPr marL="171370" indent="-171370">
              <a:lnSpc>
                <a:spcPts val="1560"/>
              </a:lnSpc>
              <a:buFont typeface="Arial" panose="020B0604020202020204" pitchFamily="34" charset="0"/>
              <a:buChar char="•"/>
            </a:pPr>
            <a:endParaRPr lang="en-US" sz="1200" kern="1400" dirty="0">
              <a:solidFill>
                <a:schemeClr val="bg1"/>
              </a:solidFill>
              <a:ea typeface="Times New Roman"/>
            </a:endParaRPr>
          </a:p>
          <a:p>
            <a:pPr>
              <a:lnSpc>
                <a:spcPts val="1560"/>
              </a:lnSpc>
            </a:pPr>
            <a:endParaRPr lang="en-US" sz="1200" kern="1400" dirty="0">
              <a:solidFill>
                <a:schemeClr val="bg1"/>
              </a:solidFill>
              <a:ea typeface="Times New Roman"/>
            </a:endParaRPr>
          </a:p>
        </p:txBody>
      </p:sp>
      <p:pic>
        <p:nvPicPr>
          <p:cNvPr id="2050" name="Picture 204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7946" y="200464"/>
            <a:ext cx="1396062" cy="256323"/>
          </a:xfrm>
          <a:prstGeom prst="rect">
            <a:avLst/>
          </a:prstGeom>
        </p:spPr>
      </p:pic>
      <p:sp>
        <p:nvSpPr>
          <p:cNvPr id="33" name="Rectangle 32"/>
          <p:cNvSpPr/>
          <p:nvPr/>
        </p:nvSpPr>
        <p:spPr>
          <a:xfrm>
            <a:off x="161545" y="2133600"/>
            <a:ext cx="7466371" cy="7678607"/>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__"/>
          <p:cNvSpPr txBox="1">
            <a:spLocks noChangeArrowheads="1"/>
          </p:cNvSpPr>
          <p:nvPr/>
        </p:nvSpPr>
        <p:spPr bwMode="auto">
          <a:xfrm>
            <a:off x="2971800" y="2569772"/>
            <a:ext cx="1461609" cy="1773628"/>
          </a:xfrm>
          <a:prstGeom prst="rect">
            <a:avLst/>
          </a:prstGeom>
          <a:noFill/>
          <a:ln w="9525" algn="in">
            <a:noFill/>
            <a:miter lim="800000"/>
            <a:headEnd/>
            <a:tailEnd/>
          </a:ln>
          <a:effectLst/>
          <a:extLst>
            <a:ext uri="{909E8E84-426E-40DD-AFC4-6F175D3DCCD1}">
              <a14:hiddenFill xmlns:a14="http://schemas.microsoft.com/office/drawing/2010/main">
                <a:solidFill>
                  <a:srgbClr val="FFFFFE"/>
                </a:solidFill>
              </a14:hiddenFill>
            </a:ext>
            <a:ext uri="{AF507438-7753-43E0-B8FC-AC1667EBCBE1}">
              <a14:hiddenEffects xmlns:a14="http://schemas.microsoft.com/office/drawing/2010/main">
                <a:effectLst>
                  <a:outerShdw dist="35921" dir="2700000" algn="ctr" rotWithShape="0">
                    <a:srgbClr val="DCD6D4"/>
                  </a:outerShdw>
                </a:effectLst>
              </a14:hiddenEffects>
            </a:ext>
          </a:extLst>
        </p:spPr>
        <p:txBody>
          <a:bodyPr rot="0" vert="horz" wrap="square" lIns="40753" tIns="40753" rIns="40753" bIns="40753" anchor="t" anchorCtr="0" upright="1">
            <a:noAutofit/>
          </a:bodyPr>
          <a:lstStyle/>
          <a:p>
            <a:r>
              <a:rPr lang="en-US" sz="1200" b="1" kern="1400" cap="all" dirty="0" smtClean="0">
                <a:solidFill>
                  <a:schemeClr val="accent1">
                    <a:lumMod val="75000"/>
                  </a:schemeClr>
                </a:solidFill>
                <a:ea typeface="Times New Roman"/>
              </a:rPr>
              <a:t>Shortest PATH</a:t>
            </a:r>
          </a:p>
          <a:p>
            <a:endParaRPr lang="en-US" sz="1200" b="1" kern="1400" dirty="0">
              <a:solidFill>
                <a:schemeClr val="tx1">
                  <a:lumMod val="75000"/>
                  <a:lumOff val="25000"/>
                </a:schemeClr>
              </a:solidFill>
              <a:ea typeface="Times New Roman"/>
            </a:endParaRPr>
          </a:p>
          <a:p>
            <a:pPr marL="112713" indent="-112713">
              <a:buSzPts val="1200"/>
              <a:buFont typeface="Times New Roman"/>
              <a:buChar char="•"/>
            </a:pPr>
            <a:r>
              <a:rPr lang="en-US" sz="1050" kern="1400" dirty="0" smtClean="0">
                <a:solidFill>
                  <a:schemeClr val="tx1">
                    <a:lumMod val="75000"/>
                    <a:lumOff val="25000"/>
                  </a:schemeClr>
                </a:solidFill>
                <a:ea typeface="Times New Roman"/>
              </a:rPr>
              <a:t>Flexibility </a:t>
            </a:r>
            <a:r>
              <a:rPr lang="en-US" sz="1050" kern="1400" dirty="0">
                <a:solidFill>
                  <a:schemeClr val="tx1">
                    <a:lumMod val="75000"/>
                    <a:lumOff val="25000"/>
                  </a:schemeClr>
                </a:solidFill>
                <a:ea typeface="Times New Roman"/>
              </a:rPr>
              <a:t>for procedure range and shared labs</a:t>
            </a:r>
          </a:p>
          <a:p>
            <a:pPr marL="112713" indent="-112713">
              <a:buSzPts val="1200"/>
              <a:buFont typeface="Times New Roman"/>
              <a:buChar char="•"/>
            </a:pPr>
            <a:r>
              <a:rPr lang="en-US" sz="1050" kern="1400" dirty="0" smtClean="0">
                <a:solidFill>
                  <a:schemeClr val="tx1">
                    <a:lumMod val="75000"/>
                    <a:lumOff val="25000"/>
                  </a:schemeClr>
                </a:solidFill>
                <a:ea typeface="Times New Roman"/>
              </a:rPr>
              <a:t>Emphasis </a:t>
            </a:r>
            <a:r>
              <a:rPr lang="en-US" sz="1050" kern="1400" dirty="0">
                <a:solidFill>
                  <a:schemeClr val="tx1">
                    <a:lumMod val="75000"/>
                    <a:lumOff val="25000"/>
                  </a:schemeClr>
                </a:solidFill>
                <a:ea typeface="Times New Roman"/>
              </a:rPr>
              <a:t>on workflow </a:t>
            </a:r>
            <a:r>
              <a:rPr lang="en-US" sz="1050" kern="1400" dirty="0" smtClean="0">
                <a:solidFill>
                  <a:schemeClr val="tx1">
                    <a:lumMod val="75000"/>
                    <a:lumOff val="25000"/>
                  </a:schemeClr>
                </a:solidFill>
                <a:ea typeface="Times New Roman"/>
              </a:rPr>
              <a:t>efficiency</a:t>
            </a:r>
          </a:p>
          <a:p>
            <a:pPr marL="112713" indent="-112713">
              <a:buSzPts val="1200"/>
              <a:buFont typeface="Times New Roman"/>
              <a:buChar char="•"/>
            </a:pPr>
            <a:endParaRPr lang="en-US" sz="1050" kern="1400" dirty="0" smtClean="0">
              <a:solidFill>
                <a:schemeClr val="tx1">
                  <a:lumMod val="75000"/>
                  <a:lumOff val="25000"/>
                </a:schemeClr>
              </a:solidFill>
              <a:ea typeface="Times New Roman"/>
            </a:endParaRPr>
          </a:p>
          <a:p>
            <a:pPr>
              <a:buSzPts val="1200"/>
            </a:pPr>
            <a:endParaRPr lang="en-US" sz="1050" kern="1400" dirty="0" smtClean="0">
              <a:solidFill>
                <a:schemeClr val="tx1">
                  <a:lumMod val="75000"/>
                  <a:lumOff val="25000"/>
                </a:schemeClr>
              </a:solidFill>
              <a:ea typeface="Times New Roman"/>
            </a:endParaRPr>
          </a:p>
          <a:p>
            <a:pPr>
              <a:buSzPts val="1200"/>
            </a:pPr>
            <a:endParaRPr lang="en-US" sz="1050" kern="1400" dirty="0" smtClean="0">
              <a:solidFill>
                <a:schemeClr val="tx1">
                  <a:lumMod val="75000"/>
                  <a:lumOff val="25000"/>
                </a:schemeClr>
              </a:solidFill>
              <a:ea typeface="Times New Roman"/>
            </a:endParaRPr>
          </a:p>
          <a:p>
            <a:pPr marL="112713" indent="-112713">
              <a:buSzPts val="1200"/>
              <a:buFont typeface="Times New Roman"/>
              <a:buChar char="•"/>
            </a:pPr>
            <a:endParaRPr lang="en-US" sz="1050" kern="1400" dirty="0">
              <a:solidFill>
                <a:schemeClr val="tx1">
                  <a:lumMod val="75000"/>
                  <a:lumOff val="25000"/>
                </a:schemeClr>
              </a:solidFill>
              <a:ea typeface="Times New Roman"/>
            </a:endParaRPr>
          </a:p>
          <a:p>
            <a:pPr>
              <a:buSzPts val="1200"/>
            </a:pPr>
            <a:endParaRPr lang="en-US" sz="1050" kern="1400" dirty="0" smtClean="0">
              <a:solidFill>
                <a:schemeClr val="tx1">
                  <a:lumMod val="75000"/>
                  <a:lumOff val="25000"/>
                </a:schemeClr>
              </a:solidFill>
              <a:ea typeface="Times New Roman"/>
            </a:endParaRPr>
          </a:p>
        </p:txBody>
      </p:sp>
      <p:sp>
        <p:nvSpPr>
          <p:cNvPr id="42" name="Text Box 25_"/>
          <p:cNvSpPr txBox="1">
            <a:spLocks noChangeArrowheads="1"/>
          </p:cNvSpPr>
          <p:nvPr/>
        </p:nvSpPr>
        <p:spPr bwMode="auto">
          <a:xfrm>
            <a:off x="5209216" y="9288081"/>
            <a:ext cx="1877384" cy="541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101882" tIns="50941" rIns="101882" bIns="50941" anchor="t" anchorCtr="0" upright="1">
            <a:noAutofit/>
          </a:bodyPr>
          <a:lstStyle/>
          <a:p>
            <a:r>
              <a:rPr lang="en-US" sz="1100" kern="1400" dirty="0" smtClean="0">
                <a:solidFill>
                  <a:schemeClr val="tx1">
                    <a:lumMod val="75000"/>
                    <a:lumOff val="25000"/>
                  </a:schemeClr>
                </a:solidFill>
                <a:ea typeface="Times New Roman"/>
              </a:rPr>
              <a:t>(919)-610-6328</a:t>
            </a:r>
            <a:endParaRPr lang="en-US" sz="1100" kern="1400" dirty="0">
              <a:solidFill>
                <a:schemeClr val="tx1">
                  <a:lumMod val="75000"/>
                  <a:lumOff val="25000"/>
                </a:schemeClr>
              </a:solidFill>
              <a:ea typeface="Times New Roman"/>
            </a:endParaRPr>
          </a:p>
          <a:p>
            <a:r>
              <a:rPr lang="en-US" sz="1100" kern="1400" dirty="0" smtClean="0">
                <a:solidFill>
                  <a:schemeClr val="tx1">
                    <a:lumMod val="75000"/>
                    <a:lumOff val="25000"/>
                  </a:schemeClr>
                </a:solidFill>
                <a:ea typeface="Times New Roman"/>
                <a:hlinkClick r:id="rId5"/>
              </a:rPr>
              <a:t>Chad.conrad@philips.com</a:t>
            </a:r>
            <a:endParaRPr lang="en-US" sz="1100" kern="1400" dirty="0" smtClean="0">
              <a:solidFill>
                <a:schemeClr val="tx1">
                  <a:lumMod val="75000"/>
                  <a:lumOff val="25000"/>
                </a:schemeClr>
              </a:solidFill>
              <a:ea typeface="Times New Roman"/>
            </a:endParaRPr>
          </a:p>
        </p:txBody>
      </p:sp>
    </p:spTree>
    <p:extLst>
      <p:ext uri="{BB962C8B-B14F-4D97-AF65-F5344CB8AC3E}">
        <p14:creationId xmlns:p14="http://schemas.microsoft.com/office/powerpoint/2010/main" val="24374318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custDataLst>
              <p:tags r:id="rId1"/>
            </p:custDataLst>
            <p:extLst>
              <p:ext uri="{D42A27DB-BD31-4B8C-83A1-F6EECF244321}">
                <p14:modId xmlns:p14="http://schemas.microsoft.com/office/powerpoint/2010/main" val="1214963109"/>
              </p:ext>
            </p:extLst>
          </p:nvPr>
        </p:nvGraphicFramePr>
        <p:xfrm>
          <a:off x="172720" y="968135"/>
          <a:ext cx="7426960" cy="8774536"/>
        </p:xfrm>
        <a:graphic>
          <a:graphicData uri="http://schemas.openxmlformats.org/drawingml/2006/table">
            <a:tbl>
              <a:tblPr firstRow="1" bandRow="1">
                <a:tableStyleId>{5C22544A-7EE6-4342-B048-85BDC9FD1C3A}</a:tableStyleId>
              </a:tblPr>
              <a:tblGrid>
                <a:gridCol w="2159000"/>
                <a:gridCol w="5267960"/>
              </a:tblGrid>
              <a:tr h="371707">
                <a:tc>
                  <a:txBody>
                    <a:bodyPr/>
                    <a:lstStyle/>
                    <a:p>
                      <a:r>
                        <a:rPr lang="en-US" sz="1800" b="1" dirty="0" smtClean="0">
                          <a:solidFill>
                            <a:schemeClr val="tx2">
                              <a:lumMod val="75000"/>
                            </a:schemeClr>
                          </a:solidFill>
                        </a:rPr>
                        <a:t>PHILIPS TOOL</a:t>
                      </a:r>
                      <a:endParaRPr lang="en-US" sz="1800" b="1" dirty="0">
                        <a:solidFill>
                          <a:schemeClr val="tx2">
                            <a:lumMod val="75000"/>
                          </a:schemeClr>
                        </a:solidFill>
                      </a:endParaRPr>
                    </a:p>
                  </a:txBody>
                  <a:tcPr marL="103632" marR="103632" marT="50292" marB="50292">
                    <a:solidFill>
                      <a:schemeClr val="tx2">
                        <a:lumMod val="60000"/>
                        <a:lumOff val="40000"/>
                      </a:schemeClr>
                    </a:solidFill>
                  </a:tcPr>
                </a:tc>
                <a:tc>
                  <a:txBody>
                    <a:bodyPr/>
                    <a:lstStyle/>
                    <a:p>
                      <a:r>
                        <a:rPr lang="en-US" sz="1800" b="1" dirty="0" smtClean="0">
                          <a:solidFill>
                            <a:schemeClr val="tx2">
                              <a:lumMod val="75000"/>
                            </a:schemeClr>
                          </a:solidFill>
                        </a:rPr>
                        <a:t>COMMON PROCEDURES</a:t>
                      </a:r>
                      <a:endParaRPr lang="en-US" sz="1800" b="1" dirty="0">
                        <a:solidFill>
                          <a:schemeClr val="tx2">
                            <a:lumMod val="75000"/>
                          </a:schemeClr>
                        </a:solidFill>
                      </a:endParaRPr>
                    </a:p>
                  </a:txBody>
                  <a:tcPr marL="103632" marR="103632" marT="50292" marB="50292">
                    <a:solidFill>
                      <a:schemeClr val="tx2">
                        <a:lumMod val="60000"/>
                        <a:lumOff val="40000"/>
                      </a:schemeClr>
                    </a:solidFill>
                  </a:tcPr>
                </a:tc>
              </a:tr>
              <a:tr h="1563653">
                <a:tc>
                  <a:txBody>
                    <a:bodyPr/>
                    <a:lstStyle/>
                    <a:p>
                      <a:pPr algn="l"/>
                      <a:r>
                        <a:rPr lang="en-US" sz="1500" b="1" baseline="0" dirty="0" smtClean="0">
                          <a:solidFill>
                            <a:schemeClr val="tx2">
                              <a:lumMod val="75000"/>
                            </a:schemeClr>
                          </a:solidFill>
                        </a:rPr>
                        <a:t> Heart Navigator</a:t>
                      </a:r>
                      <a:endParaRPr lang="en-US" sz="1500" b="1" dirty="0" smtClean="0">
                        <a:solidFill>
                          <a:schemeClr val="tx2">
                            <a:lumMod val="75000"/>
                          </a:schemeClr>
                        </a:solidFill>
                      </a:endParaRPr>
                    </a:p>
                    <a:p>
                      <a:pPr algn="l"/>
                      <a:endParaRPr lang="en-US" sz="1500" b="1" dirty="0" smtClean="0"/>
                    </a:p>
                    <a:p>
                      <a:pPr algn="l"/>
                      <a:endParaRPr lang="en-US" sz="1500" b="1" dirty="0" smtClean="0"/>
                    </a:p>
                    <a:p>
                      <a:pPr algn="l"/>
                      <a:endParaRPr lang="en-US" sz="1500" b="1" dirty="0" smtClean="0"/>
                    </a:p>
                    <a:p>
                      <a:pPr algn="l"/>
                      <a:endParaRPr lang="en-US" sz="1500" b="1" dirty="0"/>
                    </a:p>
                  </a:txBody>
                  <a:tcPr marL="103632" marR="103632" marT="50292" marB="50292"/>
                </a:tc>
                <a:tc>
                  <a:txBody>
                    <a:bodyPr/>
                    <a:lstStyle/>
                    <a:p>
                      <a:pPr marL="166688" indent="-166688">
                        <a:buFont typeface="Arial" panose="020B0604020202020204" pitchFamily="34" charset="0"/>
                        <a:buChar char="•"/>
                      </a:pPr>
                      <a:r>
                        <a:rPr lang="en-US" sz="1300" baseline="0" dirty="0" smtClean="0"/>
                        <a:t>Provides support in planning of the procedure and provides additional live image guidance during the procedure. (TAVR/TAVI)</a:t>
                      </a:r>
                    </a:p>
                    <a:p>
                      <a:pPr marL="623888" lvl="1" indent="-166688">
                        <a:buFont typeface="Arial" panose="020B0604020202020204" pitchFamily="34" charset="0"/>
                        <a:buChar char="•"/>
                      </a:pPr>
                      <a:r>
                        <a:rPr lang="en-US" sz="1300" baseline="0" dirty="0" smtClean="0"/>
                        <a:t>Pre-op evaluation of cardiac CT to determine valve sizing, optimal implantation projection and placement.</a:t>
                      </a:r>
                    </a:p>
                    <a:p>
                      <a:pPr marL="623888" lvl="1" indent="-166688">
                        <a:buFont typeface="Arial" panose="020B0604020202020204" pitchFamily="34" charset="0"/>
                        <a:buChar char="•"/>
                      </a:pPr>
                      <a:r>
                        <a:rPr lang="en-US" sz="1300" baseline="0" dirty="0" smtClean="0"/>
                        <a:t>Intra-operative utilization of virtual devices that provides enhanced catheter guidance for successful deployment.</a:t>
                      </a:r>
                    </a:p>
                    <a:p>
                      <a:pPr marL="0" lvl="0" indent="0">
                        <a:buFont typeface="Arial" panose="020B0604020202020204" pitchFamily="34" charset="0"/>
                        <a:buNone/>
                      </a:pPr>
                      <a:endParaRPr lang="en-US" sz="1300" baseline="0" dirty="0" smtClean="0"/>
                    </a:p>
                  </a:txBody>
                  <a:tcPr marL="103632" marR="103632" marT="50292" marB="50292"/>
                </a:tc>
              </a:tr>
              <a:tr h="1619617">
                <a:tc>
                  <a:txBody>
                    <a:bodyPr/>
                    <a:lstStyle/>
                    <a:p>
                      <a:pPr algn="l"/>
                      <a:r>
                        <a:rPr lang="en-US" sz="1500" b="1" dirty="0" smtClean="0">
                          <a:solidFill>
                            <a:schemeClr val="tx2">
                              <a:lumMod val="75000"/>
                            </a:schemeClr>
                          </a:solidFill>
                        </a:rPr>
                        <a:t> EchoNavigator</a:t>
                      </a:r>
                    </a:p>
                    <a:p>
                      <a:pPr algn="l"/>
                      <a:endParaRPr lang="en-US" sz="1500" b="1" dirty="0" smtClean="0"/>
                    </a:p>
                    <a:p>
                      <a:pPr algn="l"/>
                      <a:endParaRPr lang="en-US" sz="1500" b="1" dirty="0" smtClean="0"/>
                    </a:p>
                    <a:p>
                      <a:pPr algn="l"/>
                      <a:endParaRPr lang="en-US" sz="1500" b="1" dirty="0" smtClean="0"/>
                    </a:p>
                    <a:p>
                      <a:pPr algn="l"/>
                      <a:endParaRPr lang="en-US" sz="1500" b="1" dirty="0" smtClean="0"/>
                    </a:p>
                  </a:txBody>
                  <a:tcPr marL="103632" marR="103632" marT="50292" marB="50292"/>
                </a:tc>
                <a:tc>
                  <a:txBody>
                    <a:bodyPr/>
                    <a:lstStyle/>
                    <a:p>
                      <a:pPr marL="166688" indent="-166688">
                        <a:buFont typeface="Arial" panose="020B0604020202020204" pitchFamily="34" charset="0"/>
                        <a:buChar char="•"/>
                      </a:pPr>
                      <a:r>
                        <a:rPr lang="en-US" sz="1300" baseline="0" dirty="0" smtClean="0"/>
                        <a:t>A </a:t>
                      </a:r>
                      <a:r>
                        <a:rPr lang="en-US" sz="1300" i="1" baseline="0" dirty="0" smtClean="0"/>
                        <a:t>real time </a:t>
                      </a:r>
                      <a:r>
                        <a:rPr lang="en-US" sz="1300" i="0" baseline="0" dirty="0" smtClean="0"/>
                        <a:t>imaging  product that supports the procedure by combining both X-ray and 3D echo in an interactive, intuitive and procedurally relevant way.</a:t>
                      </a:r>
                      <a:r>
                        <a:rPr lang="en-US" sz="1300" baseline="0" dirty="0" smtClean="0"/>
                        <a:t> </a:t>
                      </a:r>
                    </a:p>
                    <a:p>
                      <a:pPr marL="623888" lvl="1" indent="-166688">
                        <a:buFont typeface="Arial" panose="020B0604020202020204" pitchFamily="34" charset="0"/>
                        <a:buChar char="•"/>
                      </a:pPr>
                      <a:r>
                        <a:rPr lang="en-US" sz="1300" baseline="0" dirty="0" smtClean="0"/>
                        <a:t>Atrial Septal Defect, Patent Foramen Ovale, Ventricular Septal Defect, Mitral Clip, Left Atrial Appendage Closure, TAVR, Paravavular Leak, Pulmonary Valve Replacement, Septal Puncture and </a:t>
                      </a:r>
                      <a:r>
                        <a:rPr lang="en-US" sz="1300" baseline="0" dirty="0" err="1" smtClean="0"/>
                        <a:t>Valvuloplasty</a:t>
                      </a:r>
                      <a:r>
                        <a:rPr lang="en-US" sz="1300" baseline="0" dirty="0" smtClean="0"/>
                        <a:t>.</a:t>
                      </a:r>
                    </a:p>
                  </a:txBody>
                  <a:tcPr marL="103632" marR="103632" marT="50292" marB="50292"/>
                </a:tc>
              </a:tr>
              <a:tr h="1580873">
                <a:tc>
                  <a:txBody>
                    <a:bodyPr/>
                    <a:lstStyle/>
                    <a:p>
                      <a:pPr algn="l"/>
                      <a:r>
                        <a:rPr lang="en-US" sz="1500" b="1" dirty="0" smtClean="0">
                          <a:solidFill>
                            <a:schemeClr val="tx2">
                              <a:lumMod val="75000"/>
                            </a:schemeClr>
                          </a:solidFill>
                        </a:rPr>
                        <a:t>  FlexMove</a:t>
                      </a:r>
                    </a:p>
                    <a:p>
                      <a:pPr algn="l"/>
                      <a:endParaRPr lang="en-US" sz="1500" b="1" dirty="0" smtClean="0"/>
                    </a:p>
                    <a:p>
                      <a:pPr algn="l"/>
                      <a:endParaRPr lang="en-US" sz="1500" b="1" dirty="0" smtClean="0"/>
                    </a:p>
                    <a:p>
                      <a:pPr algn="l"/>
                      <a:endParaRPr lang="en-US" sz="1500" b="1" dirty="0" smtClean="0"/>
                    </a:p>
                    <a:p>
                      <a:pPr algn="l"/>
                      <a:endParaRPr lang="en-US" sz="1500" b="1" dirty="0"/>
                    </a:p>
                  </a:txBody>
                  <a:tcPr marL="103632" marR="103632" marT="50292" marB="50292"/>
                </a:tc>
                <a:tc>
                  <a:txBody>
                    <a:bodyPr/>
                    <a:lstStyle/>
                    <a:p>
                      <a:pPr marL="166688" indent="-166688" algn="l" defTabSz="914400" rtl="0" eaLnBrk="1" latinLnBrk="0" hangingPunct="1">
                        <a:buFont typeface="Arial" panose="020B0604020202020204" pitchFamily="34" charset="0"/>
                        <a:buChar char="•"/>
                      </a:pPr>
                      <a:r>
                        <a:rPr lang="en-US" sz="1300" kern="1200" dirty="0" smtClean="0">
                          <a:solidFill>
                            <a:schemeClr val="dk1"/>
                          </a:solidFill>
                          <a:latin typeface="+mn-lt"/>
                          <a:ea typeface="+mn-ea"/>
                          <a:cs typeface="+mn-cs"/>
                        </a:rPr>
                        <a:t>With</a:t>
                      </a:r>
                      <a:r>
                        <a:rPr lang="en-US" sz="1300" kern="1200" baseline="0" dirty="0" smtClean="0">
                          <a:solidFill>
                            <a:schemeClr val="dk1"/>
                          </a:solidFill>
                          <a:latin typeface="+mn-lt"/>
                          <a:ea typeface="+mn-ea"/>
                          <a:cs typeface="+mn-cs"/>
                        </a:rPr>
                        <a:t> FlexMove, your ceiling mounted X-ray system can be moved more freely in the treatment area and parked nearby when not in use.  You can move the X-ray system laterally and longitudinally on both sides of the table, so you can examine the patient without panning the table or becoming entangled with wires from ancillary equipment</a:t>
                      </a:r>
                      <a:r>
                        <a:rPr lang="en-US" sz="1300" kern="1200" dirty="0" smtClean="0">
                          <a:solidFill>
                            <a:schemeClr val="dk1"/>
                          </a:solidFill>
                          <a:latin typeface="+mn-lt"/>
                          <a:ea typeface="+mn-ea"/>
                          <a:cs typeface="+mn-cs"/>
                        </a:rPr>
                        <a:t>.</a:t>
                      </a:r>
                    </a:p>
                    <a:p>
                      <a:pPr marL="623888" lvl="1" indent="-166688" algn="l" defTabSz="914400" rtl="0" eaLnBrk="1" latinLnBrk="0" hangingPunct="1">
                        <a:buFont typeface="Arial" panose="020B0604020202020204" pitchFamily="34" charset="0"/>
                        <a:buChar char="•"/>
                      </a:pPr>
                      <a:r>
                        <a:rPr lang="en-US" sz="1300" kern="1200" dirty="0" smtClean="0">
                          <a:solidFill>
                            <a:schemeClr val="dk1"/>
                          </a:solidFill>
                          <a:latin typeface="+mn-lt"/>
                          <a:ea typeface="+mn-ea"/>
                          <a:cs typeface="+mn-cs"/>
                        </a:rPr>
                        <a:t>Offers</a:t>
                      </a:r>
                      <a:r>
                        <a:rPr lang="en-US" sz="1300" kern="1200" baseline="0" dirty="0" smtClean="0">
                          <a:solidFill>
                            <a:schemeClr val="dk1"/>
                          </a:solidFill>
                          <a:latin typeface="+mn-lt"/>
                          <a:ea typeface="+mn-ea"/>
                          <a:cs typeface="+mn-cs"/>
                        </a:rPr>
                        <a:t> more flexibility</a:t>
                      </a:r>
                      <a:endParaRPr lang="en-US" sz="1300" kern="1200" dirty="0" smtClean="0">
                        <a:solidFill>
                          <a:schemeClr val="dk1"/>
                        </a:solidFill>
                        <a:latin typeface="+mn-lt"/>
                        <a:ea typeface="+mn-ea"/>
                        <a:cs typeface="+mn-cs"/>
                      </a:endParaRPr>
                    </a:p>
                    <a:p>
                      <a:pPr marL="623888" lvl="1" indent="-166688" algn="l" defTabSz="914400" rtl="0" eaLnBrk="1" latinLnBrk="0" hangingPunct="1">
                        <a:buFont typeface="Arial" panose="020B0604020202020204" pitchFamily="34" charset="0"/>
                        <a:buChar char="•"/>
                      </a:pPr>
                      <a:r>
                        <a:rPr lang="en-US" sz="1300" kern="1200" dirty="0" smtClean="0">
                          <a:solidFill>
                            <a:schemeClr val="dk1"/>
                          </a:solidFill>
                          <a:latin typeface="+mn-lt"/>
                          <a:ea typeface="+mn-ea"/>
                          <a:cs typeface="+mn-cs"/>
                        </a:rPr>
                        <a:t>Uncompromised</a:t>
                      </a:r>
                      <a:r>
                        <a:rPr lang="en-US" sz="1300" kern="1200" baseline="0" dirty="0" smtClean="0">
                          <a:solidFill>
                            <a:schemeClr val="dk1"/>
                          </a:solidFill>
                          <a:latin typeface="+mn-lt"/>
                          <a:ea typeface="+mn-ea"/>
                          <a:cs typeface="+mn-cs"/>
                        </a:rPr>
                        <a:t> imaging in sterile environment</a:t>
                      </a:r>
                      <a:endParaRPr lang="en-US" sz="1300" kern="1200" dirty="0" smtClean="0">
                        <a:solidFill>
                          <a:schemeClr val="dk1"/>
                        </a:solidFill>
                        <a:latin typeface="+mn-lt"/>
                        <a:ea typeface="+mn-ea"/>
                        <a:cs typeface="+mn-cs"/>
                      </a:endParaRPr>
                    </a:p>
                    <a:p>
                      <a:pPr marL="0" indent="0">
                        <a:buFont typeface="Arial" panose="020B0604020202020204" pitchFamily="34" charset="0"/>
                        <a:buNone/>
                      </a:pPr>
                      <a:endParaRPr lang="en-US" sz="1300" b="1" dirty="0"/>
                    </a:p>
                  </a:txBody>
                  <a:tcPr marL="103632" marR="103632" marT="50292" marB="50292"/>
                </a:tc>
              </a:tr>
              <a:tr h="1547939">
                <a:tc>
                  <a:txBody>
                    <a:bodyPr/>
                    <a:lstStyle/>
                    <a:p>
                      <a:pPr algn="l"/>
                      <a:r>
                        <a:rPr lang="en-US" sz="1500" b="1" dirty="0" smtClean="0">
                          <a:solidFill>
                            <a:schemeClr val="tx2">
                              <a:lumMod val="75000"/>
                            </a:schemeClr>
                          </a:solidFill>
                        </a:rPr>
                        <a:t>Room</a:t>
                      </a:r>
                      <a:r>
                        <a:rPr lang="en-US" sz="1500" b="1" baseline="0" dirty="0" smtClean="0">
                          <a:solidFill>
                            <a:schemeClr val="tx2">
                              <a:lumMod val="75000"/>
                            </a:schemeClr>
                          </a:solidFill>
                        </a:rPr>
                        <a:t> Design Team</a:t>
                      </a:r>
                      <a:endParaRPr lang="en-US" sz="1500" b="1" dirty="0" smtClean="0">
                        <a:solidFill>
                          <a:schemeClr val="tx2">
                            <a:lumMod val="75000"/>
                          </a:schemeClr>
                        </a:solidFill>
                      </a:endParaRPr>
                    </a:p>
                    <a:p>
                      <a:pPr algn="l"/>
                      <a:endParaRPr lang="en-US" sz="1500" b="1" dirty="0" smtClean="0"/>
                    </a:p>
                    <a:p>
                      <a:pPr algn="l"/>
                      <a:endParaRPr lang="en-US" sz="1500" b="1" dirty="0" smtClean="0"/>
                    </a:p>
                    <a:p>
                      <a:pPr algn="l"/>
                      <a:endParaRPr lang="en-US" sz="1500" b="1" dirty="0" smtClean="0"/>
                    </a:p>
                    <a:p>
                      <a:pPr algn="l"/>
                      <a:endParaRPr lang="en-US" sz="1500" b="1" dirty="0"/>
                    </a:p>
                  </a:txBody>
                  <a:tcPr marL="103632" marR="103632" marT="50292" marB="50292"/>
                </a:tc>
                <a:tc>
                  <a:txBody>
                    <a:bodyPr/>
                    <a:lstStyle/>
                    <a:p>
                      <a:pPr marL="166688" marR="0" lvl="0" indent="-1666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0" i="0" u="none" strike="noStrike" kern="1200" cap="none" spc="0" normalizeH="0" baseline="0" noProof="0" dirty="0" smtClean="0">
                          <a:ln>
                            <a:noFill/>
                          </a:ln>
                          <a:solidFill>
                            <a:prstClr val="black"/>
                          </a:solidFill>
                          <a:effectLst/>
                          <a:uLnTx/>
                          <a:uFillTx/>
                          <a:latin typeface="+mn-lt"/>
                          <a:ea typeface="+mn-ea"/>
                          <a:cs typeface="+mn-cs"/>
                        </a:rPr>
                        <a:t>Based on your procedures, case load, and clinical workflow, we create an integral design that incorporates lighting, booms, the OR table, monitor configuration, video switching, sterility measures and our imaging system.</a:t>
                      </a:r>
                    </a:p>
                    <a:p>
                      <a:pPr marL="166688" marR="0" lvl="0" indent="-1666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0" i="0" u="none" strike="noStrike" kern="1200" cap="none" spc="0" normalizeH="0" baseline="0" noProof="0" dirty="0" smtClean="0">
                          <a:ln>
                            <a:noFill/>
                          </a:ln>
                          <a:solidFill>
                            <a:prstClr val="black"/>
                          </a:solidFill>
                          <a:effectLst/>
                          <a:uLnTx/>
                          <a:uFillTx/>
                          <a:latin typeface="+mn-lt"/>
                          <a:ea typeface="+mn-ea"/>
                          <a:cs typeface="+mn-cs"/>
                        </a:rPr>
                        <a:t>Wide range of options offering unparalleled customization</a:t>
                      </a:r>
                    </a:p>
                    <a:p>
                      <a:pPr marL="166688" marR="0" lvl="0" indent="-1666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0" i="0" u="none" strike="noStrike" kern="1200" cap="none" spc="0" normalizeH="0" baseline="0" noProof="0" dirty="0" smtClean="0">
                          <a:ln>
                            <a:noFill/>
                          </a:ln>
                          <a:solidFill>
                            <a:prstClr val="black"/>
                          </a:solidFill>
                          <a:effectLst/>
                          <a:uLnTx/>
                          <a:uFillTx/>
                          <a:latin typeface="+mn-lt"/>
                          <a:ea typeface="+mn-ea"/>
                          <a:cs typeface="+mn-cs"/>
                        </a:rPr>
                        <a:t>Versatile ceiling options to fit your room size and layout</a:t>
                      </a:r>
                    </a:p>
                    <a:p>
                      <a:pPr marL="166688" marR="0" lvl="0" indent="-1666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0" i="0" u="none" strike="noStrike" kern="1200" cap="none" spc="0" normalizeH="0" baseline="0" noProof="0" dirty="0" smtClean="0">
                          <a:ln>
                            <a:noFill/>
                          </a:ln>
                          <a:solidFill>
                            <a:prstClr val="black"/>
                          </a:solidFill>
                          <a:effectLst/>
                          <a:uLnTx/>
                          <a:uFillTx/>
                          <a:latin typeface="+mn-lt"/>
                          <a:ea typeface="+mn-ea"/>
                          <a:cs typeface="+mn-cs"/>
                        </a:rPr>
                        <a:t>Regular to extended ceiling rails and our flagship product-</a:t>
                      </a:r>
                      <a:r>
                        <a:rPr kumimoji="0" lang="en-US" sz="1300" b="0" i="0" u="none" strike="noStrike" kern="1200" cap="none" spc="0" normalizeH="0" baseline="0" noProof="0" dirty="0" err="1" smtClean="0">
                          <a:ln>
                            <a:noFill/>
                          </a:ln>
                          <a:solidFill>
                            <a:prstClr val="black"/>
                          </a:solidFill>
                          <a:effectLst/>
                          <a:uLnTx/>
                          <a:uFillTx/>
                          <a:latin typeface="+mn-lt"/>
                          <a:ea typeface="+mn-ea"/>
                          <a:cs typeface="+mn-cs"/>
                        </a:rPr>
                        <a:t>FlexMove</a:t>
                      </a:r>
                      <a:endParaRPr kumimoji="0" lang="en-US" sz="1300" b="0" i="0" u="none" strike="noStrike" kern="1200" cap="none" spc="0" normalizeH="0" baseline="0" noProof="0" dirty="0" smtClean="0">
                        <a:ln>
                          <a:noFill/>
                        </a:ln>
                        <a:solidFill>
                          <a:prstClr val="black"/>
                        </a:solidFill>
                        <a:effectLst/>
                        <a:uLnTx/>
                        <a:uFillTx/>
                        <a:latin typeface="+mn-lt"/>
                        <a:ea typeface="+mn-ea"/>
                        <a:cs typeface="+mn-cs"/>
                      </a:endParaRPr>
                    </a:p>
                  </a:txBody>
                  <a:tcPr marL="103632" marR="103632" marT="50292" marB="50292"/>
                </a:tc>
              </a:tr>
              <a:tr h="1982879">
                <a:tc>
                  <a:txBody>
                    <a:bodyPr/>
                    <a:lstStyle/>
                    <a:p>
                      <a:pPr algn="l"/>
                      <a:r>
                        <a:rPr lang="en-US" sz="1500" b="1" dirty="0" smtClean="0">
                          <a:solidFill>
                            <a:schemeClr val="tx2">
                              <a:lumMod val="75000"/>
                            </a:schemeClr>
                          </a:solidFill>
                        </a:rPr>
                        <a:t>CAMLS</a:t>
                      </a:r>
                      <a:r>
                        <a:rPr lang="en-US" sz="1500" b="1" baseline="0" dirty="0" smtClean="0">
                          <a:solidFill>
                            <a:schemeClr val="tx2">
                              <a:lumMod val="75000"/>
                            </a:schemeClr>
                          </a:solidFill>
                        </a:rPr>
                        <a:t>-Team Training</a:t>
                      </a:r>
                      <a:endParaRPr lang="en-US" sz="1500" b="1" dirty="0">
                        <a:solidFill>
                          <a:schemeClr val="tx2">
                            <a:lumMod val="75000"/>
                          </a:schemeClr>
                        </a:solidFill>
                      </a:endParaRPr>
                    </a:p>
                  </a:txBody>
                  <a:tcPr marL="103632" marR="103632" marT="50292" marB="50292"/>
                </a:tc>
                <a:tc>
                  <a:txBody>
                    <a:bodyPr/>
                    <a:lstStyle/>
                    <a:p>
                      <a:pPr marL="166688" indent="-166688">
                        <a:buFont typeface="Arial" panose="020B0604020202020204" pitchFamily="34" charset="0"/>
                        <a:buChar char="•"/>
                      </a:pPr>
                      <a:r>
                        <a:rPr lang="en-US" sz="1300" baseline="0" dirty="0" smtClean="0"/>
                        <a:t>CAMLS interprofessional team training curriculum delivers procedure-based workflow training incorporating Hybrid OR concepts both in endovascular and cardiovascular cases, practical exercises and radiation safety training.</a:t>
                      </a:r>
                    </a:p>
                    <a:p>
                      <a:pPr marL="623888" lvl="1" indent="-166688">
                        <a:buFont typeface="Arial" panose="020B0604020202020204" pitchFamily="34" charset="0"/>
                        <a:buChar char="•"/>
                      </a:pPr>
                      <a:r>
                        <a:rPr lang="en-US" sz="1300" baseline="0" dirty="0" smtClean="0"/>
                        <a:t>Two-day course held in the only fully-functional hybrid OR in the world.</a:t>
                      </a:r>
                    </a:p>
                    <a:p>
                      <a:pPr marL="623888" lvl="1" indent="-166688">
                        <a:buFont typeface="Arial" panose="020B0604020202020204" pitchFamily="34" charset="0"/>
                        <a:buChar char="•"/>
                      </a:pPr>
                      <a:r>
                        <a:rPr lang="en-US" sz="1300" baseline="0" dirty="0" smtClean="0"/>
                        <a:t>Training up front decreases medical errors, enhances patient outcomes and  helps achieve increased workflow.</a:t>
                      </a:r>
                    </a:p>
                    <a:p>
                      <a:pPr marL="0" indent="0">
                        <a:buFont typeface="Arial" panose="020B0604020202020204" pitchFamily="34" charset="0"/>
                        <a:buNone/>
                      </a:pPr>
                      <a:endParaRPr lang="en-US" sz="900" dirty="0"/>
                    </a:p>
                  </a:txBody>
                  <a:tcPr marL="103632" marR="103632" marT="50292" marB="50292"/>
                </a:tc>
              </a:tr>
            </a:tbl>
          </a:graphicData>
        </a:graphic>
      </p:graphicFrame>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7946" y="200464"/>
            <a:ext cx="1396062" cy="256323"/>
          </a:xfrm>
          <a:prstGeom prst="rect">
            <a:avLst/>
          </a:prstGeom>
        </p:spPr>
      </p:pic>
      <p:sp>
        <p:nvSpPr>
          <p:cNvPr id="11" name="Text Box 24"/>
          <p:cNvSpPr txBox="1">
            <a:spLocks noChangeArrowheads="1"/>
          </p:cNvSpPr>
          <p:nvPr/>
        </p:nvSpPr>
        <p:spPr bwMode="auto">
          <a:xfrm>
            <a:off x="0" y="9829800"/>
            <a:ext cx="7772400" cy="228600"/>
          </a:xfrm>
          <a:prstGeom prst="rect">
            <a:avLst/>
          </a:prstGeom>
          <a:noFill/>
          <a:ln>
            <a:noFill/>
          </a:ln>
          <a:extLst/>
        </p:spPr>
        <p:txBody>
          <a:bodyPr rot="0" vert="horz" wrap="square" lIns="101882" tIns="50941" rIns="101882" bIns="50941" anchor="t" anchorCtr="0" upright="1">
            <a:noAutofit/>
          </a:bodyPr>
          <a:lstStyle/>
          <a:p>
            <a:pPr algn="ctr"/>
            <a:r>
              <a:rPr lang="en-US" sz="1000" kern="1400" dirty="0">
                <a:solidFill>
                  <a:schemeClr val="bg1">
                    <a:lumMod val="50000"/>
                  </a:schemeClr>
                </a:solidFill>
                <a:ea typeface="Times New Roman"/>
              </a:rPr>
              <a:t>For Internal Use Only, Sales Training Material</a:t>
            </a:r>
          </a:p>
        </p:txBody>
      </p:sp>
      <p:sp>
        <p:nvSpPr>
          <p:cNvPr id="20" name="Text Box 8"/>
          <p:cNvSpPr txBox="1">
            <a:spLocks noChangeArrowheads="1"/>
          </p:cNvSpPr>
          <p:nvPr/>
        </p:nvSpPr>
        <p:spPr bwMode="auto">
          <a:xfrm>
            <a:off x="102909" y="533400"/>
            <a:ext cx="7364691" cy="774419"/>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14:hiddenEffects>
            </a:ext>
          </a:extLst>
        </p:spPr>
        <p:txBody>
          <a:bodyPr rot="0" vert="horz" wrap="square" lIns="40753" tIns="40753" rIns="40753" bIns="40753" anchor="t" anchorCtr="0" upright="1">
            <a:noAutofit/>
          </a:bodyPr>
          <a:lstStyle/>
          <a:p>
            <a:r>
              <a:rPr lang="en-US" sz="1800" b="1" kern="1400" dirty="0" smtClean="0">
                <a:solidFill>
                  <a:schemeClr val="tx2">
                    <a:lumMod val="75000"/>
                  </a:schemeClr>
                </a:solidFill>
                <a:latin typeface="Arial"/>
                <a:ea typeface="Times New Roman"/>
              </a:rPr>
              <a:t>Segment Overview: </a:t>
            </a:r>
            <a:r>
              <a:rPr lang="en-US" sz="1800" b="1" kern="1400" dirty="0" smtClean="0">
                <a:solidFill>
                  <a:schemeClr val="tx2">
                    <a:lumMod val="60000"/>
                    <a:lumOff val="40000"/>
                  </a:schemeClr>
                </a:solidFill>
                <a:latin typeface="Arial"/>
                <a:ea typeface="Times New Roman"/>
              </a:rPr>
              <a:t>Hybrid Surgery</a:t>
            </a:r>
            <a:endParaRPr lang="en-US" sz="1800" b="1" kern="1400" dirty="0">
              <a:solidFill>
                <a:schemeClr val="tx2">
                  <a:lumMod val="60000"/>
                  <a:lumOff val="40000"/>
                </a:schemeClr>
              </a:solidFill>
              <a:latin typeface="Times New Roman"/>
              <a:ea typeface="Times New Roman"/>
            </a:endParaRPr>
          </a:p>
        </p:txBody>
      </p:sp>
      <p:pic>
        <p:nvPicPr>
          <p:cNvPr id="12" name="Picture 5"/>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577377" y="1676401"/>
            <a:ext cx="1353097" cy="1086523"/>
          </a:xfrm>
          <a:prstGeom prst="rect">
            <a:avLst/>
          </a:prstGeom>
          <a:noFill/>
          <a:ln w="9525">
            <a:noFill/>
            <a:miter lim="800000"/>
            <a:headEnd/>
            <a:tailEnd/>
          </a:ln>
        </p:spPr>
      </p:pic>
      <p:pic>
        <p:nvPicPr>
          <p:cNvPr id="19" name="Picture 5_"/>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577378" y="3352800"/>
            <a:ext cx="1353096" cy="1120871"/>
          </a:xfrm>
          <a:prstGeom prst="rect">
            <a:avLst/>
          </a:prstGeom>
          <a:noFill/>
          <a:ln w="9525">
            <a:noFill/>
            <a:miter lim="800000"/>
            <a:headEnd/>
            <a:tailEnd/>
          </a:ln>
        </p:spPr>
      </p:pic>
      <p:pic>
        <p:nvPicPr>
          <p:cNvPr id="21" name="Picture 7"/>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518160" y="4953001"/>
            <a:ext cx="1412314" cy="1057992"/>
          </a:xfrm>
          <a:prstGeom prst="rect">
            <a:avLst/>
          </a:prstGeom>
          <a:noFill/>
          <a:ln w="9525">
            <a:noFill/>
            <a:miter lim="800000"/>
            <a:headEnd/>
            <a:tailEnd/>
          </a:ln>
        </p:spPr>
      </p:pic>
      <p:pic>
        <p:nvPicPr>
          <p:cNvPr id="22" name="Picture 9"/>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518160" y="6629401"/>
            <a:ext cx="1412314" cy="980902"/>
          </a:xfrm>
          <a:prstGeom prst="rect">
            <a:avLst/>
          </a:prstGeom>
          <a:noFill/>
          <a:ln w="9525">
            <a:noFill/>
            <a:miter lim="800000"/>
            <a:headEnd/>
            <a:tailEnd/>
          </a:ln>
        </p:spPr>
      </p:pic>
      <p:pic>
        <p:nvPicPr>
          <p:cNvPr id="23" name="Picture 8"/>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518160" y="8231697"/>
            <a:ext cx="1412314" cy="1079632"/>
          </a:xfrm>
          <a:prstGeom prst="rect">
            <a:avLst/>
          </a:prstGeom>
          <a:noFill/>
          <a:ln w="9525">
            <a:noFill/>
            <a:miter lim="800000"/>
            <a:headEnd/>
            <a:tailEnd/>
          </a:ln>
        </p:spPr>
      </p:pic>
    </p:spTree>
    <p:extLst>
      <p:ext uri="{BB962C8B-B14F-4D97-AF65-F5344CB8AC3E}">
        <p14:creationId xmlns:p14="http://schemas.microsoft.com/office/powerpoint/2010/main" val="4027503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4" name="Straight Connector 33"/>
          <p:cNvCxnSpPr/>
          <p:nvPr/>
        </p:nvCxnSpPr>
        <p:spPr>
          <a:xfrm>
            <a:off x="2902234" y="9220200"/>
            <a:ext cx="4717766" cy="0"/>
          </a:xfrm>
          <a:prstGeom prst="line">
            <a:avLst/>
          </a:prstGeom>
          <a:ln>
            <a:solidFill>
              <a:schemeClr val="tx2">
                <a:lumMod val="60000"/>
                <a:lumOff val="40000"/>
              </a:schemeClr>
            </a:solidFill>
          </a:ln>
          <a:effectLst/>
        </p:spPr>
        <p:style>
          <a:lnRef idx="3">
            <a:schemeClr val="accent1"/>
          </a:lnRef>
          <a:fillRef idx="0">
            <a:schemeClr val="accent1"/>
          </a:fillRef>
          <a:effectRef idx="2">
            <a:schemeClr val="accent1"/>
          </a:effectRef>
          <a:fontRef idx="minor">
            <a:schemeClr val="tx1"/>
          </a:fontRef>
        </p:style>
      </p:cxnSp>
      <p:sp>
        <p:nvSpPr>
          <p:cNvPr id="2" name="TextBox 1"/>
          <p:cNvSpPr txBox="1"/>
          <p:nvPr/>
        </p:nvSpPr>
        <p:spPr>
          <a:xfrm>
            <a:off x="2914793" y="2133600"/>
            <a:ext cx="4713123" cy="261610"/>
          </a:xfrm>
          <a:prstGeom prst="rect">
            <a:avLst/>
          </a:prstGeom>
          <a:solidFill>
            <a:schemeClr val="accent1">
              <a:lumMod val="20000"/>
              <a:lumOff val="80000"/>
            </a:schemeClr>
          </a:solidFill>
          <a:ln>
            <a:noFill/>
          </a:ln>
        </p:spPr>
        <p:txBody>
          <a:bodyPr wrap="square" rtlCol="0">
            <a:spAutoFit/>
          </a:bodyPr>
          <a:lstStyle/>
          <a:p>
            <a:pPr algn="ctr"/>
            <a:r>
              <a:rPr lang="en-US" sz="1100" b="1" dirty="0" smtClean="0">
                <a:solidFill>
                  <a:schemeClr val="tx2">
                    <a:lumMod val="75000"/>
                  </a:schemeClr>
                </a:solidFill>
              </a:rPr>
              <a:t>We create the SHORTEST PATH to the BEST CARE at the LOWEST COST</a:t>
            </a:r>
            <a:endParaRPr lang="en-US" sz="1100" b="1" dirty="0">
              <a:solidFill>
                <a:schemeClr val="tx2">
                  <a:lumMod val="75000"/>
                </a:schemeClr>
              </a:solidFill>
            </a:endParaRPr>
          </a:p>
        </p:txBody>
      </p:sp>
      <p:sp>
        <p:nvSpPr>
          <p:cNvPr id="21" name="Rectangle 20"/>
          <p:cNvSpPr/>
          <p:nvPr/>
        </p:nvSpPr>
        <p:spPr>
          <a:xfrm>
            <a:off x="3067701" y="4572002"/>
            <a:ext cx="4399899" cy="76199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p:cNvSpPr/>
          <p:nvPr/>
        </p:nvSpPr>
        <p:spPr>
          <a:xfrm>
            <a:off x="161545" y="5334002"/>
            <a:ext cx="2753247" cy="447820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spcCol="0" rtlCol="0" anchor="ctr"/>
          <a:lstStyle/>
          <a:p>
            <a:pPr algn="ctr"/>
            <a:endParaRPr lang="en-US" dirty="0"/>
          </a:p>
        </p:txBody>
      </p:sp>
      <p:sp>
        <p:nvSpPr>
          <p:cNvPr id="29" name="Rectangle 28"/>
          <p:cNvSpPr/>
          <p:nvPr/>
        </p:nvSpPr>
        <p:spPr>
          <a:xfrm>
            <a:off x="161545" y="2140460"/>
            <a:ext cx="2753248" cy="3193542"/>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spcCol="0" rtlCol="0" anchor="ctr"/>
          <a:lstStyle/>
          <a:p>
            <a:pPr algn="ctr"/>
            <a:endParaRPr lang="en-US" dirty="0"/>
          </a:p>
        </p:txBody>
      </p:sp>
      <p:pic>
        <p:nvPicPr>
          <p:cNvPr id="2057" name="Picture 2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7162800"/>
            <a:ext cx="1645929" cy="1635556"/>
          </a:xfrm>
          <a:prstGeom prst="rect">
            <a:avLst/>
          </a:prstGeom>
          <a:noFill/>
          <a:extLst>
            <a:ext uri="{909E8E84-426E-40DD-AFC4-6F175D3DCCD1}">
              <a14:hiddenFill xmlns:a14="http://schemas.microsoft.com/office/drawing/2010/main">
                <a:solidFill>
                  <a:srgbClr val="FFFFFF"/>
                </a:solidFill>
              </a14:hiddenFill>
            </a:ext>
          </a:extLst>
        </p:spPr>
      </p:pic>
      <p:pic>
        <p:nvPicPr>
          <p:cNvPr id="2049" name="Picture 2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97" t="2070" r="-663" b="-1031"/>
          <a:stretch/>
        </p:blipFill>
        <p:spPr bwMode="auto">
          <a:xfrm>
            <a:off x="4648200" y="126682"/>
            <a:ext cx="2971800" cy="1854518"/>
          </a:xfrm>
          <a:prstGeom prst="rect">
            <a:avLst/>
          </a:prstGeom>
          <a:noFill/>
          <a:extLst>
            <a:ext uri="{909E8E84-426E-40DD-AFC4-6F175D3DCCD1}">
              <a14:hiddenFill xmlns:a14="http://schemas.microsoft.com/office/drawing/2010/main">
                <a:solidFill>
                  <a:srgbClr val="FFFFFF"/>
                </a:solidFill>
              </a14:hiddenFill>
            </a:ext>
          </a:extLst>
        </p:spPr>
      </p:pic>
      <p:sp>
        <p:nvSpPr>
          <p:cNvPr id="7" name="Text Box 5"/>
          <p:cNvSpPr txBox="1">
            <a:spLocks noChangeArrowheads="1"/>
          </p:cNvSpPr>
          <p:nvPr/>
        </p:nvSpPr>
        <p:spPr bwMode="auto">
          <a:xfrm>
            <a:off x="259080" y="2390776"/>
            <a:ext cx="1748790" cy="1571625"/>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14:hiddenEffects>
            </a:ext>
          </a:extLst>
        </p:spPr>
        <p:txBody>
          <a:bodyPr rot="0" vert="horz" wrap="square" lIns="40753" tIns="40753" rIns="40753" bIns="40753" anchor="t" anchorCtr="0" upright="1">
            <a:noAutofit/>
          </a:bodyPr>
          <a:lstStyle/>
          <a:p>
            <a:pPr>
              <a:lnSpc>
                <a:spcPts val="1560"/>
              </a:lnSpc>
            </a:pPr>
            <a:r>
              <a:rPr lang="en-US" sz="1200" kern="1400" dirty="0" smtClean="0">
                <a:solidFill>
                  <a:schemeClr val="bg1"/>
                </a:solidFill>
                <a:ea typeface="Times New Roman"/>
              </a:rPr>
              <a:t>Clarity FD20/20</a:t>
            </a:r>
            <a:endParaRPr lang="en-US" sz="1300" kern="1400" dirty="0">
              <a:solidFill>
                <a:schemeClr val="bg1"/>
              </a:solidFill>
              <a:ea typeface="Times New Roman"/>
            </a:endParaRPr>
          </a:p>
          <a:p>
            <a:pPr>
              <a:lnSpc>
                <a:spcPts val="1560"/>
              </a:lnSpc>
            </a:pPr>
            <a:r>
              <a:rPr lang="en-US" sz="1200" kern="1400" dirty="0" smtClean="0">
                <a:solidFill>
                  <a:schemeClr val="bg1"/>
                </a:solidFill>
                <a:ea typeface="Times New Roman"/>
              </a:rPr>
              <a:t>Xper FD20/20</a:t>
            </a:r>
          </a:p>
          <a:p>
            <a:pPr>
              <a:lnSpc>
                <a:spcPts val="1560"/>
              </a:lnSpc>
            </a:pPr>
            <a:r>
              <a:rPr lang="en-US" sz="1200" kern="1400" dirty="0" smtClean="0">
                <a:solidFill>
                  <a:schemeClr val="bg1"/>
                </a:solidFill>
                <a:ea typeface="Times New Roman"/>
              </a:rPr>
              <a:t>Roadmap </a:t>
            </a:r>
            <a:r>
              <a:rPr lang="en-US" sz="1200" kern="1400" dirty="0">
                <a:solidFill>
                  <a:schemeClr val="bg1"/>
                </a:solidFill>
                <a:ea typeface="Times New Roman"/>
              </a:rPr>
              <a:t>Pro</a:t>
            </a:r>
            <a:endParaRPr lang="en-US" sz="1300" kern="1400" dirty="0">
              <a:solidFill>
                <a:schemeClr val="bg1"/>
              </a:solidFill>
              <a:ea typeface="Times New Roman"/>
            </a:endParaRPr>
          </a:p>
          <a:p>
            <a:pPr>
              <a:lnSpc>
                <a:spcPts val="1560"/>
              </a:lnSpc>
            </a:pPr>
            <a:r>
              <a:rPr lang="en-US" sz="1200" kern="1400" dirty="0">
                <a:solidFill>
                  <a:schemeClr val="bg1"/>
                </a:solidFill>
                <a:ea typeface="Times New Roman"/>
              </a:rPr>
              <a:t>3DRA</a:t>
            </a:r>
            <a:endParaRPr lang="en-US" sz="1300" kern="1400" dirty="0">
              <a:solidFill>
                <a:schemeClr val="bg1"/>
              </a:solidFill>
              <a:ea typeface="Times New Roman"/>
            </a:endParaRPr>
          </a:p>
          <a:p>
            <a:pPr>
              <a:lnSpc>
                <a:spcPts val="1560"/>
              </a:lnSpc>
            </a:pPr>
            <a:r>
              <a:rPr lang="en-US" sz="1200" kern="1400" dirty="0">
                <a:solidFill>
                  <a:schemeClr val="bg1"/>
                </a:solidFill>
                <a:ea typeface="Times New Roman"/>
              </a:rPr>
              <a:t>3D Roadmap</a:t>
            </a:r>
            <a:endParaRPr lang="en-US" sz="1300" kern="1400" dirty="0">
              <a:solidFill>
                <a:schemeClr val="bg1"/>
              </a:solidFill>
              <a:ea typeface="Times New Roman"/>
            </a:endParaRPr>
          </a:p>
        </p:txBody>
      </p:sp>
      <p:sp>
        <p:nvSpPr>
          <p:cNvPr id="9" name="Text Box 8"/>
          <p:cNvSpPr txBox="1">
            <a:spLocks noChangeArrowheads="1"/>
          </p:cNvSpPr>
          <p:nvPr/>
        </p:nvSpPr>
        <p:spPr bwMode="auto">
          <a:xfrm>
            <a:off x="102909" y="457200"/>
            <a:ext cx="4469091" cy="774419"/>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14:hiddenEffects>
            </a:ext>
          </a:extLst>
        </p:spPr>
        <p:txBody>
          <a:bodyPr rot="0" vert="horz" wrap="square" lIns="40753" tIns="40753" rIns="40753" bIns="40753" anchor="t" anchorCtr="0" upright="1">
            <a:noAutofit/>
          </a:bodyPr>
          <a:lstStyle/>
          <a:p>
            <a:r>
              <a:rPr lang="en-US" sz="1900" b="1" kern="1400" dirty="0" smtClean="0">
                <a:solidFill>
                  <a:schemeClr val="tx2">
                    <a:lumMod val="75000"/>
                  </a:schemeClr>
                </a:solidFill>
                <a:latin typeface="Arial"/>
                <a:ea typeface="Times New Roman"/>
              </a:rPr>
              <a:t>Segment Overview:</a:t>
            </a:r>
          </a:p>
          <a:p>
            <a:r>
              <a:rPr lang="en-US" sz="1600" b="1" kern="1400" dirty="0" smtClean="0">
                <a:solidFill>
                  <a:schemeClr val="tx2">
                    <a:lumMod val="60000"/>
                    <a:lumOff val="40000"/>
                  </a:schemeClr>
                </a:solidFill>
                <a:latin typeface="Arial"/>
                <a:ea typeface="Times New Roman"/>
              </a:rPr>
              <a:t>Interventional Neuroradiology</a:t>
            </a:r>
            <a:endParaRPr lang="en-US" sz="1600" b="1" kern="1400" dirty="0">
              <a:solidFill>
                <a:schemeClr val="tx2">
                  <a:lumMod val="60000"/>
                  <a:lumOff val="40000"/>
                </a:schemeClr>
              </a:solidFill>
              <a:latin typeface="Times New Roman"/>
              <a:ea typeface="Times New Roman"/>
            </a:endParaRPr>
          </a:p>
        </p:txBody>
      </p:sp>
      <p:sp>
        <p:nvSpPr>
          <p:cNvPr id="10" name="Text Box 9"/>
          <p:cNvSpPr txBox="1">
            <a:spLocks noChangeArrowheads="1"/>
          </p:cNvSpPr>
          <p:nvPr/>
        </p:nvSpPr>
        <p:spPr bwMode="auto">
          <a:xfrm>
            <a:off x="274193" y="2133601"/>
            <a:ext cx="3821430" cy="499428"/>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14:hiddenEffects>
            </a:ext>
          </a:extLst>
        </p:spPr>
        <p:txBody>
          <a:bodyPr rot="0" vert="horz" wrap="square" lIns="40753" tIns="40753" rIns="40753" bIns="40753" anchor="t" anchorCtr="0" upright="1">
            <a:noAutofit/>
          </a:bodyPr>
          <a:lstStyle/>
          <a:p>
            <a:pPr>
              <a:lnSpc>
                <a:spcPts val="2117"/>
              </a:lnSpc>
            </a:pPr>
            <a:r>
              <a:rPr lang="en-US" sz="1400" b="1" kern="1400" cap="all" spc="111" dirty="0">
                <a:solidFill>
                  <a:schemeClr val="tx1">
                    <a:lumMod val="95000"/>
                    <a:lumOff val="5000"/>
                  </a:schemeClr>
                </a:solidFill>
                <a:ea typeface="Times New Roman"/>
              </a:rPr>
              <a:t>Philips INR Products</a:t>
            </a:r>
            <a:endParaRPr lang="en-US" sz="1400" b="1" kern="1400" dirty="0">
              <a:solidFill>
                <a:schemeClr val="tx1">
                  <a:lumMod val="95000"/>
                  <a:lumOff val="5000"/>
                </a:schemeClr>
              </a:solidFill>
              <a:ea typeface="Times New Roman"/>
            </a:endParaRPr>
          </a:p>
        </p:txBody>
      </p:sp>
      <p:sp>
        <p:nvSpPr>
          <p:cNvPr id="11" name="Text Box 12"/>
          <p:cNvSpPr txBox="1">
            <a:spLocks noChangeArrowheads="1"/>
          </p:cNvSpPr>
          <p:nvPr/>
        </p:nvSpPr>
        <p:spPr bwMode="auto">
          <a:xfrm>
            <a:off x="3122311" y="4572002"/>
            <a:ext cx="4312240" cy="761998"/>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14:hiddenEffects>
            </a:ext>
          </a:extLst>
        </p:spPr>
        <p:txBody>
          <a:bodyPr rot="0" vert="horz" wrap="square" lIns="40753" tIns="40753" rIns="40753" bIns="40753" anchor="t" anchorCtr="0" upright="1">
            <a:noAutofit/>
          </a:bodyPr>
          <a:lstStyle/>
          <a:p>
            <a:pPr>
              <a:lnSpc>
                <a:spcPts val="1560"/>
              </a:lnSpc>
            </a:pPr>
            <a:r>
              <a:rPr lang="en-US" sz="1400" i="1" kern="1400" dirty="0" smtClean="0">
                <a:solidFill>
                  <a:schemeClr val="tx2">
                    <a:lumMod val="60000"/>
                    <a:lumOff val="40000"/>
                  </a:schemeClr>
                </a:solidFill>
                <a:ea typeface="Times New Roman"/>
              </a:rPr>
              <a:t>“I </a:t>
            </a:r>
            <a:r>
              <a:rPr lang="en-US" sz="1400" i="1" kern="1400" dirty="0">
                <a:solidFill>
                  <a:schemeClr val="tx2">
                    <a:lumMod val="60000"/>
                    <a:lumOff val="40000"/>
                  </a:schemeClr>
                </a:solidFill>
                <a:ea typeface="Times New Roman"/>
              </a:rPr>
              <a:t>am so glad we were able to use this [XperGuide] to treat this patient, it made it so much easier</a:t>
            </a:r>
            <a:r>
              <a:rPr lang="en-US" sz="1400" i="1" kern="1400" dirty="0" smtClean="0">
                <a:solidFill>
                  <a:schemeClr val="tx2">
                    <a:lumMod val="60000"/>
                    <a:lumOff val="40000"/>
                  </a:schemeClr>
                </a:solidFill>
                <a:ea typeface="Times New Roman"/>
              </a:rPr>
              <a:t>.” </a:t>
            </a:r>
            <a:endParaRPr lang="en-US" sz="1050" kern="1400" dirty="0">
              <a:solidFill>
                <a:schemeClr val="tx2">
                  <a:lumMod val="60000"/>
                  <a:lumOff val="40000"/>
                </a:schemeClr>
              </a:solidFill>
              <a:ea typeface="Times New Roman"/>
            </a:endParaRPr>
          </a:p>
          <a:p>
            <a:pPr>
              <a:lnSpc>
                <a:spcPts val="1560"/>
              </a:lnSpc>
            </a:pPr>
            <a:r>
              <a:rPr lang="en-US" sz="1100" kern="1400" dirty="0">
                <a:solidFill>
                  <a:schemeClr val="tx2">
                    <a:lumMod val="60000"/>
                    <a:lumOff val="40000"/>
                  </a:schemeClr>
                </a:solidFill>
                <a:ea typeface="Times New Roman"/>
              </a:rPr>
              <a:t>-</a:t>
            </a:r>
            <a:r>
              <a:rPr lang="en-US" sz="1050" kern="1400" dirty="0">
                <a:solidFill>
                  <a:schemeClr val="tx2">
                    <a:lumMod val="60000"/>
                    <a:lumOff val="40000"/>
                  </a:schemeClr>
                </a:solidFill>
                <a:ea typeface="Times New Roman"/>
              </a:rPr>
              <a:t>Dr. Tong, Children’s Hospital of Atlanta</a:t>
            </a:r>
          </a:p>
        </p:txBody>
      </p:sp>
      <p:sp>
        <p:nvSpPr>
          <p:cNvPr id="14" name="Text Box 15"/>
          <p:cNvSpPr txBox="1">
            <a:spLocks noChangeArrowheads="1"/>
          </p:cNvSpPr>
          <p:nvPr/>
        </p:nvSpPr>
        <p:spPr bwMode="auto">
          <a:xfrm>
            <a:off x="291465" y="3782378"/>
            <a:ext cx="2610769" cy="1246823"/>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14:hiddenEffects>
            </a:ext>
          </a:extLst>
        </p:spPr>
        <p:txBody>
          <a:bodyPr rot="0" vert="horz" wrap="square" lIns="40753" tIns="40753" rIns="40753" bIns="40753" anchor="t" anchorCtr="0" upright="1">
            <a:noAutofit/>
          </a:bodyPr>
          <a:lstStyle/>
          <a:p>
            <a:pPr>
              <a:lnSpc>
                <a:spcPts val="1560"/>
              </a:lnSpc>
            </a:pPr>
            <a:r>
              <a:rPr lang="en-US" sz="1200" kern="1400" dirty="0">
                <a:solidFill>
                  <a:schemeClr val="bg1"/>
                </a:solidFill>
                <a:ea typeface="Times New Roman"/>
              </a:rPr>
              <a:t>Arteriovenous Malformation (AVM) Embolization </a:t>
            </a:r>
            <a:endParaRPr lang="en-US" sz="1300" kern="1400" dirty="0">
              <a:solidFill>
                <a:schemeClr val="bg1"/>
              </a:solidFill>
              <a:ea typeface="Times New Roman"/>
            </a:endParaRPr>
          </a:p>
          <a:p>
            <a:pPr>
              <a:lnSpc>
                <a:spcPts val="1560"/>
              </a:lnSpc>
            </a:pPr>
            <a:r>
              <a:rPr lang="en-US" sz="1200" kern="1400" dirty="0">
                <a:solidFill>
                  <a:schemeClr val="bg1"/>
                </a:solidFill>
                <a:ea typeface="Times New Roman"/>
              </a:rPr>
              <a:t>Ischemic Stroke Care- Clot Retrieval </a:t>
            </a:r>
            <a:endParaRPr lang="en-US" sz="1300" kern="1400" dirty="0">
              <a:solidFill>
                <a:schemeClr val="bg1"/>
              </a:solidFill>
              <a:ea typeface="Times New Roman"/>
            </a:endParaRPr>
          </a:p>
          <a:p>
            <a:pPr>
              <a:lnSpc>
                <a:spcPts val="1560"/>
              </a:lnSpc>
            </a:pPr>
            <a:r>
              <a:rPr lang="en-US" sz="1200" kern="1400" dirty="0">
                <a:solidFill>
                  <a:schemeClr val="bg1"/>
                </a:solidFill>
                <a:ea typeface="Times New Roman"/>
              </a:rPr>
              <a:t>Aneurysm Coiling </a:t>
            </a:r>
            <a:endParaRPr lang="en-US" sz="1300" kern="1400" dirty="0">
              <a:solidFill>
                <a:schemeClr val="bg1"/>
              </a:solidFill>
              <a:ea typeface="Times New Roman"/>
            </a:endParaRPr>
          </a:p>
          <a:p>
            <a:pPr>
              <a:lnSpc>
                <a:spcPts val="1560"/>
              </a:lnSpc>
            </a:pPr>
            <a:r>
              <a:rPr lang="en-US" sz="1200" kern="1400" dirty="0">
                <a:solidFill>
                  <a:schemeClr val="bg1"/>
                </a:solidFill>
                <a:ea typeface="Times New Roman"/>
              </a:rPr>
              <a:t>Aneurysm Flow Diverter Placement </a:t>
            </a:r>
            <a:endParaRPr lang="en-US" sz="1300" kern="1400" dirty="0">
              <a:solidFill>
                <a:schemeClr val="bg1"/>
              </a:solidFill>
              <a:ea typeface="Times New Roman"/>
            </a:endParaRPr>
          </a:p>
          <a:p>
            <a:pPr>
              <a:lnSpc>
                <a:spcPts val="1560"/>
              </a:lnSpc>
            </a:pPr>
            <a:r>
              <a:rPr lang="en-US" sz="1200" kern="1400" dirty="0">
                <a:solidFill>
                  <a:schemeClr val="bg1"/>
                </a:solidFill>
                <a:ea typeface="Times New Roman"/>
              </a:rPr>
              <a:t>Carotid Artery Stenosis</a:t>
            </a:r>
            <a:endParaRPr lang="en-US" sz="1300" kern="1400" dirty="0">
              <a:solidFill>
                <a:schemeClr val="bg1"/>
              </a:solidFill>
              <a:ea typeface="Times New Roman"/>
            </a:endParaRPr>
          </a:p>
          <a:p>
            <a:pPr>
              <a:lnSpc>
                <a:spcPts val="1560"/>
              </a:lnSpc>
            </a:pPr>
            <a:r>
              <a:rPr lang="en-US" sz="1200" kern="1400" dirty="0">
                <a:solidFill>
                  <a:schemeClr val="bg1"/>
                </a:solidFill>
                <a:ea typeface="Times New Roman"/>
              </a:rPr>
              <a:t>Vertebral Compression Fractures</a:t>
            </a:r>
            <a:endParaRPr lang="en-US" sz="1300" kern="1400" dirty="0">
              <a:solidFill>
                <a:schemeClr val="bg1"/>
              </a:solidFill>
              <a:ea typeface="Times New Roman"/>
            </a:endParaRPr>
          </a:p>
        </p:txBody>
      </p:sp>
      <p:sp>
        <p:nvSpPr>
          <p:cNvPr id="16" name="Text Box 22"/>
          <p:cNvSpPr txBox="1">
            <a:spLocks noChangeArrowheads="1"/>
          </p:cNvSpPr>
          <p:nvPr/>
        </p:nvSpPr>
        <p:spPr bwMode="auto">
          <a:xfrm>
            <a:off x="259080" y="3505201"/>
            <a:ext cx="3821430" cy="499428"/>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14:hiddenEffects>
            </a:ext>
          </a:extLst>
        </p:spPr>
        <p:txBody>
          <a:bodyPr rot="0" vert="horz" wrap="square" lIns="40753" tIns="40753" rIns="40753" bIns="40753" anchor="t" anchorCtr="0" upright="1">
            <a:noAutofit/>
          </a:bodyPr>
          <a:lstStyle/>
          <a:p>
            <a:pPr>
              <a:lnSpc>
                <a:spcPts val="2117"/>
              </a:lnSpc>
            </a:pPr>
            <a:r>
              <a:rPr lang="en-US" sz="1400" b="1" kern="1400" cap="all" spc="111" dirty="0">
                <a:solidFill>
                  <a:schemeClr val="tx1">
                    <a:lumMod val="95000"/>
                    <a:lumOff val="5000"/>
                  </a:schemeClr>
                </a:solidFill>
                <a:ea typeface="Times New Roman"/>
              </a:rPr>
              <a:t>INR Clinical procedures </a:t>
            </a:r>
            <a:endParaRPr lang="en-US" sz="1400" b="1" kern="1400" dirty="0">
              <a:solidFill>
                <a:schemeClr val="tx1">
                  <a:lumMod val="95000"/>
                  <a:lumOff val="5000"/>
                </a:schemeClr>
              </a:solidFill>
              <a:ea typeface="Times New Roman"/>
            </a:endParaRPr>
          </a:p>
        </p:txBody>
      </p:sp>
      <p:sp>
        <p:nvSpPr>
          <p:cNvPr id="17" name="Text Box 23"/>
          <p:cNvSpPr txBox="1">
            <a:spLocks noChangeArrowheads="1"/>
          </p:cNvSpPr>
          <p:nvPr/>
        </p:nvSpPr>
        <p:spPr bwMode="auto">
          <a:xfrm>
            <a:off x="106278" y="990600"/>
            <a:ext cx="4465721" cy="1033852"/>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14:hiddenEffects>
            </a:ext>
          </a:extLst>
        </p:spPr>
        <p:txBody>
          <a:bodyPr rot="0" vert="horz" wrap="square" lIns="40753" tIns="40753" rIns="40753" bIns="40753" anchor="t" anchorCtr="0" upright="1">
            <a:noAutofit/>
          </a:bodyPr>
          <a:lstStyle/>
          <a:p>
            <a:pPr>
              <a:lnSpc>
                <a:spcPct val="115000"/>
              </a:lnSpc>
            </a:pPr>
            <a:r>
              <a:rPr lang="en-US" sz="1200" kern="1400" dirty="0">
                <a:solidFill>
                  <a:schemeClr val="tx1">
                    <a:lumMod val="75000"/>
                    <a:lumOff val="25000"/>
                  </a:schemeClr>
                </a:solidFill>
                <a:ea typeface="Times New Roman"/>
              </a:rPr>
              <a:t>Interventional </a:t>
            </a:r>
            <a:r>
              <a:rPr lang="en-US" sz="1200" kern="1400" dirty="0" smtClean="0">
                <a:solidFill>
                  <a:schemeClr val="tx1">
                    <a:lumMod val="75000"/>
                    <a:lumOff val="25000"/>
                  </a:schemeClr>
                </a:solidFill>
                <a:ea typeface="Times New Roman"/>
              </a:rPr>
              <a:t>neuroradiology is a clinical specialty focusing on the minimally invasive treatment of diseases in the head, neck, and spine. </a:t>
            </a:r>
            <a:r>
              <a:rPr lang="en-US" sz="1200" kern="1400" dirty="0">
                <a:solidFill>
                  <a:schemeClr val="tx1">
                    <a:lumMod val="75000"/>
                    <a:lumOff val="25000"/>
                  </a:schemeClr>
                </a:solidFill>
                <a:ea typeface="Times New Roman"/>
              </a:rPr>
              <a:t>I</a:t>
            </a:r>
            <a:r>
              <a:rPr lang="en-US" sz="1200" kern="1400" dirty="0" smtClean="0">
                <a:solidFill>
                  <a:schemeClr val="tx1">
                    <a:lumMod val="75000"/>
                    <a:lumOff val="25000"/>
                  </a:schemeClr>
                </a:solidFill>
                <a:ea typeface="Times New Roman"/>
              </a:rPr>
              <a:t>t is a highly demanding specialty. Physicians rely heavily on imaging tools  to treat complex diseases such as brain aneurysms and stroke.  </a:t>
            </a:r>
            <a:endParaRPr lang="en-US" sz="1300" kern="1400" dirty="0">
              <a:solidFill>
                <a:schemeClr val="tx1">
                  <a:lumMod val="75000"/>
                  <a:lumOff val="25000"/>
                </a:schemeClr>
              </a:solidFill>
              <a:ea typeface="Times New Roman"/>
            </a:endParaRPr>
          </a:p>
        </p:txBody>
      </p:sp>
      <p:sp>
        <p:nvSpPr>
          <p:cNvPr id="18" name="Text Box 24"/>
          <p:cNvSpPr txBox="1">
            <a:spLocks noChangeArrowheads="1"/>
          </p:cNvSpPr>
          <p:nvPr/>
        </p:nvSpPr>
        <p:spPr bwMode="auto">
          <a:xfrm>
            <a:off x="0" y="9829800"/>
            <a:ext cx="7772400" cy="228600"/>
          </a:xfrm>
          <a:prstGeom prst="rect">
            <a:avLst/>
          </a:prstGeom>
          <a:noFill/>
          <a:ln>
            <a:noFill/>
          </a:ln>
          <a:extLst/>
        </p:spPr>
        <p:txBody>
          <a:bodyPr rot="0" vert="horz" wrap="square" lIns="101882" tIns="50941" rIns="101882" bIns="50941" anchor="t" anchorCtr="0" upright="1">
            <a:noAutofit/>
          </a:bodyPr>
          <a:lstStyle/>
          <a:p>
            <a:pPr algn="ctr"/>
            <a:r>
              <a:rPr lang="en-US" sz="1000" kern="1400" dirty="0">
                <a:solidFill>
                  <a:schemeClr val="bg1">
                    <a:lumMod val="50000"/>
                  </a:schemeClr>
                </a:solidFill>
                <a:ea typeface="Times New Roman"/>
              </a:rPr>
              <a:t>For Internal Use Only, Sales Training Material</a:t>
            </a:r>
          </a:p>
        </p:txBody>
      </p:sp>
      <p:sp>
        <p:nvSpPr>
          <p:cNvPr id="19" name="Text Box 25"/>
          <p:cNvSpPr txBox="1">
            <a:spLocks noChangeArrowheads="1"/>
          </p:cNvSpPr>
          <p:nvPr/>
        </p:nvSpPr>
        <p:spPr bwMode="auto">
          <a:xfrm>
            <a:off x="2971800" y="9288081"/>
            <a:ext cx="1877384" cy="541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101882" tIns="50941" rIns="101882" bIns="50941" anchor="t" anchorCtr="0" upright="1">
            <a:noAutofit/>
          </a:bodyPr>
          <a:lstStyle/>
          <a:p>
            <a:pPr algn="r"/>
            <a:r>
              <a:rPr lang="en-US" sz="1100" kern="1400" dirty="0">
                <a:solidFill>
                  <a:schemeClr val="tx1">
                    <a:lumMod val="75000"/>
                    <a:lumOff val="25000"/>
                  </a:schemeClr>
                </a:solidFill>
                <a:ea typeface="Times New Roman"/>
              </a:rPr>
              <a:t>Sales Support </a:t>
            </a:r>
            <a:r>
              <a:rPr lang="en-US" sz="1100" kern="1400" dirty="0" smtClean="0">
                <a:solidFill>
                  <a:schemeClr val="tx1">
                    <a:lumMod val="75000"/>
                    <a:lumOff val="25000"/>
                  </a:schemeClr>
                </a:solidFill>
                <a:ea typeface="Times New Roman"/>
              </a:rPr>
              <a:t>Rep:</a:t>
            </a:r>
            <a:endParaRPr lang="en-US" sz="1100" kern="1400" dirty="0">
              <a:solidFill>
                <a:schemeClr val="tx1">
                  <a:lumMod val="75000"/>
                  <a:lumOff val="25000"/>
                </a:schemeClr>
              </a:solidFill>
              <a:ea typeface="Times New Roman"/>
            </a:endParaRPr>
          </a:p>
          <a:p>
            <a:pPr algn="r"/>
            <a:r>
              <a:rPr lang="en-US" sz="1100" b="1" kern="1400" dirty="0">
                <a:solidFill>
                  <a:schemeClr val="tx1">
                    <a:lumMod val="75000"/>
                    <a:lumOff val="25000"/>
                  </a:schemeClr>
                </a:solidFill>
                <a:ea typeface="Times New Roman"/>
              </a:rPr>
              <a:t>Sherry </a:t>
            </a:r>
            <a:r>
              <a:rPr lang="en-US" sz="1100" b="1" kern="1400" dirty="0" smtClean="0">
                <a:solidFill>
                  <a:schemeClr val="tx1">
                    <a:lumMod val="75000"/>
                    <a:lumOff val="25000"/>
                  </a:schemeClr>
                </a:solidFill>
                <a:ea typeface="Times New Roman"/>
              </a:rPr>
              <a:t>Fobes</a:t>
            </a:r>
            <a:endParaRPr lang="en-US" sz="1100" b="1" kern="1400" dirty="0">
              <a:solidFill>
                <a:schemeClr val="tx1">
                  <a:lumMod val="75000"/>
                  <a:lumOff val="25000"/>
                </a:schemeClr>
              </a:solidFill>
              <a:ea typeface="Times New Roman"/>
            </a:endParaRPr>
          </a:p>
        </p:txBody>
      </p:sp>
      <p:sp>
        <p:nvSpPr>
          <p:cNvPr id="23" name="Text Box 9_"/>
          <p:cNvSpPr txBox="1">
            <a:spLocks noChangeArrowheads="1"/>
          </p:cNvSpPr>
          <p:nvPr/>
        </p:nvSpPr>
        <p:spPr bwMode="auto">
          <a:xfrm>
            <a:off x="3124200" y="5417058"/>
            <a:ext cx="4299597" cy="678942"/>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14:hiddenEffects>
            </a:ext>
          </a:extLst>
        </p:spPr>
        <p:txBody>
          <a:bodyPr rot="0" vert="horz" wrap="square" lIns="40753" tIns="40753" rIns="40753" bIns="40753" anchor="t" anchorCtr="0" upright="1">
            <a:noAutofit/>
          </a:bodyPr>
          <a:lstStyle/>
          <a:p>
            <a:r>
              <a:rPr lang="en-US" sz="1400" b="1" kern="1400" cap="all" spc="111" dirty="0">
                <a:solidFill>
                  <a:srgbClr val="1F497D"/>
                </a:solidFill>
                <a:ea typeface="Times New Roman"/>
              </a:rPr>
              <a:t>What do INR’s </a:t>
            </a:r>
            <a:r>
              <a:rPr lang="en-US" sz="1400" b="1" kern="1400" cap="all" spc="111" dirty="0" err="1">
                <a:solidFill>
                  <a:srgbClr val="1F497D"/>
                </a:solidFill>
                <a:ea typeface="Times New Roman"/>
              </a:rPr>
              <a:t>CAre</a:t>
            </a:r>
            <a:r>
              <a:rPr lang="en-US" sz="1400" b="1" kern="1400" cap="all" spc="111" dirty="0">
                <a:solidFill>
                  <a:srgbClr val="1F497D"/>
                </a:solidFill>
                <a:ea typeface="Times New Roman"/>
              </a:rPr>
              <a:t> </a:t>
            </a:r>
            <a:r>
              <a:rPr lang="en-US" sz="1400" b="1" kern="1400" cap="all" spc="111" dirty="0" smtClean="0">
                <a:solidFill>
                  <a:srgbClr val="1F497D"/>
                </a:solidFill>
                <a:ea typeface="Times New Roman"/>
              </a:rPr>
              <a:t>about</a:t>
            </a:r>
            <a:r>
              <a:rPr lang="en-US" sz="1400" b="1" kern="1400" cap="all" spc="111" dirty="0">
                <a:solidFill>
                  <a:srgbClr val="1F497D"/>
                </a:solidFill>
                <a:ea typeface="Times New Roman"/>
              </a:rPr>
              <a:t>?</a:t>
            </a:r>
            <a:endParaRPr lang="en-US" sz="1400" b="1" kern="1400" dirty="0">
              <a:solidFill>
                <a:srgbClr val="212120"/>
              </a:solidFill>
              <a:ea typeface="Times New Roman"/>
            </a:endParaRPr>
          </a:p>
        </p:txBody>
      </p:sp>
      <p:sp>
        <p:nvSpPr>
          <p:cNvPr id="24" name="Text Box 15_"/>
          <p:cNvSpPr txBox="1">
            <a:spLocks noChangeArrowheads="1"/>
          </p:cNvSpPr>
          <p:nvPr/>
        </p:nvSpPr>
        <p:spPr bwMode="auto">
          <a:xfrm>
            <a:off x="3141354" y="5638800"/>
            <a:ext cx="4371975" cy="1545908"/>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14:hiddenEffects>
            </a:ext>
          </a:extLst>
        </p:spPr>
        <p:txBody>
          <a:bodyPr rot="0" vert="horz" wrap="square" lIns="40753" tIns="40753" rIns="40753" bIns="40753" anchor="t" anchorCtr="0" upright="1">
            <a:noAutofit/>
          </a:bodyPr>
          <a:lstStyle/>
          <a:p>
            <a:pPr>
              <a:lnSpc>
                <a:spcPts val="1560"/>
              </a:lnSpc>
            </a:pPr>
            <a:r>
              <a:rPr lang="en-US" sz="1200" kern="1400" dirty="0">
                <a:solidFill>
                  <a:schemeClr val="tx1">
                    <a:lumMod val="75000"/>
                    <a:lumOff val="25000"/>
                  </a:schemeClr>
                </a:solidFill>
                <a:ea typeface="Times New Roman"/>
              </a:rPr>
              <a:t>Due to the small, tortuous nature of cerebral vasculature image quality is extremely important to INRs. Neuro procedures are complex, so this segment is more likely to purchase and utilize advance tools. They will be concerned about technology innovation and system upgrades since neuro procedures and device technology are constantly changing . Dose is also a concern since procedures tend to be long.  </a:t>
            </a:r>
          </a:p>
          <a:p>
            <a:pPr>
              <a:lnSpc>
                <a:spcPts val="1560"/>
              </a:lnSpc>
            </a:pPr>
            <a:r>
              <a:rPr lang="en-US" sz="1200" kern="1400" dirty="0">
                <a:solidFill>
                  <a:srgbClr val="212120"/>
                </a:solidFill>
                <a:ea typeface="Times New Roman"/>
              </a:rPr>
              <a:t> </a:t>
            </a:r>
          </a:p>
          <a:p>
            <a:pPr>
              <a:lnSpc>
                <a:spcPts val="1560"/>
              </a:lnSpc>
            </a:pPr>
            <a:r>
              <a:rPr lang="en-US" sz="1200" kern="1400" dirty="0">
                <a:solidFill>
                  <a:srgbClr val="212120"/>
                </a:solidFill>
                <a:ea typeface="Times New Roman"/>
              </a:rPr>
              <a:t> </a:t>
            </a:r>
          </a:p>
        </p:txBody>
      </p:sp>
      <p:sp>
        <p:nvSpPr>
          <p:cNvPr id="25" name="Text Box 5_"/>
          <p:cNvSpPr txBox="1">
            <a:spLocks noChangeArrowheads="1"/>
          </p:cNvSpPr>
          <p:nvPr/>
        </p:nvSpPr>
        <p:spPr bwMode="auto">
          <a:xfrm>
            <a:off x="1527810" y="2390776"/>
            <a:ext cx="1374424" cy="1114425"/>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14:hiddenEffects>
            </a:ext>
          </a:extLst>
        </p:spPr>
        <p:txBody>
          <a:bodyPr rot="0" vert="horz" wrap="square" lIns="40753" tIns="40753" rIns="40753" bIns="40753" anchor="t" anchorCtr="0" upright="1">
            <a:noAutofit/>
          </a:bodyPr>
          <a:lstStyle/>
          <a:p>
            <a:pPr>
              <a:lnSpc>
                <a:spcPts val="1560"/>
              </a:lnSpc>
            </a:pPr>
            <a:r>
              <a:rPr lang="en-US" sz="1200" kern="1400" dirty="0">
                <a:solidFill>
                  <a:schemeClr val="bg1"/>
                </a:solidFill>
                <a:ea typeface="Times New Roman"/>
              </a:rPr>
              <a:t>MR/CT Roadmap</a:t>
            </a:r>
            <a:endParaRPr lang="en-US" sz="1300" kern="1400" dirty="0">
              <a:solidFill>
                <a:schemeClr val="bg1"/>
              </a:solidFill>
              <a:ea typeface="Times New Roman"/>
            </a:endParaRPr>
          </a:p>
          <a:p>
            <a:pPr>
              <a:lnSpc>
                <a:spcPts val="1560"/>
              </a:lnSpc>
            </a:pPr>
            <a:r>
              <a:rPr lang="en-US" sz="1200" kern="1400" dirty="0">
                <a:solidFill>
                  <a:schemeClr val="bg1"/>
                </a:solidFill>
                <a:ea typeface="Times New Roman"/>
              </a:rPr>
              <a:t>XperCT</a:t>
            </a:r>
            <a:endParaRPr lang="en-US" sz="1300" kern="1400" dirty="0">
              <a:solidFill>
                <a:schemeClr val="bg1"/>
              </a:solidFill>
              <a:ea typeface="Times New Roman"/>
            </a:endParaRPr>
          </a:p>
          <a:p>
            <a:pPr>
              <a:lnSpc>
                <a:spcPts val="1560"/>
              </a:lnSpc>
            </a:pPr>
            <a:r>
              <a:rPr lang="en-US" sz="1200" kern="1400" dirty="0">
                <a:solidFill>
                  <a:schemeClr val="bg1"/>
                </a:solidFill>
                <a:ea typeface="Times New Roman"/>
              </a:rPr>
              <a:t>VasoCT</a:t>
            </a:r>
            <a:endParaRPr lang="en-US" sz="1300" kern="1400" dirty="0">
              <a:solidFill>
                <a:schemeClr val="bg1"/>
              </a:solidFill>
              <a:ea typeface="Times New Roman"/>
            </a:endParaRPr>
          </a:p>
          <a:p>
            <a:pPr>
              <a:lnSpc>
                <a:spcPts val="1560"/>
              </a:lnSpc>
            </a:pPr>
            <a:r>
              <a:rPr lang="en-US" sz="1200" kern="1400" dirty="0">
                <a:solidFill>
                  <a:schemeClr val="bg1"/>
                </a:solidFill>
                <a:ea typeface="Times New Roman"/>
              </a:rPr>
              <a:t>XperGuide</a:t>
            </a:r>
            <a:endParaRPr lang="en-US" sz="1300" kern="1400" dirty="0">
              <a:solidFill>
                <a:schemeClr val="bg1"/>
              </a:solidFill>
              <a:ea typeface="Times New Roman"/>
            </a:endParaRPr>
          </a:p>
          <a:p>
            <a:pPr>
              <a:lnSpc>
                <a:spcPts val="1560"/>
              </a:lnSpc>
            </a:pPr>
            <a:r>
              <a:rPr lang="en-US" sz="1200" kern="1400" dirty="0" smtClean="0">
                <a:solidFill>
                  <a:schemeClr val="bg1"/>
                </a:solidFill>
                <a:ea typeface="Times New Roman"/>
              </a:rPr>
              <a:t>2D Perfusion</a:t>
            </a:r>
          </a:p>
        </p:txBody>
      </p:sp>
      <p:sp>
        <p:nvSpPr>
          <p:cNvPr id="26" name="Text Box 10"/>
          <p:cNvSpPr txBox="1">
            <a:spLocks noChangeArrowheads="1"/>
          </p:cNvSpPr>
          <p:nvPr/>
        </p:nvSpPr>
        <p:spPr bwMode="auto">
          <a:xfrm>
            <a:off x="4572000" y="2569771"/>
            <a:ext cx="1447800" cy="1836017"/>
          </a:xfrm>
          <a:prstGeom prst="rect">
            <a:avLst/>
          </a:prstGeom>
          <a:noFill/>
          <a:ln w="9525" algn="in">
            <a:noFill/>
            <a:miter lim="800000"/>
            <a:headEnd/>
            <a:tailEnd/>
          </a:ln>
          <a:effectLst/>
          <a:extLst>
            <a:ext uri="{909E8E84-426E-40DD-AFC4-6F175D3DCCD1}">
              <a14:hiddenFill xmlns:a14="http://schemas.microsoft.com/office/drawing/2010/main">
                <a:solidFill>
                  <a:srgbClr val="FFFFFE"/>
                </a:solidFill>
              </a14:hiddenFill>
            </a:ext>
            <a:ext uri="{AF507438-7753-43E0-B8FC-AC1667EBCBE1}">
              <a14:hiddenEffects xmlns:a14="http://schemas.microsoft.com/office/drawing/2010/main">
                <a:effectLst>
                  <a:outerShdw dist="35921" dir="2700000" algn="ctr" rotWithShape="0">
                    <a:srgbClr val="DCD6D4"/>
                  </a:outerShdw>
                </a:effectLst>
              </a14:hiddenEffects>
            </a:ext>
          </a:extLst>
        </p:spPr>
        <p:txBody>
          <a:bodyPr rot="0" vert="horz" wrap="square" lIns="40753" tIns="40753" rIns="40753" bIns="40753" anchor="t" anchorCtr="0" upright="1">
            <a:noAutofit/>
          </a:bodyPr>
          <a:lstStyle/>
          <a:p>
            <a:r>
              <a:rPr lang="en-US" sz="1200" b="1" kern="1400" cap="all" dirty="0" smtClean="0">
                <a:solidFill>
                  <a:schemeClr val="accent1">
                    <a:lumMod val="75000"/>
                  </a:schemeClr>
                </a:solidFill>
                <a:ea typeface="Times New Roman"/>
              </a:rPr>
              <a:t>BEST CARE</a:t>
            </a:r>
            <a:endParaRPr lang="en-US" sz="1200" b="1" kern="1400" dirty="0">
              <a:solidFill>
                <a:schemeClr val="accent1">
                  <a:lumMod val="75000"/>
                </a:schemeClr>
              </a:solidFill>
              <a:ea typeface="Times New Roman"/>
            </a:endParaRPr>
          </a:p>
          <a:p>
            <a:pPr>
              <a:buSzPts val="1200"/>
            </a:pPr>
            <a:endParaRPr lang="en-US" sz="1200" kern="1400" dirty="0" smtClean="0">
              <a:ea typeface="Times New Roman"/>
            </a:endParaRPr>
          </a:p>
          <a:p>
            <a:pPr marL="112713" indent="-112713">
              <a:buSzPts val="1200"/>
              <a:buFont typeface="Times New Roman"/>
              <a:buChar char="•"/>
            </a:pPr>
            <a:r>
              <a:rPr lang="en-US" sz="1050" kern="1400" dirty="0" smtClean="0">
                <a:solidFill>
                  <a:schemeClr val="tx1">
                    <a:lumMod val="75000"/>
                    <a:lumOff val="25000"/>
                  </a:schemeClr>
                </a:solidFill>
                <a:ea typeface="Times New Roman"/>
              </a:rPr>
              <a:t>Image </a:t>
            </a:r>
            <a:r>
              <a:rPr lang="en-US" sz="1050" kern="1400" dirty="0">
                <a:solidFill>
                  <a:schemeClr val="tx1">
                    <a:lumMod val="75000"/>
                    <a:lumOff val="25000"/>
                  </a:schemeClr>
                </a:solidFill>
                <a:ea typeface="Times New Roman"/>
              </a:rPr>
              <a:t>Quality </a:t>
            </a:r>
          </a:p>
          <a:p>
            <a:pPr marL="112713" indent="-112713">
              <a:buSzPts val="1200"/>
              <a:buFont typeface="Times New Roman"/>
              <a:buChar char="•"/>
            </a:pPr>
            <a:r>
              <a:rPr lang="en-US" sz="1050" kern="1400" dirty="0">
                <a:solidFill>
                  <a:schemeClr val="tx1">
                    <a:lumMod val="75000"/>
                    <a:lumOff val="25000"/>
                  </a:schemeClr>
                </a:solidFill>
                <a:ea typeface="Times New Roman"/>
              </a:rPr>
              <a:t>2D and 3D navigation support</a:t>
            </a:r>
          </a:p>
          <a:p>
            <a:pPr marL="112713" indent="-112713">
              <a:buSzPts val="1200"/>
              <a:buFont typeface="Times New Roman"/>
              <a:buChar char="•"/>
            </a:pPr>
            <a:r>
              <a:rPr lang="en-US" sz="1050" kern="1400" dirty="0">
                <a:solidFill>
                  <a:schemeClr val="tx1">
                    <a:lumMod val="75000"/>
                    <a:lumOff val="25000"/>
                  </a:schemeClr>
                </a:solidFill>
                <a:ea typeface="Times New Roman"/>
              </a:rPr>
              <a:t>P</a:t>
            </a:r>
            <a:r>
              <a:rPr lang="en-US" sz="1050" kern="1400" dirty="0" smtClean="0">
                <a:solidFill>
                  <a:schemeClr val="tx1">
                    <a:lumMod val="75000"/>
                    <a:lumOff val="25000"/>
                  </a:schemeClr>
                </a:solidFill>
                <a:ea typeface="Times New Roman"/>
              </a:rPr>
              <a:t>lanning tools optimized for </a:t>
            </a:r>
            <a:r>
              <a:rPr lang="en-US" sz="1050" kern="1400" dirty="0" err="1" smtClean="0">
                <a:solidFill>
                  <a:schemeClr val="tx1">
                    <a:lumMod val="75000"/>
                    <a:lumOff val="25000"/>
                  </a:schemeClr>
                </a:solidFill>
                <a:ea typeface="Times New Roman"/>
              </a:rPr>
              <a:t>neuro</a:t>
            </a:r>
            <a:endParaRPr lang="en-US" sz="1050" kern="1400" dirty="0">
              <a:solidFill>
                <a:schemeClr val="tx1">
                  <a:lumMod val="75000"/>
                  <a:lumOff val="25000"/>
                </a:schemeClr>
              </a:solidFill>
              <a:ea typeface="Times New Roman"/>
            </a:endParaRPr>
          </a:p>
          <a:p>
            <a:pPr marL="112713" indent="-112713">
              <a:buSzPts val="1200"/>
              <a:buFont typeface="Times New Roman"/>
              <a:buChar char="•"/>
            </a:pPr>
            <a:r>
              <a:rPr lang="en-US" sz="1050" kern="1400" dirty="0">
                <a:solidFill>
                  <a:schemeClr val="tx1">
                    <a:lumMod val="75000"/>
                    <a:lumOff val="25000"/>
                  </a:schemeClr>
                </a:solidFill>
                <a:ea typeface="Times New Roman"/>
              </a:rPr>
              <a:t>Dose savings for lengthy procedures </a:t>
            </a:r>
          </a:p>
          <a:p>
            <a:pPr marL="112713" indent="-112713">
              <a:buSzPts val="1200"/>
              <a:buFont typeface="Times New Roman"/>
              <a:buChar char="•"/>
            </a:pPr>
            <a:r>
              <a:rPr lang="en-US" sz="1050" kern="1400" dirty="0">
                <a:solidFill>
                  <a:schemeClr val="tx1">
                    <a:lumMod val="75000"/>
                    <a:lumOff val="25000"/>
                  </a:schemeClr>
                </a:solidFill>
                <a:ea typeface="Times New Roman"/>
              </a:rPr>
              <a:t>Imaging of small devices</a:t>
            </a:r>
          </a:p>
          <a:p>
            <a:pPr marL="112713" indent="-112713"/>
            <a:r>
              <a:rPr lang="en-US" sz="1200" kern="1400" dirty="0">
                <a:ea typeface="Times New Roman"/>
              </a:rPr>
              <a:t> </a:t>
            </a:r>
          </a:p>
        </p:txBody>
      </p:sp>
      <p:sp>
        <p:nvSpPr>
          <p:cNvPr id="27" name="Text Box 10_"/>
          <p:cNvSpPr txBox="1">
            <a:spLocks noChangeArrowheads="1"/>
          </p:cNvSpPr>
          <p:nvPr/>
        </p:nvSpPr>
        <p:spPr bwMode="auto">
          <a:xfrm>
            <a:off x="6088084" y="2569772"/>
            <a:ext cx="1531916" cy="1836016"/>
          </a:xfrm>
          <a:prstGeom prst="rect">
            <a:avLst/>
          </a:prstGeom>
          <a:noFill/>
          <a:ln w="9525" algn="in">
            <a:noFill/>
            <a:miter lim="800000"/>
            <a:headEnd/>
            <a:tailEnd/>
          </a:ln>
          <a:effectLst/>
          <a:extLst>
            <a:ext uri="{909E8E84-426E-40DD-AFC4-6F175D3DCCD1}">
              <a14:hiddenFill xmlns:a14="http://schemas.microsoft.com/office/drawing/2010/main">
                <a:solidFill>
                  <a:srgbClr val="FFFFFE"/>
                </a:solidFill>
              </a14:hiddenFill>
            </a:ext>
            <a:ext uri="{AF507438-7753-43E0-B8FC-AC1667EBCBE1}">
              <a14:hiddenEffects xmlns:a14="http://schemas.microsoft.com/office/drawing/2010/main">
                <a:effectLst>
                  <a:outerShdw dist="35921" dir="2700000" algn="ctr" rotWithShape="0">
                    <a:srgbClr val="DCD6D4"/>
                  </a:outerShdw>
                </a:effectLst>
              </a14:hiddenEffects>
            </a:ext>
          </a:extLst>
        </p:spPr>
        <p:txBody>
          <a:bodyPr rot="0" vert="horz" wrap="square" lIns="40753" tIns="40753" rIns="40753" bIns="40753" anchor="t" anchorCtr="0" upright="1">
            <a:noAutofit/>
          </a:bodyPr>
          <a:lstStyle/>
          <a:p>
            <a:r>
              <a:rPr lang="en-US" sz="1200" b="1" kern="1400" cap="all" dirty="0" smtClean="0">
                <a:solidFill>
                  <a:schemeClr val="accent1">
                    <a:lumMod val="75000"/>
                  </a:schemeClr>
                </a:solidFill>
                <a:ea typeface="Times New Roman"/>
              </a:rPr>
              <a:t>Lowest COST</a:t>
            </a:r>
          </a:p>
          <a:p>
            <a:endParaRPr lang="en-US" sz="1200" b="1" kern="1400" dirty="0">
              <a:solidFill>
                <a:srgbClr val="212120"/>
              </a:solidFill>
              <a:ea typeface="Times New Roman"/>
            </a:endParaRPr>
          </a:p>
          <a:p>
            <a:pPr marL="112713" indent="-112713">
              <a:buSzPts val="1200"/>
              <a:buFont typeface="Times New Roman"/>
              <a:buChar char="•"/>
            </a:pPr>
            <a:r>
              <a:rPr lang="en-US" sz="1050" kern="1400" dirty="0" smtClean="0">
                <a:solidFill>
                  <a:schemeClr val="tx1">
                    <a:lumMod val="75000"/>
                    <a:lumOff val="25000"/>
                  </a:schemeClr>
                </a:solidFill>
                <a:ea typeface="Times New Roman"/>
              </a:rPr>
              <a:t>Cost efficient upgrades</a:t>
            </a:r>
          </a:p>
          <a:p>
            <a:pPr marL="112713" indent="-112713">
              <a:buSzPts val="1200"/>
              <a:buFont typeface="Times New Roman"/>
              <a:buChar char="•"/>
            </a:pPr>
            <a:r>
              <a:rPr lang="en-US" sz="1050" kern="1400" dirty="0" smtClean="0">
                <a:solidFill>
                  <a:schemeClr val="tx1">
                    <a:lumMod val="75000"/>
                    <a:lumOff val="25000"/>
                  </a:schemeClr>
                </a:solidFill>
                <a:ea typeface="Times New Roman"/>
              </a:rPr>
              <a:t>Reduce repeat procedures</a:t>
            </a:r>
          </a:p>
          <a:p>
            <a:pPr marL="112713" indent="-112713">
              <a:buSzPts val="1200"/>
              <a:buFont typeface="Times New Roman"/>
              <a:buChar char="•"/>
            </a:pPr>
            <a:r>
              <a:rPr lang="en-US" sz="1050" kern="1400" dirty="0" smtClean="0">
                <a:solidFill>
                  <a:schemeClr val="tx1">
                    <a:lumMod val="75000"/>
                    <a:lumOff val="25000"/>
                  </a:schemeClr>
                </a:solidFill>
                <a:ea typeface="Times New Roman"/>
              </a:rPr>
              <a:t>Differentiate your service with marketable new technology</a:t>
            </a:r>
          </a:p>
          <a:p>
            <a:pPr marL="112713" indent="-112713">
              <a:buSzPts val="1200"/>
              <a:buFont typeface="Times New Roman"/>
              <a:buChar char="•"/>
            </a:pPr>
            <a:r>
              <a:rPr lang="en-US" sz="1050" kern="1400" dirty="0" smtClean="0">
                <a:solidFill>
                  <a:schemeClr val="tx1">
                    <a:lumMod val="75000"/>
                    <a:lumOff val="25000"/>
                  </a:schemeClr>
                </a:solidFill>
                <a:ea typeface="Times New Roman"/>
              </a:rPr>
              <a:t>Biopsy without interrupting diagnostic CT (</a:t>
            </a:r>
            <a:r>
              <a:rPr lang="en-US" sz="1050" kern="1400" dirty="0" err="1" smtClean="0">
                <a:solidFill>
                  <a:schemeClr val="tx1">
                    <a:lumMod val="75000"/>
                    <a:lumOff val="25000"/>
                  </a:schemeClr>
                </a:solidFill>
                <a:ea typeface="Times New Roman"/>
              </a:rPr>
              <a:t>XperGuide</a:t>
            </a:r>
            <a:r>
              <a:rPr lang="en-US" sz="1050" kern="1400" dirty="0" smtClean="0">
                <a:solidFill>
                  <a:schemeClr val="tx1">
                    <a:lumMod val="75000"/>
                    <a:lumOff val="25000"/>
                  </a:schemeClr>
                </a:solidFill>
                <a:ea typeface="Times New Roman"/>
              </a:rPr>
              <a:t>)</a:t>
            </a:r>
            <a:endParaRPr lang="en-US" sz="1050" kern="1400" dirty="0">
              <a:solidFill>
                <a:schemeClr val="tx1">
                  <a:lumMod val="75000"/>
                  <a:lumOff val="25000"/>
                </a:schemeClr>
              </a:solidFill>
              <a:ea typeface="Times New Roman"/>
            </a:endParaRPr>
          </a:p>
        </p:txBody>
      </p:sp>
      <p:sp>
        <p:nvSpPr>
          <p:cNvPr id="4" name="Rectangle 25"/>
          <p:cNvSpPr>
            <a:spLocks noChangeArrowheads="1"/>
          </p:cNvSpPr>
          <p:nvPr/>
        </p:nvSpPr>
        <p:spPr bwMode="auto">
          <a:xfrm>
            <a:off x="0" y="46133"/>
            <a:ext cx="205819" cy="410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1882" tIns="50941" rIns="101882" bIns="50941" numCol="1" anchor="ctr" anchorCtr="0" compatLnSpc="1">
            <a:prstTxWarp prst="textNoShape">
              <a:avLst/>
            </a:prstTxWarp>
            <a:spAutoFit/>
          </a:bodyPr>
          <a:lstStyle/>
          <a:p>
            <a:endParaRPr lang="en-US" dirty="0"/>
          </a:p>
        </p:txBody>
      </p:sp>
      <p:sp>
        <p:nvSpPr>
          <p:cNvPr id="5" name="Rectangle 26"/>
          <p:cNvSpPr>
            <a:spLocks noChangeArrowheads="1"/>
          </p:cNvSpPr>
          <p:nvPr/>
        </p:nvSpPr>
        <p:spPr bwMode="auto">
          <a:xfrm>
            <a:off x="0" y="1649191"/>
            <a:ext cx="205819" cy="410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1882" tIns="50941" rIns="101882" bIns="50941" numCol="1" anchor="ctr" anchorCtr="0" compatLnSpc="1">
            <a:prstTxWarp prst="textNoShape">
              <a:avLst/>
            </a:prstTxWarp>
            <a:spAutoFit/>
          </a:bodyPr>
          <a:lstStyle/>
          <a:p>
            <a:endParaRPr lang="en-US" dirty="0"/>
          </a:p>
        </p:txBody>
      </p:sp>
      <p:sp>
        <p:nvSpPr>
          <p:cNvPr id="22" name="Text Box 28"/>
          <p:cNvSpPr txBox="1">
            <a:spLocks noChangeArrowheads="1"/>
          </p:cNvSpPr>
          <p:nvPr/>
        </p:nvSpPr>
        <p:spPr bwMode="auto">
          <a:xfrm>
            <a:off x="291466" y="5626977"/>
            <a:ext cx="2558416" cy="2341372"/>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14:hiddenEffects>
            </a:ext>
          </a:extLst>
        </p:spPr>
        <p:txBody>
          <a:bodyPr rot="0" vert="horz" wrap="square" lIns="40753" tIns="40753" rIns="40753" bIns="40753" anchor="t" anchorCtr="0" upright="1">
            <a:noAutofit/>
          </a:bodyPr>
          <a:lstStyle/>
          <a:p>
            <a:pPr>
              <a:lnSpc>
                <a:spcPts val="1560"/>
              </a:lnSpc>
            </a:pPr>
            <a:r>
              <a:rPr lang="en-US" sz="1200" kern="1400" dirty="0">
                <a:solidFill>
                  <a:schemeClr val="bg1"/>
                </a:solidFill>
                <a:ea typeface="Times New Roman"/>
              </a:rPr>
              <a:t>Siemens is the primary </a:t>
            </a:r>
            <a:r>
              <a:rPr lang="en-US" sz="1200" kern="1400" dirty="0" smtClean="0">
                <a:solidFill>
                  <a:schemeClr val="bg1"/>
                </a:solidFill>
                <a:ea typeface="Times New Roman"/>
              </a:rPr>
              <a:t>competitor.  We </a:t>
            </a:r>
            <a:r>
              <a:rPr lang="en-US" sz="1200" kern="1400" dirty="0">
                <a:solidFill>
                  <a:schemeClr val="bg1"/>
                </a:solidFill>
                <a:ea typeface="Times New Roman"/>
              </a:rPr>
              <a:t>are both strong with key </a:t>
            </a:r>
            <a:r>
              <a:rPr lang="en-US" sz="1200" kern="1400" dirty="0" smtClean="0">
                <a:solidFill>
                  <a:schemeClr val="bg1"/>
                </a:solidFill>
                <a:ea typeface="Times New Roman"/>
              </a:rPr>
              <a:t>academic </a:t>
            </a:r>
            <a:r>
              <a:rPr lang="en-US" sz="1200" kern="1400" dirty="0">
                <a:solidFill>
                  <a:schemeClr val="bg1"/>
                </a:solidFill>
                <a:ea typeface="Times New Roman"/>
              </a:rPr>
              <a:t>medical </a:t>
            </a:r>
            <a:r>
              <a:rPr lang="en-US" sz="1200" kern="1400" dirty="0" smtClean="0">
                <a:solidFill>
                  <a:schemeClr val="bg1"/>
                </a:solidFill>
                <a:ea typeface="Times New Roman"/>
              </a:rPr>
              <a:t>centers.  (Market Share: SMS- 38%, PH 35%, GE 19%, TOSH- 8%) </a:t>
            </a:r>
            <a:endParaRPr lang="en-US" sz="1200" kern="1400" dirty="0">
              <a:solidFill>
                <a:schemeClr val="bg1"/>
              </a:solidFill>
              <a:ea typeface="Times New Roman"/>
            </a:endParaRPr>
          </a:p>
        </p:txBody>
      </p:sp>
      <p:sp>
        <p:nvSpPr>
          <p:cNvPr id="20" name="Text Box 26"/>
          <p:cNvSpPr txBox="1">
            <a:spLocks noChangeArrowheads="1"/>
          </p:cNvSpPr>
          <p:nvPr/>
        </p:nvSpPr>
        <p:spPr bwMode="auto">
          <a:xfrm>
            <a:off x="291465" y="5363007"/>
            <a:ext cx="3821430" cy="499428"/>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14:hiddenEffects>
            </a:ext>
          </a:extLst>
        </p:spPr>
        <p:txBody>
          <a:bodyPr rot="0" vert="horz" wrap="square" lIns="40753" tIns="40753" rIns="40753" bIns="40753" anchor="t" anchorCtr="0" upright="1">
            <a:noAutofit/>
          </a:bodyPr>
          <a:lstStyle/>
          <a:p>
            <a:pPr>
              <a:lnSpc>
                <a:spcPts val="2117"/>
              </a:lnSpc>
            </a:pPr>
            <a:r>
              <a:rPr lang="en-US" sz="1400" b="1" kern="1400" cap="all" spc="111" dirty="0">
                <a:ea typeface="Times New Roman"/>
              </a:rPr>
              <a:t>Primary Competitors </a:t>
            </a:r>
            <a:endParaRPr lang="en-US" sz="1400" b="1" kern="1400" dirty="0">
              <a:ea typeface="Times New Roman"/>
            </a:endParaRPr>
          </a:p>
        </p:txBody>
      </p:sp>
      <p:sp>
        <p:nvSpPr>
          <p:cNvPr id="37" name="Text Box 26_"/>
          <p:cNvSpPr txBox="1">
            <a:spLocks noChangeArrowheads="1"/>
          </p:cNvSpPr>
          <p:nvPr/>
        </p:nvSpPr>
        <p:spPr bwMode="auto">
          <a:xfrm>
            <a:off x="274193" y="6553200"/>
            <a:ext cx="3821430" cy="499428"/>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14:hiddenEffects>
            </a:ext>
          </a:extLst>
        </p:spPr>
        <p:txBody>
          <a:bodyPr rot="0" vert="horz" wrap="square" lIns="40753" tIns="40753" rIns="40753" bIns="40753" anchor="t" anchorCtr="0" upright="1">
            <a:noAutofit/>
          </a:bodyPr>
          <a:lstStyle/>
          <a:p>
            <a:pPr>
              <a:lnSpc>
                <a:spcPts val="2117"/>
              </a:lnSpc>
            </a:pPr>
            <a:r>
              <a:rPr lang="en-US" sz="1400" b="1" kern="1400" cap="all" spc="111" dirty="0" smtClean="0">
                <a:ea typeface="Times New Roman"/>
              </a:rPr>
              <a:t>Key Differentiators</a:t>
            </a:r>
            <a:endParaRPr lang="en-US" sz="1400" b="1" kern="1400" dirty="0">
              <a:ea typeface="Times New Roman"/>
            </a:endParaRPr>
          </a:p>
        </p:txBody>
      </p:sp>
      <p:sp>
        <p:nvSpPr>
          <p:cNvPr id="38" name="Text Box 28_"/>
          <p:cNvSpPr txBox="1">
            <a:spLocks noChangeArrowheads="1"/>
          </p:cNvSpPr>
          <p:nvPr/>
        </p:nvSpPr>
        <p:spPr bwMode="auto">
          <a:xfrm>
            <a:off x="228600" y="6846176"/>
            <a:ext cx="2558416" cy="2678824"/>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14:hiddenEffects>
            </a:ext>
          </a:extLst>
        </p:spPr>
        <p:txBody>
          <a:bodyPr rot="0" vert="horz" wrap="square" lIns="40753" tIns="40753" rIns="40753" bIns="40753" anchor="t" anchorCtr="0" upright="1">
            <a:noAutofit/>
          </a:bodyPr>
          <a:lstStyle/>
          <a:p>
            <a:pPr marL="171450" indent="-171450">
              <a:lnSpc>
                <a:spcPts val="1560"/>
              </a:lnSpc>
              <a:buFont typeface="Arial" panose="020B0604020202020204" pitchFamily="34" charset="0"/>
              <a:buChar char="•"/>
            </a:pPr>
            <a:r>
              <a:rPr lang="en-US" sz="1200" kern="1400" dirty="0" smtClean="0">
                <a:solidFill>
                  <a:schemeClr val="bg1"/>
                </a:solidFill>
                <a:ea typeface="Times New Roman"/>
              </a:rPr>
              <a:t>AlluraClarity- high quality, low-dose imaging.  Automatic pixel shifting and noise reduction for superior imaging of tiny vessels. Clinical proof. SMS claims low dose- but no proof, no data. </a:t>
            </a:r>
          </a:p>
          <a:p>
            <a:pPr marL="171450" indent="-171450">
              <a:lnSpc>
                <a:spcPts val="1560"/>
              </a:lnSpc>
              <a:buFont typeface="Arial" panose="020B0604020202020204" pitchFamily="34" charset="0"/>
              <a:buChar char="•"/>
            </a:pPr>
            <a:r>
              <a:rPr lang="en-US" sz="1200" kern="1400" dirty="0" err="1">
                <a:solidFill>
                  <a:schemeClr val="bg1"/>
                </a:solidFill>
                <a:ea typeface="Times New Roman"/>
              </a:rPr>
              <a:t>VasoCT</a:t>
            </a:r>
            <a:r>
              <a:rPr lang="en-US" sz="1200" kern="1400" dirty="0">
                <a:solidFill>
                  <a:schemeClr val="bg1"/>
                </a:solidFill>
                <a:ea typeface="Times New Roman"/>
              </a:rPr>
              <a:t>- high definition stent imaging with contrast. IV protocol for stroke imaging and follow-up. </a:t>
            </a:r>
          </a:p>
          <a:p>
            <a:pPr marL="171450" indent="-171450">
              <a:lnSpc>
                <a:spcPts val="1560"/>
              </a:lnSpc>
              <a:buFont typeface="Arial" panose="020B0604020202020204" pitchFamily="34" charset="0"/>
              <a:buChar char="•"/>
            </a:pPr>
            <a:r>
              <a:rPr lang="en-US" sz="1200" kern="1400" dirty="0" smtClean="0">
                <a:solidFill>
                  <a:schemeClr val="bg1"/>
                </a:solidFill>
                <a:ea typeface="Times New Roman"/>
              </a:rPr>
              <a:t>Philips is a pioneer in </a:t>
            </a:r>
            <a:r>
              <a:rPr lang="en-US" sz="1200" kern="1400" dirty="0">
                <a:solidFill>
                  <a:schemeClr val="bg1"/>
                </a:solidFill>
                <a:ea typeface="Times New Roman"/>
              </a:rPr>
              <a:t>neuro </a:t>
            </a:r>
            <a:r>
              <a:rPr lang="en-US" sz="1200" kern="1400" dirty="0" smtClean="0">
                <a:solidFill>
                  <a:schemeClr val="bg1"/>
                </a:solidFill>
                <a:ea typeface="Times New Roman"/>
              </a:rPr>
              <a:t>. First to introduce 3D </a:t>
            </a:r>
            <a:r>
              <a:rPr lang="en-US" sz="1200" kern="1400" dirty="0">
                <a:solidFill>
                  <a:schemeClr val="bg1"/>
                </a:solidFill>
                <a:ea typeface="Times New Roman"/>
              </a:rPr>
              <a:t>Roadmap and </a:t>
            </a:r>
            <a:r>
              <a:rPr lang="en-US" sz="1200" kern="1400" dirty="0" smtClean="0">
                <a:solidFill>
                  <a:schemeClr val="bg1"/>
                </a:solidFill>
                <a:ea typeface="Times New Roman"/>
              </a:rPr>
              <a:t>VasoCT.  SMS can’t overlay 3D image with live fluoro, no VasoCT IV protocol equal. </a:t>
            </a:r>
          </a:p>
          <a:p>
            <a:pPr>
              <a:lnSpc>
                <a:spcPts val="1560"/>
              </a:lnSpc>
            </a:pPr>
            <a:endParaRPr lang="en-US" sz="1200" kern="1400" dirty="0" smtClean="0">
              <a:solidFill>
                <a:schemeClr val="bg1"/>
              </a:solidFill>
              <a:ea typeface="Times New Roman"/>
            </a:endParaRPr>
          </a:p>
        </p:txBody>
      </p:sp>
      <p:sp>
        <p:nvSpPr>
          <p:cNvPr id="39" name="Text Box 15__"/>
          <p:cNvSpPr txBox="1">
            <a:spLocks noChangeArrowheads="1"/>
          </p:cNvSpPr>
          <p:nvPr/>
        </p:nvSpPr>
        <p:spPr bwMode="auto">
          <a:xfrm>
            <a:off x="3151816" y="7120386"/>
            <a:ext cx="2715583" cy="2404614"/>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14:hiddenEffects>
            </a:ext>
          </a:extLst>
        </p:spPr>
        <p:txBody>
          <a:bodyPr rot="0" vert="horz" wrap="square" lIns="40753" tIns="40753" rIns="40753" bIns="40753" anchor="t" anchorCtr="0" upright="1">
            <a:noAutofit/>
          </a:bodyPr>
          <a:lstStyle/>
          <a:p>
            <a:pPr>
              <a:lnSpc>
                <a:spcPts val="1560"/>
              </a:lnSpc>
            </a:pPr>
            <a:r>
              <a:rPr lang="en-US" sz="1200" kern="1400" dirty="0" smtClean="0">
                <a:solidFill>
                  <a:schemeClr val="tx1">
                    <a:lumMod val="75000"/>
                    <a:lumOff val="25000"/>
                  </a:schemeClr>
                </a:solidFill>
                <a:ea typeface="Times New Roman"/>
              </a:rPr>
              <a:t>Features </a:t>
            </a:r>
            <a:r>
              <a:rPr lang="en-US" sz="1200" kern="1400" dirty="0">
                <a:solidFill>
                  <a:schemeClr val="tx1">
                    <a:lumMod val="75000"/>
                    <a:lumOff val="25000"/>
                  </a:schemeClr>
                </a:solidFill>
                <a:ea typeface="Times New Roman"/>
              </a:rPr>
              <a:t>like motion compensation are less important in neuro, since breath and bowel motion does not affect image quality.  However, automatic motion compensation in 2D and 3D roadmap and DSA are great Philips’ innovations for this segment. They are looking for fully-loaded systems. Typically they have not been as concerned with price as other segments. </a:t>
            </a:r>
          </a:p>
          <a:p>
            <a:pPr>
              <a:lnSpc>
                <a:spcPts val="1560"/>
              </a:lnSpc>
            </a:pPr>
            <a:r>
              <a:rPr lang="en-US" sz="1200" kern="1400" dirty="0">
                <a:solidFill>
                  <a:srgbClr val="212120"/>
                </a:solidFill>
                <a:ea typeface="Times New Roman"/>
              </a:rPr>
              <a:t> </a:t>
            </a:r>
          </a:p>
        </p:txBody>
      </p:sp>
      <p:pic>
        <p:nvPicPr>
          <p:cNvPr id="2050" name="Picture 204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7946" y="200464"/>
            <a:ext cx="1396062" cy="256323"/>
          </a:xfrm>
          <a:prstGeom prst="rect">
            <a:avLst/>
          </a:prstGeom>
        </p:spPr>
      </p:pic>
      <p:sp>
        <p:nvSpPr>
          <p:cNvPr id="33" name="Rectangle 32"/>
          <p:cNvSpPr/>
          <p:nvPr/>
        </p:nvSpPr>
        <p:spPr>
          <a:xfrm>
            <a:off x="161545" y="2133600"/>
            <a:ext cx="7466371" cy="7678607"/>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__"/>
          <p:cNvSpPr txBox="1">
            <a:spLocks noChangeArrowheads="1"/>
          </p:cNvSpPr>
          <p:nvPr/>
        </p:nvSpPr>
        <p:spPr bwMode="auto">
          <a:xfrm>
            <a:off x="2971800" y="2569772"/>
            <a:ext cx="1461609" cy="1773628"/>
          </a:xfrm>
          <a:prstGeom prst="rect">
            <a:avLst/>
          </a:prstGeom>
          <a:noFill/>
          <a:ln w="9525" algn="in">
            <a:noFill/>
            <a:miter lim="800000"/>
            <a:headEnd/>
            <a:tailEnd/>
          </a:ln>
          <a:effectLst/>
          <a:extLst>
            <a:ext uri="{909E8E84-426E-40DD-AFC4-6F175D3DCCD1}">
              <a14:hiddenFill xmlns:a14="http://schemas.microsoft.com/office/drawing/2010/main">
                <a:solidFill>
                  <a:srgbClr val="FFFFFE"/>
                </a:solidFill>
              </a14:hiddenFill>
            </a:ext>
            <a:ext uri="{AF507438-7753-43E0-B8FC-AC1667EBCBE1}">
              <a14:hiddenEffects xmlns:a14="http://schemas.microsoft.com/office/drawing/2010/main">
                <a:effectLst>
                  <a:outerShdw dist="35921" dir="2700000" algn="ctr" rotWithShape="0">
                    <a:srgbClr val="DCD6D4"/>
                  </a:outerShdw>
                </a:effectLst>
              </a14:hiddenEffects>
            </a:ext>
          </a:extLst>
        </p:spPr>
        <p:txBody>
          <a:bodyPr rot="0" vert="horz" wrap="square" lIns="40753" tIns="40753" rIns="40753" bIns="40753" anchor="t" anchorCtr="0" upright="1">
            <a:noAutofit/>
          </a:bodyPr>
          <a:lstStyle/>
          <a:p>
            <a:r>
              <a:rPr lang="en-US" sz="1200" b="1" kern="1400" cap="all" dirty="0" smtClean="0">
                <a:solidFill>
                  <a:schemeClr val="accent1">
                    <a:lumMod val="75000"/>
                  </a:schemeClr>
                </a:solidFill>
                <a:ea typeface="Times New Roman"/>
              </a:rPr>
              <a:t>Shortest PATH</a:t>
            </a:r>
          </a:p>
          <a:p>
            <a:endParaRPr lang="en-US" sz="1200" b="1" kern="1400" dirty="0">
              <a:solidFill>
                <a:schemeClr val="tx1">
                  <a:lumMod val="75000"/>
                  <a:lumOff val="25000"/>
                </a:schemeClr>
              </a:solidFill>
              <a:ea typeface="Times New Roman"/>
            </a:endParaRPr>
          </a:p>
          <a:p>
            <a:pPr marL="112713" indent="-112713">
              <a:buSzPts val="1200"/>
              <a:buFont typeface="Times New Roman"/>
              <a:buChar char="•"/>
            </a:pPr>
            <a:r>
              <a:rPr lang="en-US" sz="1050" kern="1400" dirty="0" smtClean="0">
                <a:solidFill>
                  <a:schemeClr val="tx1">
                    <a:lumMod val="75000"/>
                    <a:lumOff val="25000"/>
                  </a:schemeClr>
                </a:solidFill>
                <a:ea typeface="Times New Roman"/>
              </a:rPr>
              <a:t>Flexibility </a:t>
            </a:r>
            <a:r>
              <a:rPr lang="en-US" sz="1050" kern="1400" dirty="0">
                <a:solidFill>
                  <a:schemeClr val="tx1">
                    <a:lumMod val="75000"/>
                    <a:lumOff val="25000"/>
                  </a:schemeClr>
                </a:solidFill>
                <a:ea typeface="Times New Roman"/>
              </a:rPr>
              <a:t>for </a:t>
            </a:r>
            <a:r>
              <a:rPr lang="en-US" sz="1050" kern="1400" dirty="0" smtClean="0">
                <a:solidFill>
                  <a:schemeClr val="tx1">
                    <a:lumMod val="75000"/>
                    <a:lumOff val="25000"/>
                  </a:schemeClr>
                </a:solidFill>
                <a:ea typeface="Times New Roman"/>
              </a:rPr>
              <a:t>wide range of procedures </a:t>
            </a:r>
          </a:p>
          <a:p>
            <a:pPr marL="112713" indent="-112713">
              <a:buSzPts val="1200"/>
              <a:buFont typeface="Times New Roman"/>
              <a:buChar char="•"/>
            </a:pPr>
            <a:r>
              <a:rPr lang="en-US" sz="1050" kern="1400" dirty="0" smtClean="0">
                <a:solidFill>
                  <a:schemeClr val="tx1">
                    <a:lumMod val="75000"/>
                    <a:lumOff val="25000"/>
                  </a:schemeClr>
                </a:solidFill>
                <a:ea typeface="Times New Roman"/>
              </a:rPr>
              <a:t>Emphasis </a:t>
            </a:r>
            <a:r>
              <a:rPr lang="en-US" sz="1050" kern="1400" dirty="0">
                <a:solidFill>
                  <a:schemeClr val="tx1">
                    <a:lumMod val="75000"/>
                    <a:lumOff val="25000"/>
                  </a:schemeClr>
                </a:solidFill>
                <a:ea typeface="Times New Roman"/>
              </a:rPr>
              <a:t>on workflow </a:t>
            </a:r>
            <a:r>
              <a:rPr lang="en-US" sz="1050" kern="1400" dirty="0" smtClean="0">
                <a:solidFill>
                  <a:schemeClr val="tx1">
                    <a:lumMod val="75000"/>
                    <a:lumOff val="25000"/>
                  </a:schemeClr>
                </a:solidFill>
                <a:ea typeface="Times New Roman"/>
              </a:rPr>
              <a:t>efficiency</a:t>
            </a:r>
          </a:p>
          <a:p>
            <a:pPr marL="112713" indent="-112713">
              <a:buSzPts val="1200"/>
              <a:buFont typeface="Times New Roman"/>
              <a:buChar char="•"/>
            </a:pPr>
            <a:r>
              <a:rPr lang="en-US" sz="1050" kern="1400" dirty="0" smtClean="0">
                <a:solidFill>
                  <a:schemeClr val="tx1">
                    <a:lumMod val="75000"/>
                    <a:lumOff val="25000"/>
                  </a:schemeClr>
                </a:solidFill>
                <a:ea typeface="Times New Roman"/>
              </a:rPr>
              <a:t>Acquire soft tissue images in </a:t>
            </a:r>
            <a:r>
              <a:rPr lang="en-US" sz="1050" kern="1400" dirty="0" err="1" smtClean="0">
                <a:solidFill>
                  <a:schemeClr val="tx1">
                    <a:lumMod val="75000"/>
                    <a:lumOff val="25000"/>
                  </a:schemeClr>
                </a:solidFill>
                <a:ea typeface="Times New Roman"/>
              </a:rPr>
              <a:t>angio</a:t>
            </a:r>
            <a:r>
              <a:rPr lang="en-US" sz="1050" kern="1400" dirty="0" smtClean="0">
                <a:solidFill>
                  <a:schemeClr val="tx1">
                    <a:lumMod val="75000"/>
                    <a:lumOff val="25000"/>
                  </a:schemeClr>
                </a:solidFill>
                <a:ea typeface="Times New Roman"/>
              </a:rPr>
              <a:t> lab (</a:t>
            </a:r>
            <a:r>
              <a:rPr lang="en-US" sz="1050" kern="1400" dirty="0" err="1" smtClean="0">
                <a:solidFill>
                  <a:schemeClr val="tx1">
                    <a:lumMod val="75000"/>
                    <a:lumOff val="25000"/>
                  </a:schemeClr>
                </a:solidFill>
                <a:ea typeface="Times New Roman"/>
              </a:rPr>
              <a:t>XperCT</a:t>
            </a:r>
            <a:r>
              <a:rPr lang="en-US" sz="1050" kern="1400" dirty="0" smtClean="0">
                <a:solidFill>
                  <a:schemeClr val="tx1">
                    <a:lumMod val="75000"/>
                    <a:lumOff val="25000"/>
                  </a:schemeClr>
                </a:solidFill>
                <a:ea typeface="Times New Roman"/>
              </a:rPr>
              <a:t>/</a:t>
            </a:r>
            <a:r>
              <a:rPr lang="en-US" sz="1050" kern="1400" dirty="0" err="1" smtClean="0">
                <a:solidFill>
                  <a:schemeClr val="tx1">
                    <a:lumMod val="75000"/>
                    <a:lumOff val="25000"/>
                  </a:schemeClr>
                </a:solidFill>
                <a:ea typeface="Times New Roman"/>
              </a:rPr>
              <a:t>VasoCT</a:t>
            </a:r>
            <a:r>
              <a:rPr lang="en-US" sz="1050" kern="1400" dirty="0" smtClean="0">
                <a:solidFill>
                  <a:schemeClr val="tx1">
                    <a:lumMod val="75000"/>
                    <a:lumOff val="25000"/>
                  </a:schemeClr>
                </a:solidFill>
                <a:ea typeface="Times New Roman"/>
              </a:rPr>
              <a:t>)</a:t>
            </a:r>
          </a:p>
        </p:txBody>
      </p:sp>
      <p:sp>
        <p:nvSpPr>
          <p:cNvPr id="42" name="Text Box 25_"/>
          <p:cNvSpPr txBox="1">
            <a:spLocks noChangeArrowheads="1"/>
          </p:cNvSpPr>
          <p:nvPr/>
        </p:nvSpPr>
        <p:spPr bwMode="auto">
          <a:xfrm>
            <a:off x="5209216" y="9288081"/>
            <a:ext cx="1877384" cy="541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101882" tIns="50941" rIns="101882" bIns="50941" anchor="t" anchorCtr="0" upright="1">
            <a:noAutofit/>
          </a:bodyPr>
          <a:lstStyle/>
          <a:p>
            <a:r>
              <a:rPr lang="en-US" sz="1100" kern="1400" dirty="0">
                <a:solidFill>
                  <a:schemeClr val="tx1">
                    <a:lumMod val="75000"/>
                    <a:lumOff val="25000"/>
                  </a:schemeClr>
                </a:solidFill>
                <a:ea typeface="Times New Roman"/>
              </a:rPr>
              <a:t>509-844-5630</a:t>
            </a:r>
          </a:p>
          <a:p>
            <a:r>
              <a:rPr lang="en-US" sz="1100" kern="1400" dirty="0" smtClean="0">
                <a:solidFill>
                  <a:schemeClr val="tx1">
                    <a:lumMod val="75000"/>
                    <a:lumOff val="25000"/>
                  </a:schemeClr>
                </a:solidFill>
                <a:ea typeface="Times New Roman"/>
                <a:hlinkClick r:id="rId5"/>
              </a:rPr>
              <a:t>sherry.fobes@philips.com</a:t>
            </a:r>
            <a:endParaRPr lang="en-US" sz="1100" kern="1400" dirty="0" smtClean="0">
              <a:solidFill>
                <a:schemeClr val="tx1">
                  <a:lumMod val="75000"/>
                  <a:lumOff val="25000"/>
                </a:schemeClr>
              </a:solidFill>
              <a:ea typeface="Times New Roman"/>
            </a:endParaRPr>
          </a:p>
        </p:txBody>
      </p:sp>
    </p:spTree>
    <p:extLst>
      <p:ext uri="{BB962C8B-B14F-4D97-AF65-F5344CB8AC3E}">
        <p14:creationId xmlns:p14="http://schemas.microsoft.com/office/powerpoint/2010/main" val="99721337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COLORSETCLASSNAME" val="ColorSet1"/>
  <p:tag name="COLORS" val="-1;Scheme1;-1;-1;-1;-2"/>
</p:tagLst>
</file>

<file path=ppt/tags/tag10.xml><?xml version="1.0" encoding="utf-8"?>
<p:tagLst xmlns:a="http://schemas.openxmlformats.org/drawingml/2006/main" xmlns:r="http://schemas.openxmlformats.org/officeDocument/2006/relationships" xmlns:p="http://schemas.openxmlformats.org/presentationml/2006/main">
  <p:tag name="COLORSETCLASSNAME" val="ColorSet1"/>
  <p:tag name="COLORS" val="-2;-2;-2;-2;-1;-2"/>
</p:tagLst>
</file>

<file path=ppt/tags/tag11.xml><?xml version="1.0" encoding="utf-8"?>
<p:tagLst xmlns:a="http://schemas.openxmlformats.org/drawingml/2006/main" xmlns:r="http://schemas.openxmlformats.org/officeDocument/2006/relationships" xmlns:p="http://schemas.openxmlformats.org/presentationml/2006/main">
  <p:tag name="COLORSETCLASSNAME" val="ColorSet1"/>
  <p:tag name="COLORS" val="-2;-2;-2;-2;-1;-2"/>
</p:tagLst>
</file>

<file path=ppt/tags/tag12.xml><?xml version="1.0" encoding="utf-8"?>
<p:tagLst xmlns:a="http://schemas.openxmlformats.org/drawingml/2006/main" xmlns:r="http://schemas.openxmlformats.org/officeDocument/2006/relationships" xmlns:p="http://schemas.openxmlformats.org/presentationml/2006/main">
  <p:tag name="COLORSETCLASSNAME" val="ColorSet1"/>
  <p:tag name="COLORS" val="-2;-2;-2;-2;-1;-2"/>
</p:tagLst>
</file>

<file path=ppt/tags/tag2.xml><?xml version="1.0" encoding="utf-8"?>
<p:tagLst xmlns:a="http://schemas.openxmlformats.org/drawingml/2006/main" xmlns:r="http://schemas.openxmlformats.org/officeDocument/2006/relationships" xmlns:p="http://schemas.openxmlformats.org/presentationml/2006/main">
  <p:tag name="COLORSETCLASSNAME" val="ColorSet1"/>
  <p:tag name="COLORS" val="-1;Scheme1;-1;-1;-1;-2"/>
</p:tagLst>
</file>

<file path=ppt/tags/tag3.xml><?xml version="1.0" encoding="utf-8"?>
<p:tagLst xmlns:a="http://schemas.openxmlformats.org/drawingml/2006/main" xmlns:r="http://schemas.openxmlformats.org/officeDocument/2006/relationships" xmlns:p="http://schemas.openxmlformats.org/presentationml/2006/main">
  <p:tag name="COLORSETCLASSNAME" val="ColorSet1"/>
  <p:tag name="COLORS" val="-1;Scheme1;-1;-1;-1;-2"/>
</p:tagLst>
</file>

<file path=ppt/tags/tag4.xml><?xml version="1.0" encoding="utf-8"?>
<p:tagLst xmlns:a="http://schemas.openxmlformats.org/drawingml/2006/main" xmlns:r="http://schemas.openxmlformats.org/officeDocument/2006/relationships" xmlns:p="http://schemas.openxmlformats.org/presentationml/2006/main">
  <p:tag name="COLORSETCLASSNAME" val="ColorSet1"/>
  <p:tag name="COLORS" val="-2;-2;-2;-2;-1;-2"/>
</p:tagLst>
</file>

<file path=ppt/tags/tag5.xml><?xml version="1.0" encoding="utf-8"?>
<p:tagLst xmlns:a="http://schemas.openxmlformats.org/drawingml/2006/main" xmlns:r="http://schemas.openxmlformats.org/officeDocument/2006/relationships" xmlns:p="http://schemas.openxmlformats.org/presentationml/2006/main">
  <p:tag name="COLORSETCLASSNAME" val="ColorSet1"/>
  <p:tag name="COLORS" val="-1;Scheme1;-1;-1;-1;-2"/>
</p:tagLst>
</file>

<file path=ppt/tags/tag6.xml><?xml version="1.0" encoding="utf-8"?>
<p:tagLst xmlns:a="http://schemas.openxmlformats.org/drawingml/2006/main" xmlns:r="http://schemas.openxmlformats.org/officeDocument/2006/relationships" xmlns:p="http://schemas.openxmlformats.org/presentationml/2006/main">
  <p:tag name="COLORSETCLASSNAME" val="ColorSet1"/>
  <p:tag name="COLORS" val="-2;-2;-2;-2;-1;-2"/>
</p:tagLst>
</file>

<file path=ppt/tags/tag7.xml><?xml version="1.0" encoding="utf-8"?>
<p:tagLst xmlns:a="http://schemas.openxmlformats.org/drawingml/2006/main" xmlns:r="http://schemas.openxmlformats.org/officeDocument/2006/relationships" xmlns:p="http://schemas.openxmlformats.org/presentationml/2006/main">
  <p:tag name="COLORSETCLASSNAME" val="ColorSet1"/>
  <p:tag name="COLORS" val="-1;Scheme1;-1;-1;-1;-2"/>
</p:tagLst>
</file>

<file path=ppt/tags/tag8.xml><?xml version="1.0" encoding="utf-8"?>
<p:tagLst xmlns:a="http://schemas.openxmlformats.org/drawingml/2006/main" xmlns:r="http://schemas.openxmlformats.org/officeDocument/2006/relationships" xmlns:p="http://schemas.openxmlformats.org/presentationml/2006/main">
  <p:tag name="COLORSETCLASSNAME" val="ColorSet1"/>
  <p:tag name="COLORS" val="-2;-2;-2;-2;-1;-2"/>
</p:tagLst>
</file>

<file path=ppt/tags/tag9.xml><?xml version="1.0" encoding="utf-8"?>
<p:tagLst xmlns:a="http://schemas.openxmlformats.org/drawingml/2006/main" xmlns:r="http://schemas.openxmlformats.org/officeDocument/2006/relationships" xmlns:p="http://schemas.openxmlformats.org/presentationml/2006/main">
  <p:tag name="COLORSETCLASSNAME" val="ColorSet1"/>
  <p:tag name="COLORS" val="-2;-2;-2;-2;-1;-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3800</TotalTime>
  <Words>5385</Words>
  <Application>Microsoft Office PowerPoint</Application>
  <PresentationFormat>Custom</PresentationFormat>
  <Paragraphs>672</Paragraphs>
  <Slides>15</Slides>
  <Notes>0</Notes>
  <HiddenSlides>0</HiddenSlides>
  <MMClips>1</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Philips iXR Clinical Segment Guides</vt:lpstr>
      <vt:lpstr>PHILIPS iXR Segment Guides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Philips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Philips</dc:creator>
  <cp:lastModifiedBy>Zachary Gautreau</cp:lastModifiedBy>
  <cp:revision>73</cp:revision>
  <dcterms:created xsi:type="dcterms:W3CDTF">2013-11-01T16:29:41Z</dcterms:created>
  <dcterms:modified xsi:type="dcterms:W3CDTF">2014-09-08T13:18:39Z</dcterms:modified>
</cp:coreProperties>
</file>